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9.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77" r:id="rId4"/>
    <p:sldMasterId id="2147493904" r:id="rId5"/>
    <p:sldMasterId id="2147493923" r:id="rId6"/>
    <p:sldMasterId id="2147493950" r:id="rId7"/>
    <p:sldMasterId id="2147493984" r:id="rId8"/>
    <p:sldMasterId id="2147494053" r:id="rId9"/>
    <p:sldMasterId id="2147494079" r:id="rId10"/>
    <p:sldMasterId id="2147494092" r:id="rId11"/>
    <p:sldMasterId id="2147494124" r:id="rId12"/>
    <p:sldMasterId id="2147494164" r:id="rId13"/>
  </p:sldMasterIdLst>
  <p:notesMasterIdLst>
    <p:notesMasterId r:id="rId108"/>
  </p:notesMasterIdLst>
  <p:handoutMasterIdLst>
    <p:handoutMasterId r:id="rId109"/>
  </p:handoutMasterIdLst>
  <p:sldIdLst>
    <p:sldId id="2103813012" r:id="rId14"/>
    <p:sldId id="2142532946" r:id="rId15"/>
    <p:sldId id="2134804995" r:id="rId16"/>
    <p:sldId id="2145705840" r:id="rId17"/>
    <p:sldId id="2145705841" r:id="rId18"/>
    <p:sldId id="2147469714" r:id="rId19"/>
    <p:sldId id="2145705842" r:id="rId20"/>
    <p:sldId id="2147469672" r:id="rId21"/>
    <p:sldId id="2076138559" r:id="rId22"/>
    <p:sldId id="2076137782" r:id="rId23"/>
    <p:sldId id="2076138557" r:id="rId24"/>
    <p:sldId id="2076138556" r:id="rId25"/>
    <p:sldId id="2145705839" r:id="rId26"/>
    <p:sldId id="2076137783" r:id="rId27"/>
    <p:sldId id="2147468077" r:id="rId28"/>
    <p:sldId id="2147468078" r:id="rId29"/>
    <p:sldId id="2147469799" r:id="rId30"/>
    <p:sldId id="2147469800" r:id="rId31"/>
    <p:sldId id="2147469801" r:id="rId32"/>
    <p:sldId id="2147469804" r:id="rId33"/>
    <p:sldId id="2147469805" r:id="rId34"/>
    <p:sldId id="2147469806" r:id="rId35"/>
    <p:sldId id="2147469807" r:id="rId36"/>
    <p:sldId id="2147469808" r:id="rId37"/>
    <p:sldId id="2147469809" r:id="rId38"/>
    <p:sldId id="2142532924" r:id="rId39"/>
    <p:sldId id="2142532839" r:id="rId40"/>
    <p:sldId id="2142532920" r:id="rId41"/>
    <p:sldId id="2142532921" r:id="rId42"/>
    <p:sldId id="2142532922" r:id="rId43"/>
    <p:sldId id="2142532911" r:id="rId44"/>
    <p:sldId id="2147469810" r:id="rId45"/>
    <p:sldId id="2147469811" r:id="rId46"/>
    <p:sldId id="2147469812" r:id="rId47"/>
    <p:sldId id="2076137512" r:id="rId48"/>
    <p:sldId id="2147469762" r:id="rId49"/>
    <p:sldId id="2147468098" r:id="rId50"/>
    <p:sldId id="2147469789" r:id="rId51"/>
    <p:sldId id="2145705953" r:id="rId52"/>
    <p:sldId id="2147469788" r:id="rId53"/>
    <p:sldId id="2147469449" r:id="rId54"/>
    <p:sldId id="2147468033" r:id="rId55"/>
    <p:sldId id="2147469814" r:id="rId56"/>
    <p:sldId id="2147469815" r:id="rId57"/>
    <p:sldId id="2147469816" r:id="rId58"/>
    <p:sldId id="2147469750" r:id="rId59"/>
    <p:sldId id="2076137735" r:id="rId60"/>
    <p:sldId id="2142532950" r:id="rId61"/>
    <p:sldId id="2147469817" r:id="rId62"/>
    <p:sldId id="2076137707" r:id="rId63"/>
    <p:sldId id="2142532871" r:id="rId64"/>
    <p:sldId id="2076137731" r:id="rId65"/>
    <p:sldId id="2147469452" r:id="rId66"/>
    <p:sldId id="2142532886" r:id="rId67"/>
    <p:sldId id="2142532887" r:id="rId68"/>
    <p:sldId id="2147469451" r:id="rId69"/>
    <p:sldId id="2142532945" r:id="rId70"/>
    <p:sldId id="2147468060" r:id="rId71"/>
    <p:sldId id="2147468058" r:id="rId72"/>
    <p:sldId id="2142532863" r:id="rId73"/>
    <p:sldId id="2147468057" r:id="rId74"/>
    <p:sldId id="2147468059" r:id="rId75"/>
    <p:sldId id="2142532884" r:id="rId76"/>
    <p:sldId id="2147468089" r:id="rId77"/>
    <p:sldId id="2147469437" r:id="rId78"/>
    <p:sldId id="2147468061" r:id="rId79"/>
    <p:sldId id="2147469775" r:id="rId80"/>
    <p:sldId id="2147469776" r:id="rId81"/>
    <p:sldId id="2147469764" r:id="rId82"/>
    <p:sldId id="258" r:id="rId83"/>
    <p:sldId id="2147469753" r:id="rId84"/>
    <p:sldId id="274" r:id="rId85"/>
    <p:sldId id="2147469766" r:id="rId86"/>
    <p:sldId id="2147469767" r:id="rId87"/>
    <p:sldId id="2147469768" r:id="rId88"/>
    <p:sldId id="2147469769" r:id="rId89"/>
    <p:sldId id="2147469770" r:id="rId90"/>
    <p:sldId id="2147469771" r:id="rId91"/>
    <p:sldId id="2147469772" r:id="rId92"/>
    <p:sldId id="2147469773" r:id="rId93"/>
    <p:sldId id="2142532908" r:id="rId94"/>
    <p:sldId id="2147469818" r:id="rId95"/>
    <p:sldId id="2147469819" r:id="rId96"/>
    <p:sldId id="2147468093" r:id="rId97"/>
    <p:sldId id="2147468079" r:id="rId98"/>
    <p:sldId id="2145705850" r:id="rId99"/>
    <p:sldId id="2145705847" r:id="rId100"/>
    <p:sldId id="2142532918" r:id="rId101"/>
    <p:sldId id="2142532930" r:id="rId102"/>
    <p:sldId id="2147468041" r:id="rId103"/>
    <p:sldId id="2142532858" r:id="rId104"/>
    <p:sldId id="2147469803" r:id="rId105"/>
    <p:sldId id="2142532909" r:id="rId106"/>
    <p:sldId id="2142532856" r:id="rId10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L100" id="{3A26BB1F-E2A6-47D4-912A-7B8CB37DE67F}">
          <p14:sldIdLst>
            <p14:sldId id="2103813012"/>
            <p14:sldId id="2142532946"/>
            <p14:sldId id="2134804995"/>
            <p14:sldId id="2145705840"/>
            <p14:sldId id="2145705841"/>
            <p14:sldId id="2147469714"/>
            <p14:sldId id="2145705842"/>
            <p14:sldId id="2147469672"/>
          </p14:sldIdLst>
        </p14:section>
        <p14:section name="L200" id="{18668EB4-655E-44C0-82D6-AEF67A7B08FB}">
          <p14:sldIdLst>
            <p14:sldId id="2076138559"/>
            <p14:sldId id="2076137782"/>
            <p14:sldId id="2076138557"/>
            <p14:sldId id="2076138556"/>
            <p14:sldId id="2145705839"/>
            <p14:sldId id="2076137783"/>
            <p14:sldId id="2147468077"/>
            <p14:sldId id="2147468078"/>
            <p14:sldId id="2147469799"/>
            <p14:sldId id="2147469800"/>
            <p14:sldId id="2147469801"/>
            <p14:sldId id="2147469804"/>
            <p14:sldId id="2147469805"/>
            <p14:sldId id="2147469806"/>
            <p14:sldId id="2147469807"/>
            <p14:sldId id="2147469808"/>
            <p14:sldId id="2147469809"/>
            <p14:sldId id="2142532924"/>
            <p14:sldId id="2142532839"/>
            <p14:sldId id="2142532920"/>
            <p14:sldId id="2142532921"/>
            <p14:sldId id="2142532922"/>
            <p14:sldId id="2142532911"/>
            <p14:sldId id="2147469810"/>
            <p14:sldId id="2147469811"/>
            <p14:sldId id="2147469812"/>
            <p14:sldId id="2076137512"/>
            <p14:sldId id="2147469762"/>
            <p14:sldId id="2147468098"/>
            <p14:sldId id="2147469789"/>
            <p14:sldId id="2145705953"/>
            <p14:sldId id="2147469788"/>
            <p14:sldId id="2147469449"/>
            <p14:sldId id="2147468033"/>
          </p14:sldIdLst>
        </p14:section>
        <p14:section name="Pricing" id="{53C19EEE-3484-41F8-9AE5-1E8FC76DD656}">
          <p14:sldIdLst>
            <p14:sldId id="2147469814"/>
            <p14:sldId id="2147469815"/>
            <p14:sldId id="2147469816"/>
            <p14:sldId id="2147469750"/>
          </p14:sldIdLst>
        </p14:section>
        <p14:section name="L300 - Architecture and technical resources" id="{1FAB31D2-A2D1-481F-ABD7-F1EAA0C743B7}">
          <p14:sldIdLst>
            <p14:sldId id="2076137735"/>
            <p14:sldId id="2142532950"/>
            <p14:sldId id="2147469817"/>
            <p14:sldId id="2076137707"/>
            <p14:sldId id="2142532871"/>
            <p14:sldId id="2076137731"/>
          </p14:sldIdLst>
        </p14:section>
        <p14:section name="L400 - Architecture deep-dive" id="{6AE78D22-C2FC-445F-B556-6C9216711109}">
          <p14:sldIdLst>
            <p14:sldId id="2147469452"/>
            <p14:sldId id="2142532886"/>
            <p14:sldId id="2142532887"/>
            <p14:sldId id="2147469451"/>
            <p14:sldId id="2142532945"/>
            <p14:sldId id="2147468060"/>
            <p14:sldId id="2147468058"/>
            <p14:sldId id="2142532863"/>
            <p14:sldId id="2147468057"/>
            <p14:sldId id="2147468059"/>
            <p14:sldId id="2142532884"/>
            <p14:sldId id="2147468089"/>
            <p14:sldId id="2147469437"/>
            <p14:sldId id="2147468061"/>
            <p14:sldId id="2147469775"/>
            <p14:sldId id="2147469776"/>
            <p14:sldId id="2147469764"/>
            <p14:sldId id="258"/>
            <p14:sldId id="2147469753"/>
            <p14:sldId id="274"/>
            <p14:sldId id="2147469766"/>
            <p14:sldId id="2147469767"/>
            <p14:sldId id="2147469768"/>
            <p14:sldId id="2147469769"/>
            <p14:sldId id="2147469770"/>
            <p14:sldId id="2147469771"/>
            <p14:sldId id="2147469772"/>
            <p14:sldId id="2147469773"/>
            <p14:sldId id="2142532908"/>
            <p14:sldId id="2147469818"/>
            <p14:sldId id="2147469819"/>
            <p14:sldId id="2147468093"/>
            <p14:sldId id="2147468079"/>
            <p14:sldId id="2145705850"/>
            <p14:sldId id="2145705847"/>
            <p14:sldId id="2142532918"/>
            <p14:sldId id="2142532930"/>
          </p14:sldIdLst>
        </p14:section>
        <p14:section name="Resources" id="{A690FA39-AE12-4F90-9F2E-F68B16F21241}">
          <p14:sldIdLst>
            <p14:sldId id="2147468041"/>
            <p14:sldId id="2142532858"/>
            <p14:sldId id="2147469803"/>
            <p14:sldId id="2142532909"/>
            <p14:sldId id="21425328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6966E-4401-4A10-9558-1D66621C493F}" name="Jason Hansen" initials="JH" userId="S::jahanse@microsoft.com::027dc85c-3978-42e2-ac40-20b820aa0f97" providerId="AD"/>
  <p188:author id="{6E861C85-F30A-0EB0-68FF-22ADA5796DB4}" name="Sanjay Satheesh" initials="SS" userId="S::sasathee@microsoft.com::40d1a48f-21bc-45f8-9d15-cbf5c7348511" providerId="AD"/>
  <p188:author id="{9F29C2AE-138E-37E1-AFBA-49DB0B65D5F0}" name="Chris Sanders" initials="CS" userId="S::csand@microsoft.com::5b5f59cf-884f-4865-b413-e1dd490977f1" providerId="AD"/>
  <p188:author id="{115D03F4-CE79-932C-11B9-DF52C6079680}" name="Ryan Puffer" initials="RP" userId="S::ryanpu@microsoft.com::d86ec716-ffe3-46b7-93b2-5522f85921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egan Overton" initials="MO" lastIdx="9" clrIdx="5">
    <p:extLst>
      <p:ext uri="{19B8F6BF-5375-455C-9EA6-DF929625EA0E}">
        <p15:presenceInfo xmlns:p15="http://schemas.microsoft.com/office/powerpoint/2012/main" userId="S::megano@silverfoxprod.com::f60417f7-0de2-4922-a119-d9e6d717a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4B"/>
    <a:srgbClr val="D83B01"/>
    <a:srgbClr val="9BF00B"/>
    <a:srgbClr val="107C10"/>
    <a:srgbClr val="8661C5"/>
    <a:srgbClr val="D59DFF"/>
    <a:srgbClr val="3C3C41"/>
    <a:srgbClr val="2F2F2F"/>
    <a:srgbClr val="1A1A1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ECC768-1D05-4E67-8979-ED47D360AC13}" v="9" dt="2021-07-22T23:42:55.3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6"/>
    <p:restoredTop sz="70748" autoAdjust="0"/>
  </p:normalViewPr>
  <p:slideViewPr>
    <p:cSldViewPr snapToGrid="0">
      <p:cViewPr varScale="1">
        <p:scale>
          <a:sx n="88" d="100"/>
          <a:sy n="88" d="100"/>
        </p:scale>
        <p:origin x="1464"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viewProps" Target="viewProps.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theme" Target="theme/theme1.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notesMaster" Target="notesMasters/notesMaster1.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slide" Target="slides/slide93.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handoutMaster" Target="handoutMasters/handoutMaster1.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microsoft.com/office/2018/10/relationships/authors" Target="author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diagrams/_rels/data2.xml.rels><?xml version="1.0" encoding="UTF-8" standalone="yes"?>
<Relationships xmlns="http://schemas.openxmlformats.org/package/2006/relationships"><Relationship Id="rId8" Type="http://schemas.openxmlformats.org/officeDocument/2006/relationships/image" Target="../media/image244.sv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svg"/><Relationship Id="rId1" Type="http://schemas.openxmlformats.org/officeDocument/2006/relationships/image" Target="../media/image237.png"/><Relationship Id="rId6" Type="http://schemas.openxmlformats.org/officeDocument/2006/relationships/image" Target="../media/image242.svg"/><Relationship Id="rId5" Type="http://schemas.openxmlformats.org/officeDocument/2006/relationships/image" Target="../media/image241.png"/><Relationship Id="rId4" Type="http://schemas.openxmlformats.org/officeDocument/2006/relationships/image" Target="../media/image2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4.sv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svg"/><Relationship Id="rId1" Type="http://schemas.openxmlformats.org/officeDocument/2006/relationships/image" Target="../media/image237.png"/><Relationship Id="rId6" Type="http://schemas.openxmlformats.org/officeDocument/2006/relationships/image" Target="../media/image242.svg"/><Relationship Id="rId5" Type="http://schemas.openxmlformats.org/officeDocument/2006/relationships/image" Target="../media/image241.png"/><Relationship Id="rId4" Type="http://schemas.openxmlformats.org/officeDocument/2006/relationships/image" Target="../media/image2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custT="1"/>
      <dgm:spPr/>
      <dgm:t>
        <a:bodyPr/>
        <a:lstStyle/>
        <a:p>
          <a:pPr>
            <a:lnSpc>
              <a:spcPct val="100000"/>
            </a:lnSpc>
          </a:pPr>
          <a:r>
            <a:rPr lang="en-US" sz="1400">
              <a:latin typeface="+mj-lt"/>
            </a:rPr>
            <a:t>Git as the source of truth for a system</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custT="1"/>
      <dgm:spPr/>
      <dgm:t>
        <a:bodyPr/>
        <a:lstStyle/>
        <a:p>
          <a:pPr>
            <a:lnSpc>
              <a:spcPct val="100000"/>
            </a:lnSpc>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a:lnSpc>
              <a:spcPct val="100000"/>
            </a:lnSpc>
          </a:pPr>
          <a:r>
            <a:rPr lang="en-US" sz="1400" kern="1200">
              <a:latin typeface="+mj-lt"/>
            </a:rPr>
            <a:t>(create, change, and delete)</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custT="1"/>
      <dgm:spPr/>
      <dgm:t>
        <a:bodyPr/>
        <a:lstStyle/>
        <a:p>
          <a:pPr>
            <a:lnSpc>
              <a:spcPct val="100000"/>
            </a:lnSpc>
          </a:pPr>
          <a:r>
            <a:rPr lang="en-US" sz="1400">
              <a:latin typeface="+mj-lt"/>
            </a:rPr>
            <a:t>All changes are observable</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ngerprint"/>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3">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3" custScaleX="142571">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3">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dgm:spPr/>
      <dgm:t>
        <a:bodyPr/>
        <a:lstStyle/>
        <a:p>
          <a:pPr>
            <a:lnSpc>
              <a:spcPct val="100000"/>
            </a:lnSpc>
          </a:pPr>
          <a:r>
            <a:rPr lang="en-US">
              <a:latin typeface="+mj-lt"/>
            </a:rPr>
            <a:t>System state described declaratively</a:t>
          </a:r>
        </a:p>
      </dgm:t>
    </dgm:pt>
    <dgm:pt modelId="{0F7AFBE3-FF95-472B-B410-B0ED7C5F5216}" type="parTrans" cxnId="{7AC51418-DD41-40FB-BEBA-458451723293}">
      <dgm:prSet/>
      <dgm:spPr/>
      <dgm:t>
        <a:bodyPr/>
        <a:lstStyle/>
        <a:p>
          <a:endParaRPr lang="en-US">
            <a:latin typeface="+mj-lt"/>
          </a:endParaRPr>
        </a:p>
      </dgm:t>
    </dgm:pt>
    <dgm:pt modelId="{86A6B74F-12FF-4C13-B6E0-0C9A426B16D0}" type="sibTrans" cxnId="{7AC51418-DD41-40FB-BEBA-458451723293}">
      <dgm:prSet/>
      <dgm:spPr/>
      <dgm:t>
        <a:bodyPr/>
        <a:lstStyle/>
        <a:p>
          <a:endParaRPr lang="en-US">
            <a:latin typeface="+mj-lt"/>
          </a:endParaRPr>
        </a:p>
      </dgm:t>
    </dgm:pt>
    <dgm:pt modelId="{067191AB-AB77-4FBD-8C24-14F7CE94545D}">
      <dgm:prSet/>
      <dgm:spPr/>
      <dgm:t>
        <a:bodyPr/>
        <a:lstStyle/>
        <a:p>
          <a:pPr>
            <a:lnSpc>
              <a:spcPct val="100000"/>
            </a:lnSpc>
          </a:pPr>
          <a:r>
            <a:rPr lang="en-US">
              <a:latin typeface="+mj-lt"/>
            </a:rPr>
            <a:t>State declaration versioned in source control</a:t>
          </a:r>
        </a:p>
      </dgm:t>
    </dgm:pt>
    <dgm:pt modelId="{4F763B04-C080-476F-8200-CECF12DA6756}" type="parTrans" cxnId="{2CB558C6-8CF7-420C-B9AB-C157C852C192}">
      <dgm:prSet/>
      <dgm:spPr/>
      <dgm:t>
        <a:bodyPr/>
        <a:lstStyle/>
        <a:p>
          <a:endParaRPr lang="en-US">
            <a:latin typeface="+mj-lt"/>
          </a:endParaRPr>
        </a:p>
      </dgm:t>
    </dgm:pt>
    <dgm:pt modelId="{179983EC-317F-4AF2-A2D2-0D47BE905D1B}" type="sibTrans" cxnId="{2CB558C6-8CF7-420C-B9AB-C157C852C192}">
      <dgm:prSet/>
      <dgm:spPr/>
      <dgm:t>
        <a:bodyPr/>
        <a:lstStyle/>
        <a:p>
          <a:endParaRPr lang="en-US">
            <a:latin typeface="+mj-lt"/>
          </a:endParaRPr>
        </a:p>
      </dgm:t>
    </dgm:pt>
    <dgm:pt modelId="{A1631C57-A575-4E8D-B9EC-B76865887699}">
      <dgm:prSet/>
      <dgm:spPr/>
      <dgm:t>
        <a:bodyPr/>
        <a:lstStyle/>
        <a:p>
          <a:pPr>
            <a:lnSpc>
              <a:spcPct val="100000"/>
            </a:lnSpc>
          </a:pPr>
          <a:r>
            <a:rPr lang="en-US">
              <a:latin typeface="+mj-lt"/>
            </a:rPr>
            <a:t>Approved changes are applied automatically</a:t>
          </a:r>
        </a:p>
      </dgm:t>
    </dgm:pt>
    <dgm:pt modelId="{E8C9A6CC-A1AC-4D5C-BC53-0D294CE79D46}" type="parTrans" cxnId="{918EAA47-14E4-47A6-96A3-7EEAFBAFD15C}">
      <dgm:prSet/>
      <dgm:spPr/>
      <dgm:t>
        <a:bodyPr/>
        <a:lstStyle/>
        <a:p>
          <a:endParaRPr lang="en-US">
            <a:latin typeface="+mj-lt"/>
          </a:endParaRPr>
        </a:p>
      </dgm:t>
    </dgm:pt>
    <dgm:pt modelId="{F51380B2-2FCE-4C5C-997A-5A9554B94783}" type="sibTrans" cxnId="{918EAA47-14E4-47A6-96A3-7EEAFBAFD15C}">
      <dgm:prSet/>
      <dgm:spPr/>
      <dgm:t>
        <a:bodyPr/>
        <a:lstStyle/>
        <a:p>
          <a:endParaRPr lang="en-US">
            <a:latin typeface="+mj-lt"/>
          </a:endParaRPr>
        </a:p>
      </dgm:t>
    </dgm:pt>
    <dgm:pt modelId="{8C0FA1E7-E914-42E1-85FA-CF91C449926B}">
      <dgm:prSet/>
      <dgm:spPr/>
      <dgm:t>
        <a:bodyPr/>
        <a:lstStyle/>
        <a:p>
          <a:pPr>
            <a:lnSpc>
              <a:spcPct val="100000"/>
            </a:lnSpc>
          </a:pPr>
          <a:r>
            <a:rPr lang="en-US">
              <a:latin typeface="+mj-lt"/>
            </a:rPr>
            <a:t>Agents enforce desired state</a:t>
          </a:r>
        </a:p>
      </dgm:t>
    </dgm:pt>
    <dgm:pt modelId="{A82949C6-9F0D-4A9B-936E-C2E33B35214D}" type="parTrans" cxnId="{EB72595D-B9EE-4DD6-89F7-37DC853AC797}">
      <dgm:prSet/>
      <dgm:spPr/>
      <dgm:t>
        <a:bodyPr/>
        <a:lstStyle/>
        <a:p>
          <a:endParaRPr lang="en-US">
            <a:latin typeface="+mj-lt"/>
          </a:endParaRPr>
        </a:p>
      </dgm:t>
    </dgm:pt>
    <dgm:pt modelId="{3BC61826-DCF4-44C2-8A4E-081EAC1A1FCC}" type="sibTrans" cxnId="{EB72595D-B9EE-4DD6-89F7-37DC853AC797}">
      <dgm:prSet/>
      <dgm:spPr/>
      <dgm:t>
        <a:bodyPr/>
        <a:lstStyle/>
        <a:p>
          <a:endParaRPr lang="en-US">
            <a:latin typeface="+mj-lt"/>
          </a:endParaRPr>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4" custScaleX="122250">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4" custLinFactNeighborX="2931" custLinFactNeighborY="-97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4" custScaleX="130862">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4" custScaleX="121254">
        <dgm:presLayoutVars>
          <dgm:chMax val="1"/>
          <dgm:chPref val="1"/>
        </dgm:presLayoutVars>
      </dgm:prSet>
      <dgm:spPr/>
    </dgm:pt>
    <dgm:pt modelId="{CB3339DF-910B-4B17-9CEE-D64162477E3E}" type="pres">
      <dgm:prSet presAssocID="{F51380B2-2FCE-4C5C-997A-5A9554B94783}" presName="sibTrans" presStyleCnt="0"/>
      <dgm:spPr/>
    </dgm:pt>
    <dgm:pt modelId="{154E3B93-6CF6-462B-B361-813C069C2B9A}" type="pres">
      <dgm:prSet presAssocID="{8C0FA1E7-E914-42E1-85FA-CF91C449926B}" presName="compNode" presStyleCnt="0"/>
      <dgm:spPr/>
    </dgm:pt>
    <dgm:pt modelId="{74757373-4F38-426C-A4E7-9154DDE847C3}" type="pres">
      <dgm:prSet presAssocID="{8C0FA1E7-E914-42E1-85FA-CF91C44992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lice"/>
        </a:ext>
      </dgm:extLst>
    </dgm:pt>
    <dgm:pt modelId="{75B77C6A-AA93-4862-85F8-F741168CD446}" type="pres">
      <dgm:prSet presAssocID="{8C0FA1E7-E914-42E1-85FA-CF91C449926B}" presName="spaceRect" presStyleCnt="0"/>
      <dgm:spPr/>
    </dgm:pt>
    <dgm:pt modelId="{B247A189-BB09-424B-88BF-8D0BD3B71A27}" type="pres">
      <dgm:prSet presAssocID="{8C0FA1E7-E914-42E1-85FA-CF91C449926B}" presName="textRect" presStyleLbl="revTx" presStyleIdx="3" presStyleCnt="4">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EB72595D-B9EE-4DD6-89F7-37DC853AC797}" srcId="{450E01B7-C5E3-468C-A7BB-C588F43C23AF}" destId="{8C0FA1E7-E914-42E1-85FA-CF91C449926B}" srcOrd="3" destOrd="0" parTransId="{A82949C6-9F0D-4A9B-936E-C2E33B35214D}" sibTransId="{3BC61826-DCF4-44C2-8A4E-081EAC1A1FCC}"/>
    <dgm:cxn modelId="{5022CA7D-F5F3-4CF5-8906-9D1D9BE36C3B}" type="presOf" srcId="{8C0FA1E7-E914-42E1-85FA-CF91C449926B}" destId="{B247A189-BB09-424B-88BF-8D0BD3B71A27}" srcOrd="0" destOrd="0" presId="urn:microsoft.com/office/officeart/2018/2/layout/IconLabelList"/>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 modelId="{43EB42A9-33EC-46C1-BBAD-A205FB75275E}" type="presParOf" srcId="{76763F7B-F6F2-408C-9705-5A198CAD6D3B}" destId="{CB3339DF-910B-4B17-9CEE-D64162477E3E}" srcOrd="5" destOrd="0" presId="urn:microsoft.com/office/officeart/2018/2/layout/IconLabelList"/>
    <dgm:cxn modelId="{D5C86AD4-E7D0-434C-8B96-23A5B1EE69D5}" type="presParOf" srcId="{76763F7B-F6F2-408C-9705-5A198CAD6D3B}" destId="{154E3B93-6CF6-462B-B361-813C069C2B9A}" srcOrd="6" destOrd="0" presId="urn:microsoft.com/office/officeart/2018/2/layout/IconLabelList"/>
    <dgm:cxn modelId="{08AC3DD8-C10B-4822-9814-AF87D2D58D28}" type="presParOf" srcId="{154E3B93-6CF6-462B-B361-813C069C2B9A}" destId="{74757373-4F38-426C-A4E7-9154DDE847C3}" srcOrd="0" destOrd="0" presId="urn:microsoft.com/office/officeart/2018/2/layout/IconLabelList"/>
    <dgm:cxn modelId="{3E734D3B-597B-47FF-A2EE-A0C143EF96CA}" type="presParOf" srcId="{154E3B93-6CF6-462B-B361-813C069C2B9A}" destId="{75B77C6A-AA93-4862-85F8-F741168CD446}" srcOrd="1" destOrd="0" presId="urn:microsoft.com/office/officeart/2018/2/layout/IconLabelList"/>
    <dgm:cxn modelId="{866667C9-1A9D-45EC-960A-CDCBE4A58F39}" type="presParOf" srcId="{154E3B93-6CF6-462B-B361-813C069C2B9A}" destId="{B247A189-BB09-424B-88BF-8D0BD3B71A27}"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2689202" y="299828"/>
          <a:ext cx="716660" cy="716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2251243"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source of truth for a system</a:t>
          </a:r>
        </a:p>
      </dsp:txBody>
      <dsp:txXfrm>
        <a:off x="2251243" y="1269511"/>
        <a:ext cx="1592578" cy="716660"/>
      </dsp:txXfrm>
    </dsp:sp>
    <dsp:sp modelId="{508841D1-5D9D-467B-98F4-158A307E9320}">
      <dsp:nvSpPr>
        <dsp:cNvPr id="0" name=""/>
        <dsp:cNvSpPr/>
      </dsp:nvSpPr>
      <dsp:spPr>
        <a:xfrm>
          <a:off x="4899469" y="299828"/>
          <a:ext cx="716660" cy="7166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4122522" y="1269511"/>
          <a:ext cx="2270554"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marL="0" lvl="0" indent="0" algn="ctr" defTabSz="622300">
            <a:lnSpc>
              <a:spcPct val="100000"/>
            </a:lnSpc>
            <a:spcBef>
              <a:spcPct val="0"/>
            </a:spcBef>
            <a:spcAft>
              <a:spcPct val="35000"/>
            </a:spcAft>
            <a:buNone/>
          </a:pPr>
          <a:r>
            <a:rPr lang="en-US" sz="1400" kern="1200">
              <a:latin typeface="+mj-lt"/>
            </a:rPr>
            <a:t>(create, change, and delete)</a:t>
          </a:r>
        </a:p>
      </dsp:txBody>
      <dsp:txXfrm>
        <a:off x="4122522" y="1269511"/>
        <a:ext cx="2270554" cy="716660"/>
      </dsp:txXfrm>
    </dsp:sp>
    <dsp:sp modelId="{9263A923-5242-4877-A979-9D7272FBA64A}">
      <dsp:nvSpPr>
        <dsp:cNvPr id="0" name=""/>
        <dsp:cNvSpPr/>
      </dsp:nvSpPr>
      <dsp:spPr>
        <a:xfrm>
          <a:off x="7109737" y="299828"/>
          <a:ext cx="716660" cy="71666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6671778"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All changes are observable</a:t>
          </a:r>
        </a:p>
      </dsp:txBody>
      <dsp:txXfrm>
        <a:off x="6671778" y="1269511"/>
        <a:ext cx="1592578" cy="716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547150" y="317668"/>
          <a:ext cx="742763" cy="7427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909611" y="1308097"/>
          <a:ext cx="201784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System state described declaratively</a:t>
          </a:r>
        </a:p>
      </dsp:txBody>
      <dsp:txXfrm>
        <a:off x="909611" y="1308097"/>
        <a:ext cx="2017841" cy="660234"/>
      </dsp:txXfrm>
    </dsp:sp>
    <dsp:sp modelId="{508841D1-5D9D-467B-98F4-158A307E9320}">
      <dsp:nvSpPr>
        <dsp:cNvPr id="0" name=""/>
        <dsp:cNvSpPr/>
      </dsp:nvSpPr>
      <dsp:spPr>
        <a:xfrm>
          <a:off x="3946689" y="310411"/>
          <a:ext cx="742763" cy="742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216305" y="1308097"/>
          <a:ext cx="2159989"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State declaration versioned in source control</a:t>
          </a:r>
        </a:p>
      </dsp:txBody>
      <dsp:txXfrm>
        <a:off x="3216305" y="1308097"/>
        <a:ext cx="2159989" cy="660234"/>
      </dsp:txXfrm>
    </dsp:sp>
    <dsp:sp modelId="{9263A923-5242-4877-A979-9D7272FBA64A}">
      <dsp:nvSpPr>
        <dsp:cNvPr id="0" name=""/>
        <dsp:cNvSpPr/>
      </dsp:nvSpPr>
      <dsp:spPr>
        <a:xfrm>
          <a:off x="6294467" y="317668"/>
          <a:ext cx="742763" cy="7427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5665148" y="1308097"/>
          <a:ext cx="200140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Approved changes are applied automatically</a:t>
          </a:r>
        </a:p>
      </dsp:txBody>
      <dsp:txXfrm>
        <a:off x="5665148" y="1308097"/>
        <a:ext cx="2001401" cy="660234"/>
      </dsp:txXfrm>
    </dsp:sp>
    <dsp:sp modelId="{74757373-4F38-426C-A4E7-9154DDE847C3}">
      <dsp:nvSpPr>
        <dsp:cNvPr id="0" name=""/>
        <dsp:cNvSpPr/>
      </dsp:nvSpPr>
      <dsp:spPr>
        <a:xfrm>
          <a:off x="8409313" y="317668"/>
          <a:ext cx="742763" cy="7427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47A189-BB09-424B-88BF-8D0BD3B71A27}">
      <dsp:nvSpPr>
        <dsp:cNvPr id="0" name=""/>
        <dsp:cNvSpPr/>
      </dsp:nvSpPr>
      <dsp:spPr>
        <a:xfrm>
          <a:off x="7955402" y="1308097"/>
          <a:ext cx="1650585"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Agents enforce desired state</a:t>
          </a:r>
        </a:p>
      </dsp:txBody>
      <dsp:txXfrm>
        <a:off x="7955402" y="1308097"/>
        <a:ext cx="1650585" cy="660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9/20/21 12:49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9/20/21 12:48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services/azure-ar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With Azure Arc, we are  helping you address these challenges.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(1) Azure Arc-enabled infrastructure enables you to have a single pane of glass view of all your resources – Windows, Linux and SQL Servers as well as Kubernetes containers so you have a better inventory of your IT assets. You can also reduce risk within your organization by establishing a governance framework and applying a standard set of policies for all your workloads. Server/app owners  can now view compliance status of their own servers and take necessary remediation steps from the Azure Portal, This removes some of the management overhead on central IT in tracking and ensuring adherence to compliance standards. Lastly, Azure Arc also helps you adopt cloud practices on-premises – you can deploy applications using a consistent approach (familiar tools/practices) across all your Kubernetes clusters, on any infrastructure. You can standardize change control with declarative configuration management systems like GitOps and you can also easily adopt DevOps techniques, such as Infrastructure as code and empower developers with self service and a selection of tools.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(2) With Azure Arc-enabled services, you have the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flexibility </a:t>
            </a:r>
            <a:r>
              <a:rPr lang="en-US" sz="800">
                <a:effectLst/>
                <a:latin typeface="Segoe UI" panose="020B0502040204020203" pitchFamily="34" charset="0"/>
                <a:ea typeface="Times New Roman" panose="02020603050405020304" pitchFamily="18" charset="0"/>
                <a:cs typeface="Times New Roman" panose="02020603050405020304" pitchFamily="18" charset="0"/>
              </a:rPr>
              <a:t>to deploy fully managed Azure services anywhere – on-premises or in other public clouds </a:t>
            </a:r>
            <a:r>
              <a:rPr lang="en-US" sz="800" kern="1200">
                <a:solidFill>
                  <a:schemeClr val="tx1"/>
                </a:solidFill>
                <a:effectLst/>
                <a:latin typeface="+mn-lt"/>
                <a:ea typeface="+mn-ea"/>
                <a:cs typeface="+mn-cs"/>
              </a:rPr>
              <a:t>so you can take advantage of cloud benefits everywhere, such as scalability, fast deployment, and always up-to-date cloud innovation, while adhering to regulatory requirements.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a:solidFill>
                  <a:schemeClr val="tx1"/>
                </a:solidFill>
                <a:effectLst/>
                <a:latin typeface="+mn-lt"/>
                <a:ea typeface="+mn-ea"/>
                <a:cs typeface="+mn-cs"/>
              </a:rPr>
              <a:t>These data services can be deployed and managed from within your on-premises environment or in your own customers’ regions, thus reducing the latency. Finally, you can access the latest Azure features and capabilities for on-premises data workloads. Today, in public preview you can deploy evergreen SQL (SQL Managed Instance) and PostgreSQL Hyperscale on any infrastructure and benefit from automatic updates, patches and upgrades without application downtime.</a:t>
            </a: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So how does Azure Arc actually work and achieve these things? To understand this better, let’s take a moment to ground ourselves on how Azure works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 very important concept here is the Azure Control plane.</a:t>
            </a:r>
          </a:p>
          <a:p>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Customers connect to Azure using different tools or experiences such as the Azure Portal. What’s happening behind the scenes is that those tools and experiences are interacting with the Azure Control plane which is essentially Azure Resource Manager or ARM.  Every single resource in Azure is connected to this control plane. Azure Resource Manager at its core, provides a core set of capabilities – inventory, organization and governance for Azure resources, which you can see on the slide (Servers/K8s/data services). As an example, when you want to a create a new resource in Azure, that request is received by the Azure Resource Manager, which then authenticates and authorizes the request. Resource Manager sends the request to the specific Azure service, which takes the requested action. So you essentially have a consistent tool for working with all  your Azure resources. Once these resources are created, you can attach additional Azure Management services such as Azure Monitor, Azure Security Center to these resources. </a:t>
            </a:r>
            <a:r>
              <a:rPr lang="en-US" sz="900" b="1"/>
              <a:t>&lt;Click&gt;</a:t>
            </a:r>
          </a:p>
          <a:p>
            <a:endParaRPr lang="en-US" b="0"/>
          </a:p>
          <a:p>
            <a:endParaRPr lang="en-US" b="0"/>
          </a:p>
          <a:p>
            <a:endParaRPr lang="en-US" b="0"/>
          </a:p>
          <a:p>
            <a:endParaRPr lang="en-US" b="0"/>
          </a:p>
          <a:p>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323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we did with Azure Arc is to extend this single control plane within Azure and those same capabilities , that we just talked about, to resources outside of Azure. This involves deploying an agent on the servers or Kubernetes clusters so these resources can be projected to the Azure Resource Manager. Once the initial connectivity is done, you can now see all these resources in the Azure Portal. You can group these resources, apply tags and RBAC policies as well as attach Azure management services such Azure Monitor, Azure Security Center etc., the same way as you would for Azure resources. So for IT admins, Azure Arc really brings that consistency and single pane of glass experiences to thousands of servers in customer environments.</a:t>
            </a:r>
          </a:p>
          <a:p>
            <a:r>
              <a:rPr lang="en-US"/>
              <a:t>A key point to add here is that you can continue to use your existing tools on-premises to interact with these resources, we are not interfering with any of those management tools.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Now that we understand how Azure Arc works,  let’s look at this with a few simple scenarios that Azure Arc helps you with and when to use it.</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900">
                <a:effectLst/>
                <a:latin typeface="Segoe UI" panose="020B0502040204020203" pitchFamily="34" charset="0"/>
                <a:ea typeface="Times New Roman" panose="02020603050405020304" pitchFamily="18" charset="0"/>
                <a:cs typeface="Times New Roman" panose="02020603050405020304" pitchFamily="18" charset="0"/>
              </a:rPr>
            </a:br>
            <a:r>
              <a:rPr lang="en-US" sz="900">
                <a:effectLst/>
                <a:latin typeface="Segoe UI" panose="020B0502040204020203" pitchFamily="34" charset="0"/>
                <a:ea typeface="Times New Roman" panose="02020603050405020304" pitchFamily="18" charset="0"/>
                <a:cs typeface="Times New Roman" panose="02020603050405020304" pitchFamily="18" charset="0"/>
              </a:rPr>
              <a:t>First, if you have workloads running outside Azure, you can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organize all </a:t>
            </a: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your resources consistently in Azure, whether they are on Windows, Linux, SQL Server or containers. You can govern and control them in a homogenous way and you can get visibility to them from a single pane of glass, all from within Azure.</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Next, </a:t>
            </a:r>
            <a:r>
              <a:rPr lang="en-US" sz="9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9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900">
                <a:effectLst/>
                <a:latin typeface="Calibri" panose="020F0502020204030204" pitchFamily="34" charset="0"/>
                <a:ea typeface="Times New Roman" panose="02020603050405020304" pitchFamily="18" charset="0"/>
                <a:cs typeface="Calibri" panose="020F0502020204030204" pitchFamily="34" charset="0"/>
              </a:rPr>
              <a:t>. Y</a:t>
            </a: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cloud native app development practices, meaning you can use DevOps techniques to deploy and manage Kubernetes apps at scale and make sure they are </a:t>
            </a:r>
            <a:r>
              <a:rPr lang="en-US" sz="9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configured </a:t>
            </a: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as you build your Kubernetes based applications.</a:t>
            </a:r>
            <a:r>
              <a:rPr lang="en-US" sz="900">
                <a:effectLst/>
                <a:latin typeface="Segoe UI" panose="020B0502040204020203" pitchFamily="34" charset="0"/>
                <a:ea typeface="Times New Roman" panose="02020603050405020304" pitchFamily="18" charset="0"/>
                <a:cs typeface="Times New Roman" panose="02020603050405020304" pitchFamily="18" charset="0"/>
              </a:rPr>
              <a:t> You can also standardize change control with declarative configuration management systems like GitOps, a popular Kubernetes operating model.</a:t>
            </a: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lastly, you can run those Azure managed services, Azure SQL Managed Instance and Azure PostgreSQL Hyperscale anywhere. With Arc, you can i</a:t>
            </a:r>
            <a:r>
              <a:rPr lang="en-US" sz="9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Arc-enabled services.</a:t>
            </a: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 </a:t>
            </a:r>
          </a:p>
          <a:p>
            <a:r>
              <a:rPr lang="en-US" sz="900" b="1"/>
              <a:t>Let’s look at a few real examples for each of these scenarios</a:t>
            </a:r>
            <a:r>
              <a:rPr lang="en-US" sz="1800">
                <a:effectLst/>
                <a:latin typeface="Calibri" panose="020F0502020204030204" pitchFamily="34" charset="0"/>
                <a:ea typeface="Times New Roman" panose="02020603050405020304" pitchFamily="18" charset="0"/>
                <a:cs typeface="Calibri" panose="020F0502020204030204" pitchFamily="34" charset="0"/>
              </a:rPr>
              <a:t>.</a:t>
            </a: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9452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talked about Azure Arc extending the Azure control plane to your existing infrastructure and we saw a real example where this scenario comes to life. </a:t>
            </a:r>
          </a:p>
          <a:p>
            <a:endParaRPr lang="en-US"/>
          </a:p>
          <a:p>
            <a:r>
              <a:rPr lang="en-US"/>
              <a:t>Let’s talk about what kind of Infrastructure services you can enable with Azure Arc – with GA of Azure Arc-enabled servers, we support Windows Server and a wide range of Linux operating systems such as SUSE and RedHat. On Arc-enabled SQL Server, which is in public preview, in addition to the governance and inventory benefits, you are able to take advantage of additional value such as Azure Security services or proactive SQL assessments ensuring your databases are optimally tuned.</a:t>
            </a:r>
          </a:p>
          <a:p>
            <a:endParaRPr lang="en-US"/>
          </a:p>
          <a:p>
            <a:r>
              <a:rPr lang="en-US"/>
              <a:t>On Arc-enabled Kubernetes, we support a wide range of distributions, again offering you that flexibility of choice without forcing you to stick to a single solution. You can use cloud native tools practices and GitOps configuration and app deployment to one or more clusters at scale. We also announced the preview of AKS on Azure Stack HCI at Ignite which lets customers deploy and manage containerized applications on Azure Stack HCI, which can be managed by Azure Arc.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6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first scenario we talked about just now – Gain central visibility, operations, and compliance.</a:t>
            </a:r>
          </a:p>
          <a:p>
            <a:endParaRPr lang="en-US"/>
          </a:p>
          <a:p>
            <a:r>
              <a:rPr lang="en-US"/>
              <a:t>Consider this… We are working with a large financial organization with thousands of servers deployed in multiple locations. They are also using DevOps practices which result in an unknown number of servers that are connected to the corporate networks but do not conform to identity and governance requirements.</a:t>
            </a:r>
          </a:p>
          <a:p>
            <a:endParaRPr lang="en-US"/>
          </a:p>
          <a:p>
            <a:r>
              <a:rPr lang="en-US"/>
              <a:t>This customer really needs to gain some control of their environment and ensure the compliance requirements are met for audit purposes.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995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first scenario we talked about just now – Gain central visibility, operations, and compliance.</a:t>
            </a:r>
          </a:p>
          <a:p>
            <a:endParaRPr lang="en-US"/>
          </a:p>
          <a:p>
            <a:r>
              <a:rPr lang="en-US"/>
              <a:t>Consider this… We are working with a large financial organization with thousands of servers deployed in multiple locations. They are also using DevOps practices which result in an unknown number of servers that are connected to the corporate networks but do not conform to identity and governance requirements.</a:t>
            </a:r>
          </a:p>
          <a:p>
            <a:endParaRPr lang="en-US"/>
          </a:p>
          <a:p>
            <a:r>
              <a:rPr lang="en-US"/>
              <a:t>This customer really needs to gain some control of their environment and ensure the compliance requirements are met for audit purposes.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642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Arc-enabled servers for you.</a:t>
            </a:r>
          </a:p>
          <a:p>
            <a:endParaRPr lang="en-US"/>
          </a:p>
          <a:p>
            <a:r>
              <a:rPr lang="en-US"/>
              <a:t>You can onboard a wide variety of servers to Azure with Azure Arc – Windows, Linux, VM, Bare-Metal that are running anywhere. You can organize all these servers and apply governance across all these servers and apply role-based access control. In addition, you can also deploy Azure VM extensions to non-azure Windows and Linux VMs, simplifying the management of your hybrid machines on-premises, edge and other cloud environments. All of these capabilities are unparalleled in the market today.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 talked earlier about how Azure Arc extends Azure management services to your non-Azure VMs? Well, a common question we get is : Which management services can I use with my Arc-enabled VMs. As you can see here, we have a variety of Azure management services, all of which can be applied to your Arc-enabled machines today.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popular question that gets asked in the context of Arc is  if it is meant to replace  SCCM (System Center Configuration Manager, now called Microsoft Endpoint Configuration Manager, MECM). SCCM is a popular systems management product developed by Microsoft that is predominantly used on-premises to manage Windows Servers.</a:t>
            </a:r>
          </a:p>
          <a:p>
            <a:endParaRPr lang="en-US"/>
          </a:p>
          <a:p>
            <a:r>
              <a:rPr lang="en-US"/>
              <a:t>The short answer to this question is ‘No’. Some of the capabilities of MECM can be achieved by different Azure management services, but not all. We recommend a gradual transition between the two based on the specific case as we’ll now see..&lt;Click&gt;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If you look at many of our customer’s environments today, it’s clear that they continue to grow in complexity with the influx of new technologies and platform investments.  I’m sure this rings true for you as well.</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Applications are running across a diverse infrastructure with data centers, hosting environments, branch offices as well as multi-cloud, where we see two or more clouds being used.</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To add to this complexity, your teams are using different development tools, languages, and frameworks as well as approaches like Opensource, Kubernetes and DevOps.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Key questions I often hear as we meet with customers like yourself are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govern and secure resources seamlessly regardless of where they are running?</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bring cloud innovation to existing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modernize local datacenters with new cloud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extend compute and AI to the edge to unlock new business scenarios?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At Microsoft, we have long understood this reality you’d be facing.  Microsoft Azure has been designed with hybrid in mind from the beginning to help you meet these challenges.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&lt;CLICK&gt;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case Part 1.</a:t>
            </a:r>
          </a:p>
          <a:p>
            <a:endParaRPr lang="en-US"/>
          </a:p>
          <a:p>
            <a:r>
              <a:rPr lang="en-US"/>
              <a:t>Here is a quick map between the different use cases of MECM and the corresponding management service in Azure that offers the same capability. As you can see, sometimes there is a 1:1 map. For example, Azure Update Management can be used to manage software updates on Windows Server machines running anywhere, so you could potentially transition out of SCCM for this. But not everything has this 1:1 map. As mentioned, before MECM is used mainly for managing Windows Server and cannot be used to manage updates on Linux servers, Azure Update Management  can be used for the same. Similarly, for managing Windows 10 clients, only MECM can help realize this use case, there is no equivalent service in Azure.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use case which only MECM is applicable for is Operating System Upgrades on your servers. This cannot be done today using any service in Azure. As you can see, the decision to move out of SCCM and adoption of an equivalent Azure service will depend on the use case you are looking to solve for.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a:solidFill>
                  <a:srgbClr val="4C4C51"/>
                </a:solidFill>
                <a:effectLst/>
                <a:latin typeface="Segoe UI" panose="020B0502040204020203" pitchFamily="34" charset="0"/>
              </a:rPr>
              <a:t>Use </a:t>
            </a:r>
            <a:r>
              <a:rPr lang="en-US" b="0" i="0" u="sng">
                <a:solidFill>
                  <a:srgbClr val="0062AD"/>
                </a:solidFill>
                <a:effectLst/>
                <a:latin typeface="Segoe UI" panose="020B0502040204020203" pitchFamily="34" charset="0"/>
                <a:hlinkClick r:id="rId3"/>
              </a:rPr>
              <a:t>Azure Security Center </a:t>
            </a:r>
            <a:r>
              <a:rPr lang="en-US" b="0" i="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a:solidFill>
                  <a:srgbClr val="4C4C51"/>
                </a:solidFill>
                <a:effectLst/>
                <a:latin typeface="Segoe UI" panose="020B0502040204020203" pitchFamily="34" charset="0"/>
              </a:rPr>
              <a:t>Investigate threats in SQL Servers using </a:t>
            </a:r>
            <a:r>
              <a:rPr lang="en-US" b="0" i="0" u="sng">
                <a:solidFill>
                  <a:srgbClr val="0062AD"/>
                </a:solidFill>
                <a:effectLst/>
                <a:latin typeface="Segoe UI" panose="020B0502040204020203" pitchFamily="34" charset="0"/>
                <a:hlinkClick r:id="rId4"/>
              </a:rPr>
              <a:t>Azure Sentinel</a:t>
            </a:r>
            <a:r>
              <a:rPr lang="en-US" b="0" i="0">
                <a:solidFill>
                  <a:srgbClr val="4C4C51"/>
                </a:solidFill>
                <a:effectLst/>
                <a:latin typeface="Segoe UI" panose="020B0502040204020203" pitchFamily="34" charset="0"/>
              </a:rPr>
              <a:t>.</a:t>
            </a:r>
          </a:p>
          <a:p>
            <a:pPr algn="l">
              <a:buFont typeface="Arial" panose="020B0604020202020204" pitchFamily="34" charset="0"/>
              <a:buChar char="•"/>
            </a:pPr>
            <a:r>
              <a:rPr lang="en-US" b="0" i="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107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997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4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257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75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688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Arc, you can now run </a:t>
            </a:r>
            <a:r>
              <a:rPr lang="en-US" sz="900" kern="1200">
                <a:solidFill>
                  <a:srgbClr val="000000"/>
                </a:solidFill>
                <a:effectLst/>
                <a:latin typeface="Segoe UI" panose="020B0502040204020203" pitchFamily="34" charset="0"/>
                <a:ea typeface="Times New Roman" panose="02020603050405020304" pitchFamily="18" charset="0"/>
              </a:rPr>
              <a:t>your favorite Azure application services anywhere, including on Kubernetes on Azure, on-premises, on the edge, and on other clouds such as AWS or Google. Any Kubernetes cluster connected through Azure Arc is now a supported deployment target for Azure’s application services.</a:t>
            </a:r>
            <a:endParaRPr lang="en-US" sz="900" kern="1200">
              <a:solidFill>
                <a:srgbClr val="000000"/>
              </a:solidFill>
              <a:effectLst/>
              <a:latin typeface="Segoe UI" panose="020B0502040204020203" pitchFamily="34" charset="0"/>
            </a:endParaRP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Bdcs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Sdfs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sfds</a:t>
            </a:r>
            <a:endParaRPr lang="en-US"/>
          </a:p>
          <a:p>
            <a:endParaRPr lang="en-US"/>
          </a:p>
          <a:p>
            <a:endParaRPr lang="en-US"/>
          </a:p>
          <a:p>
            <a:r>
              <a:rPr lang="en-US"/>
              <a:t>With Azure Arc-enabled application services, </a:t>
            </a:r>
            <a:r>
              <a:rPr lang="en-US" sz="900" kern="1200">
                <a:solidFill>
                  <a:srgbClr val="000000"/>
                </a:solidFill>
                <a:effectLst/>
                <a:latin typeface="Segoe UI" panose="020B0502040204020203" pitchFamily="34" charset="0"/>
                <a:ea typeface="Times New Roman" panose="02020603050405020304" pitchFamily="18" charset="0"/>
              </a:rPr>
              <a:t>developers don’t have to build and maintain custom solutions for their non-Azure environments.  They can now build hybrid and multicloud applications using the portable application services powered by </a:t>
            </a:r>
            <a:r>
              <a:rPr lang="en-US" sz="900" u="sng" kern="1200">
                <a:solidFill>
                  <a:srgbClr val="000000"/>
                </a:solidFill>
                <a:effectLst/>
                <a:latin typeface="Segoe UI" panose="020B0502040204020203" pitchFamily="34" charset="0"/>
                <a:ea typeface="Times New Roman" panose="02020603050405020304" pitchFamily="18" charset="0"/>
                <a:hlinkClick r:id="rId3"/>
              </a:rPr>
              <a:t>Azure Arc</a:t>
            </a:r>
            <a:r>
              <a:rPr lang="en-US" sz="900" kern="1200">
                <a:solidFill>
                  <a:srgbClr val="000000"/>
                </a:solidFill>
                <a:effectLst/>
                <a:latin typeface="Segoe UI" panose="020B0502040204020203" pitchFamily="34" charset="0"/>
                <a:ea typeface="Times New Roman" panose="02020603050405020304" pitchFamily="18" charset="0"/>
              </a:rPr>
              <a:t>. </a:t>
            </a: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To support this momentum, Azure offers unique hybrid and </a:t>
            </a:r>
            <a:r>
              <a:rPr lang="en-US" sz="1800" err="1">
                <a:effectLst/>
                <a:latin typeface="Segoe UI" panose="020B0502040204020203" pitchFamily="34" charset="0"/>
                <a:ea typeface="Times New Roman" panose="02020603050405020304" pitchFamily="18" charset="0"/>
                <a:cs typeface="Arial" panose="020B0604020202020204" pitchFamily="34" charset="0"/>
              </a:rPr>
              <a:t>multicloud</a:t>
            </a:r>
            <a:r>
              <a:rPr lang="en-US" sz="1800">
                <a:effectLst/>
                <a:latin typeface="Segoe UI" panose="020B0502040204020203" pitchFamily="34" charset="0"/>
                <a:ea typeface="Times New Roman" panose="02020603050405020304" pitchFamily="18" charset="0"/>
                <a:cs typeface="Arial" panose="020B0604020202020204" pitchFamily="34" charset="0"/>
              </a:rPr>
              <a:t> capabilities that give customers the flexibility to innovate anywhere in their environment.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It’s starts with </a:t>
            </a:r>
            <a:r>
              <a:rPr lang="en-US" sz="1800" b="1">
                <a:effectLst/>
                <a:latin typeface="Segoe UI" panose="020B0502040204020203" pitchFamily="34" charset="0"/>
                <a:ea typeface="Times New Roman" panose="02020603050405020304" pitchFamily="18" charset="0"/>
                <a:cs typeface="Arial" panose="020B0604020202020204" pitchFamily="34" charset="0"/>
              </a:rPr>
              <a:t>Azure Arc</a:t>
            </a:r>
            <a:r>
              <a:rPr lang="en-US" sz="1800">
                <a:effectLst/>
                <a:latin typeface="Segoe UI" panose="020B0502040204020203" pitchFamily="34" charset="0"/>
                <a:ea typeface="Times New Roman" panose="02020603050405020304" pitchFamily="18" charset="0"/>
                <a:cs typeface="Arial" panose="020B0604020202020204" pitchFamily="34" charset="0"/>
              </a:rPr>
              <a:t>. Azure Arc enables you to standardize </a:t>
            </a:r>
            <a:r>
              <a:rPr lang="en-US" sz="1800" b="1">
                <a:effectLst/>
                <a:latin typeface="Segoe UI" panose="020B0502040204020203" pitchFamily="34" charset="0"/>
                <a:ea typeface="Times New Roman" panose="02020603050405020304" pitchFamily="18" charset="0"/>
                <a:cs typeface="Arial" panose="020B0604020202020204" pitchFamily="34" charset="0"/>
              </a:rPr>
              <a:t>visibility, operations</a:t>
            </a:r>
            <a:r>
              <a:rPr lang="en-US" sz="1800">
                <a:effectLst/>
                <a:latin typeface="Segoe UI" panose="020B0502040204020203" pitchFamily="34" charset="0"/>
                <a:ea typeface="Times New Roman" panose="02020603050405020304" pitchFamily="18" charset="0"/>
                <a:cs typeface="Arial" panose="020B0604020202020204" pitchFamily="34" charset="0"/>
              </a:rPr>
              <a:t>, and </a:t>
            </a:r>
            <a:r>
              <a:rPr lang="en-US" sz="1800" b="1">
                <a:effectLst/>
                <a:latin typeface="Segoe UI" panose="020B0502040204020203" pitchFamily="34" charset="0"/>
                <a:ea typeface="Times New Roman" panose="02020603050405020304" pitchFamily="18" charset="0"/>
                <a:cs typeface="Arial" panose="020B0604020202020204" pitchFamily="34" charset="0"/>
              </a:rPr>
              <a:t>compliance</a:t>
            </a:r>
            <a:r>
              <a:rPr lang="en-US" sz="1800">
                <a:effectLst/>
                <a:latin typeface="Segoe UI" panose="020B0502040204020203" pitchFamily="34" charset="0"/>
                <a:ea typeface="Times New Roman" panose="02020603050405020304" pitchFamily="18" charset="0"/>
                <a:cs typeface="Arial" panose="020B0604020202020204" pitchFamily="34" charset="0"/>
              </a:rPr>
              <a:t> across a wide range of resources and locations by extending the Azure control plane. Right from Azure, you can easily organize, govern, and secure Windows, Linux, SQL server, and Kubernetes clusters across data centers, edge, and multi-cloud.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Segoe UI" panose="020B0502040204020203" pitchFamily="34" charset="0"/>
                <a:ea typeface="Times New Roman" panose="02020603050405020304" pitchFamily="18" charset="0"/>
                <a:cs typeface="Arial" panose="020B0604020202020204" pitchFamily="34" charset="0"/>
              </a:rPr>
              <a:t>Enabled by Azure Arc</a:t>
            </a:r>
            <a:r>
              <a:rPr lang="en-US" sz="1800">
                <a:effectLst/>
                <a:latin typeface="Segoe UI" panose="020B0502040204020203" pitchFamily="34" charset="0"/>
                <a:ea typeface="Times New Roman" panose="02020603050405020304" pitchFamily="18" charset="0"/>
                <a:cs typeface="Arial" panose="020B0604020202020204" pitchFamily="34" charset="0"/>
              </a:rPr>
              <a:t>, you can bring Azure services to any existing infrastructure including other clouds you are using, so you can take advantage of cloud benefits everywhere, such as scalability, fast deployment, and always up-to-date cloud innovation.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You can build Azure-consistent </a:t>
            </a:r>
            <a:r>
              <a:rPr lang="en-US" sz="1800" b="1">
                <a:effectLst/>
                <a:latin typeface="Segoe UI" panose="020B0502040204020203" pitchFamily="34" charset="0"/>
                <a:ea typeface="Times New Roman" panose="02020603050405020304" pitchFamily="18" charset="0"/>
                <a:cs typeface="Arial" panose="020B0604020202020204" pitchFamily="34" charset="0"/>
              </a:rPr>
              <a:t>new cloud infrastructure in your own datacenter with Azure Stack, </a:t>
            </a:r>
            <a:r>
              <a:rPr lang="en-US" sz="1800">
                <a:effectLst/>
                <a:latin typeface="Segoe UI" panose="020B0502040204020203" pitchFamily="34" charset="0"/>
                <a:ea typeface="Times New Roman" panose="02020603050405020304" pitchFamily="18" charset="0"/>
                <a:cs typeface="Arial" panose="020B0604020202020204" pitchFamily="34" charset="0"/>
              </a:rPr>
              <a:t>so you can modernize your datacenter and run cloud native applications on-premises while taking advantage of existing investments and meeting regulatory compliances.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You can </a:t>
            </a:r>
            <a:r>
              <a:rPr lang="en-US" sz="1800" b="1">
                <a:effectLst/>
                <a:latin typeface="Segoe UI" panose="020B0502040204020203" pitchFamily="34" charset="0"/>
                <a:ea typeface="Times New Roman" panose="02020603050405020304" pitchFamily="18" charset="0"/>
                <a:cs typeface="Arial" panose="020B0604020202020204" pitchFamily="34" charset="0"/>
              </a:rPr>
              <a:t>extend AI to edge devices with Azure IoT</a:t>
            </a:r>
            <a:r>
              <a:rPr lang="en-US" sz="1800">
                <a:effectLst/>
                <a:latin typeface="Segoe UI" panose="020B0502040204020203" pitchFamily="34" charset="0"/>
                <a:ea typeface="Times New Roman" panose="02020603050405020304" pitchFamily="18" charset="0"/>
                <a:cs typeface="Arial" panose="020B0604020202020204" pitchFamily="34" charset="0"/>
              </a:rPr>
              <a:t>, so you can run machine learning and advanced analytics close to the users and the data. As a result, you can gain real-time insights and deliver immersive experiences at the edge of your network, opening up endless new business opportunities.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This is our portfolio of capabilities to support your hybrid and </a:t>
            </a:r>
            <a:r>
              <a:rPr lang="en-US" sz="1800" err="1">
                <a:effectLst/>
                <a:latin typeface="Segoe UI" panose="020B0502040204020203" pitchFamily="34" charset="0"/>
                <a:ea typeface="Times New Roman" panose="02020603050405020304" pitchFamily="18" charset="0"/>
                <a:cs typeface="Arial" panose="020B0604020202020204" pitchFamily="34" charset="0"/>
              </a:rPr>
              <a:t>multicloud</a:t>
            </a:r>
            <a:r>
              <a:rPr lang="en-US" sz="1800">
                <a:effectLst/>
                <a:latin typeface="Segoe UI" panose="020B0502040204020203" pitchFamily="34" charset="0"/>
                <a:ea typeface="Times New Roman" panose="02020603050405020304" pitchFamily="18" charset="0"/>
                <a:cs typeface="Arial" panose="020B0604020202020204" pitchFamily="34" charset="0"/>
              </a:rPr>
              <a:t> strategy.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Now, let’s dive into the steps it takes for you to successfully adopt a hybrid strategy.</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&lt;CLICK&gt;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5470B-F548-4D7E-91A5-A1A993D75F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242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Arc, now enables you to bring Machine Learning to any infrastructure </a:t>
            </a:r>
            <a:r>
              <a:rPr lang="en-US" sz="1200" b="1" i="0" kern="1200">
                <a:solidFill>
                  <a:schemeClr val="tx1"/>
                </a:solidFill>
                <a:effectLst/>
                <a:latin typeface="+mn-lt"/>
                <a:ea typeface="+mn-ea"/>
                <a:cs typeface="+mn-cs"/>
              </a:rPr>
              <a:t>across on-premises data centers, multi-cloud environments and at the edge, using Kubernetes</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pricing model for Arc-enabled servers. So first, you have your own servers and clusters, you install the Arc agent on them. This basic connectivity to Azure is free of charge. In addition, we offer other control plane functionality at no additional cost – tagging, the ability to organize resources into management groups and subscriptions, RBAC and querying with Azure Resource Graph.</a:t>
            </a:r>
          </a:p>
          <a:p>
            <a:endParaRPr lang="en-US"/>
          </a:p>
          <a:p>
            <a:endParaRPr lang="en-US"/>
          </a:p>
          <a:p>
            <a:r>
              <a:rPr lang="en-US" b="1"/>
              <a:t>&lt;One 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73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a:t>Firstly, any management service that you use with Azure</a:t>
            </a:r>
          </a:p>
          <a:p>
            <a:endParaRPr lang="en-US"/>
          </a:p>
          <a:p>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b="1" u="sng"/>
              <a:t>For Arc-enabled servers: </a:t>
            </a:r>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Kubernetes: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Any number of Kubernetes clusters can be connected and organized in the Azure Portal at no additional cost. Like Arc-enabled servers, add-on Azure management services, like Kubernetes Configuration, are charged when enabled.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Times New Roman" panose="02020603050405020304" pitchFamily="18" charset="0"/>
                <a:ea typeface="Calibri" panose="020F0502020204030204" pitchFamily="34" charset="0"/>
              </a:rPr>
              <a:t>Kubernetes Configuration is an add-on Azure management services that deliver configuration management and application deployment using GitOps. </a:t>
            </a:r>
            <a:r>
              <a:rPr lang="en-US" sz="1800">
                <a:effectLst/>
                <a:latin typeface="Times New Roman" panose="02020603050405020304" pitchFamily="18" charset="0"/>
                <a:ea typeface="Calibri" panose="020F0502020204030204" pitchFamily="34" charset="0"/>
                <a:cs typeface="Times New Roman" panose="02020603050405020304" pitchFamily="18" charset="0"/>
              </a:rPr>
              <a:t>The first 6 vCPUs are included at no cost. After that, $2/vCPU/month.</a:t>
            </a:r>
          </a:p>
          <a:p>
            <a:endParaRPr lang="en-US" b="1" u="sng"/>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data services: </a:t>
            </a:r>
            <a:r>
              <a:rPr lang="en-US" sz="1800">
                <a:effectLst/>
                <a:latin typeface="Times New Roman" panose="02020603050405020304" pitchFamily="18" charset="0"/>
                <a:ea typeface="Times New Roman" panose="02020603050405020304" pitchFamily="18" charset="0"/>
              </a:rPr>
              <a:t>In the current preview phase, Azure Arc-enabled data services is offered at no additional cost.</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881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125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9/20/21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542257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Just to unpack this a bit more on How Azure Arc works.</a:t>
            </a:r>
          </a:p>
          <a:p>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Customers connect to Azure using different tools or experiences such as the Azure Portal. What’s happening behind the scenes is that those tools and experiences are interacting with the Azure Control plane which is essentially Azure Resource Manager or ARM.  Every single resource in Azure is connected to this control plane. Azure Resource Manager at its core, provides a core set of capabilities – inventory, organization and governance for Azure resources, which you can see on the slide (Servers/K8s/data services). As an example, when you want to a create a new resource in Azure, that request is received by the Azure Resource Manager, which then authenticates and authorizes the request. Resource Manager sends the request to the specific Azure service, which takes the requested action. So you essentially have a consistent tool for working with all  your Azure resources. Once these resources are created, you can attach additional Azure Management services such as Azure Monitor, Azure Security Center to these resources. </a:t>
            </a:r>
            <a:r>
              <a:rPr lang="en-US" sz="900" b="1"/>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p>
          <a:p>
            <a:r>
              <a:rPr lang="en-US" sz="900"/>
              <a:t>So what we did with Azure Arc is to extend this single control plane within Azure and those same capabilities , that we just talked about, to resources outside of Azure. This involves deploying an agent on the servers or Kubernetes clusters so these resources can be projected to the Azure Resource Manager. Once the initial connectivity is done, you can now see all these resources in the Azure Portal. You can group these resources, apply tags and RBAC policies as well as attach Azure management services such Azure Monitor, Azure Security Center etc., the same way as you would for Azure resources. So for IT admins, Azure Arc really brings that consistency and single pane of glass experiences to thousands of servers in customer environments.</a:t>
            </a:r>
          </a:p>
          <a:p>
            <a:r>
              <a:rPr lang="en-US" sz="900"/>
              <a:t>A key point to add here is that you can continue to use your existing tools on-premises to interact with these resources, we are not interfering with any of those management tools.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p>
          <a:p>
            <a:endParaRPr lang="en-US" b="0"/>
          </a:p>
          <a:p>
            <a:endParaRPr lang="en-US" b="0"/>
          </a:p>
          <a:p>
            <a:endParaRPr lang="en-US" b="0"/>
          </a:p>
          <a:p>
            <a:endParaRPr lang="en-US" b="0"/>
          </a:p>
          <a:p>
            <a:endParaRPr lang="en-US" b="0"/>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9/20/21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197829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ECE383-A318-48D5-8E18-C6296DCCF8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204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architecture for Azure Arc all-up.</a:t>
            </a:r>
          </a:p>
          <a:p>
            <a:endParaRPr lang="en-US"/>
          </a:p>
          <a:p>
            <a:r>
              <a:rPr lang="en-US"/>
              <a:t>On the left side, we have the Azure Resource Manager in Azure as well as the resource providers for Azure Arc. On the right side, we have the Arc agents deployed on your infrastructure in your location, which sent heartbeat signals up into Azure.</a:t>
            </a:r>
          </a:p>
          <a:p>
            <a:br>
              <a:rPr lang="en-US"/>
            </a:br>
            <a:r>
              <a:rPr lang="en-US"/>
              <a:t>We also enable you to continue to use the management tools you are familiar with, whether that’s Server admin tools, K8s cluster management tools, DevOps tools or Azure Data Studio for managing the data assets.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136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Azure Arc enabled Kubernetes adopts a GitOps methodology, so customers define their applications and cluster configuration in source control. This means changes to apps and configuration are versioned, enforced, and logged across any number of clusters.</a:t>
            </a:r>
          </a:p>
          <a:p>
            <a:endParaRPr lang="en-US" b="0" i="0">
              <a:solidFill>
                <a:srgbClr val="4C4C51"/>
              </a:solidFill>
              <a:effectLst/>
              <a:latin typeface="Segoe UI" panose="020B0502040204020203" pitchFamily="34" charset="0"/>
            </a:endParaRPr>
          </a:p>
          <a:p>
            <a:r>
              <a:rPr lang="en-US" b="0" i="0">
                <a:solidFill>
                  <a:srgbClr val="4C4C51"/>
                </a:solidFill>
                <a:effectLst/>
                <a:latin typeface="Segoe UI" panose="020B0502040204020203" pitchFamily="34" charset="0"/>
              </a:rPr>
              <a:t>Let’s explore some of the principles of GitOps :</a:t>
            </a:r>
          </a:p>
          <a:p>
            <a:endParaRPr lang="en-US" b="0" i="0">
              <a:solidFill>
                <a:srgbClr val="4C4C51"/>
              </a:solidFill>
              <a:effectLst/>
              <a:latin typeface="Segoe UI" panose="020B0502040204020203" pitchFamily="34" charset="0"/>
            </a:endParaRPr>
          </a:p>
          <a:p>
            <a:pPr marL="228600" indent="-228600">
              <a:buAutoNum type="arabicPeriod"/>
            </a:pPr>
            <a:r>
              <a:rPr lang="en-US" b="0" i="0">
                <a:solidFill>
                  <a:srgbClr val="4C4C51"/>
                </a:solidFill>
                <a:effectLst/>
                <a:latin typeface="Segoe UI" panose="020B0502040204020203" pitchFamily="34" charset="0"/>
              </a:rPr>
              <a:t>Single source of truth – Git</a:t>
            </a:r>
          </a:p>
          <a:p>
            <a:pPr marL="228600" indent="-228600">
              <a:buAutoNum type="arabicPeriod"/>
            </a:pPr>
            <a:r>
              <a:rPr lang="en-US" b="0" i="0">
                <a:solidFill>
                  <a:srgbClr val="4C4C51"/>
                </a:solidFill>
                <a:effectLst/>
                <a:latin typeface="Segoe UI" panose="020B0502040204020203" pitchFamily="34" charset="0"/>
              </a:rPr>
              <a:t>All actions taken by developers/admins – create, change and delete happens in Git</a:t>
            </a:r>
          </a:p>
          <a:p>
            <a:pPr marL="228600" indent="-228600">
              <a:buAutoNum type="arabicPeriod"/>
            </a:pPr>
            <a:r>
              <a:rPr lang="en-US" b="0" i="0">
                <a:solidFill>
                  <a:srgbClr val="4C4C51"/>
                </a:solidFill>
                <a:effectLst/>
                <a:latin typeface="Segoe UI" panose="020B0502040204020203" pitchFamily="34" charset="0"/>
              </a:rPr>
              <a:t>All changes are visible to project teams and can be tracked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Declarative Configuration</a:t>
            </a:r>
            <a:r>
              <a:rPr lang="en-GB" sz="1800" u="none" strike="noStrike">
                <a:effectLst/>
                <a:latin typeface="Arial" panose="020B0604020202020204" pitchFamily="34" charset="0"/>
                <a:ea typeface="Arial" panose="020B0604020202020204" pitchFamily="34" charset="0"/>
              </a:rPr>
              <a:t>: All resources managed through a GitOps process must be expressed declaratively.</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Version controlled, immutable storage</a:t>
            </a:r>
            <a:r>
              <a:rPr lang="en-GB" sz="1800" u="none" strike="noStrike">
                <a:effectLst/>
                <a:latin typeface="Arial" panose="020B0604020202020204" pitchFamily="34" charset="0"/>
                <a:ea typeface="Arial" panose="020B0604020202020204" pitchFamily="34" charset="0"/>
              </a:rPr>
              <a:t>: The declarative descriptions are stored in a repository that supports immutability, versioning and version history. For example, git.</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Automated delivery</a:t>
            </a:r>
            <a:r>
              <a:rPr lang="en-GB" sz="1800" u="none" strike="noStrike">
                <a:effectLst/>
                <a:latin typeface="Arial" panose="020B0604020202020204" pitchFamily="34" charset="0"/>
                <a:ea typeface="Arial" panose="020B0604020202020204" pitchFamily="34" charset="0"/>
              </a:rPr>
              <a:t>: Delivery of the declarative descriptions, from the repository to runtime environment, is fully automated.</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Software Agents</a:t>
            </a:r>
            <a:r>
              <a:rPr lang="en-GB" sz="1800" u="none" strike="noStrike">
                <a:effectLst/>
                <a:latin typeface="Arial" panose="020B0604020202020204" pitchFamily="34" charset="0"/>
                <a:ea typeface="Arial" panose="020B0604020202020204" pitchFamily="34" charset="0"/>
              </a:rPr>
              <a:t>: Reconcilers deploy and maintain the resources described in the declarative configuration. Actions are performed on divergence between the version controlled declarative configuration and the actual state of the target system.</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800" u="none" strike="noStrike">
              <a:effectLst/>
              <a:latin typeface="Arial" panose="020B0604020202020204" pitchFamily="34" charset="0"/>
              <a:ea typeface="Arial" panose="020B0604020202020204" pitchFamily="34" charset="0"/>
            </a:endParaRPr>
          </a:p>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9/20/21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39141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105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mj-lt"/>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 what does the GitOps flow look like in the context of Arc enabled Kubernetes?</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are starting with Kubernetes clusters outside of Azure</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Arc Kubernetes connected cluster is created</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creates cluster’s GitOps configurations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gets deployed on the cluster, and starts ”listening” to the git repository with the user’s application code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user’s application deployment on the cluster, representing the current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is updating the application (creating a new app version) and merge changes to the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pickup a change to the git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a new user’s application version deployment on the cluster while removing old version application pods, resulting in a new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83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804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Public Preview end of March 2021</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882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Public preview end of March 2021</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073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effectLst/>
                <a:latin typeface="Segoe UI"/>
                <a:cs typeface="Segoe UI"/>
              </a:rPr>
              <a:t>Currently Azure Arc-enabled Kubernetes supports add-on scenarios like Azure Monitor and Azure Policy (Gatekeeper) via manual installation of Helm charts.</a:t>
            </a:r>
            <a:r>
              <a:rPr lang="en-US" sz="1800">
                <a:latin typeface="Segoe UI"/>
                <a:cs typeface="Segoe UI"/>
              </a:rPr>
              <a:t> With cluster</a:t>
            </a:r>
            <a:r>
              <a:rPr lang="en-US" sz="1800" b="0" i="0">
                <a:effectLst/>
                <a:latin typeface="Segoe UI"/>
                <a:cs typeface="Segoe UI"/>
              </a:rPr>
              <a:t> extensions, the lifecycle of the add-ons are managed </a:t>
            </a:r>
            <a:r>
              <a:rPr lang="en-US" sz="1800">
                <a:latin typeface="Segoe UI"/>
                <a:cs typeface="Segoe UI"/>
              </a:rPr>
              <a:t>using ARM APIs</a:t>
            </a:r>
            <a:endParaRPr lang="en-US" sz="1800" b="0" i="0">
              <a:effectLst/>
              <a:latin typeface="Segoe UI" panose="020B0502040204020203" pitchFamily="34" charset="0"/>
              <a:cs typeface="Segoe UI"/>
            </a:endParaRPr>
          </a:p>
          <a:p>
            <a:endParaRPr lang="en-US" sz="1800">
              <a:latin typeface="Segoe UI"/>
              <a:cs typeface="Segoe UI"/>
            </a:endParaRPr>
          </a:p>
          <a:p>
            <a:r>
              <a:rPr lang="en-US" sz="1800" b="0" i="0">
                <a:effectLst/>
                <a:latin typeface="Segoe UI"/>
                <a:cs typeface="Segoe UI"/>
              </a:rPr>
              <a:t>The new Cluster Extensions feature provides management experience (via CLI, Azure portal and API) to deploy and configure integrated services like Azure Monitor</a:t>
            </a:r>
            <a:r>
              <a:rPr lang="en-US" sz="1800">
                <a:latin typeface="Segoe UI"/>
                <a:cs typeface="Segoe UI"/>
              </a:rPr>
              <a:t> and Azure Defender</a:t>
            </a:r>
            <a:r>
              <a:rPr lang="en-US" sz="1800" b="0" i="0">
                <a:effectLst/>
                <a:latin typeface="Segoe UI"/>
                <a:cs typeface="Segoe UI"/>
              </a:rPr>
              <a:t>. Users can now install and remove, configure auto upgrades, choose release trains, and securely pass in configuration settings without risking secret exposure – all using Azure APIs.</a:t>
            </a:r>
            <a:r>
              <a:rPr lang="en-US" sz="1800">
                <a:latin typeface="Segoe UI"/>
                <a:cs typeface="Segoe UI"/>
              </a:rPr>
              <a:t> </a:t>
            </a:r>
          </a:p>
          <a:p>
            <a:endParaRPr lang="en-US" sz="1800">
              <a:latin typeface="Segoe UI"/>
              <a:cs typeface="Segoe UI"/>
            </a:endParaRPr>
          </a:p>
          <a:p>
            <a:pPr algn="l"/>
            <a:r>
              <a:rPr lang="en-US" sz="1800" b="0" i="0">
                <a:effectLst/>
                <a:latin typeface="Segoe UI"/>
                <a:cs typeface="Segoe UI"/>
              </a:rPr>
              <a:t>More new extensions for Azure Policy (Gatekeeper), Open Service Mesh are coming soon.</a:t>
            </a:r>
            <a:endParaRPr lang="en-US"/>
          </a:p>
          <a:p>
            <a:pPr algn="l"/>
            <a:endParaRPr lang="en-US" sz="1800" b="0" i="0">
              <a:effectLst/>
              <a:latin typeface="Segoe UI" panose="020B0502040204020203" pitchFamily="34" charset="0"/>
            </a:endParaRPr>
          </a:p>
          <a:p>
            <a:r>
              <a:rPr lang="en-US" sz="1800" b="0" i="0">
                <a:effectLst/>
                <a:latin typeface="Segoe UI"/>
                <a:cs typeface="Segoe UI"/>
              </a:rPr>
              <a:t>Public Preview </a:t>
            </a:r>
            <a:r>
              <a:rPr lang="en-US" sz="1800">
                <a:latin typeface="Segoe UI"/>
                <a:cs typeface="Segoe UI"/>
              </a:rPr>
              <a:t>of cluster extensions + Azure Monitor + Azure Defender </a:t>
            </a:r>
            <a:r>
              <a:rPr lang="en-US" sz="1800" b="0" i="0">
                <a:effectLst/>
                <a:latin typeface="Segoe UI"/>
                <a:cs typeface="Segoe UI"/>
              </a:rPr>
              <a:t>– March 31</a:t>
            </a:r>
            <a:endParaRPr lang="en-US" b="0" i="0">
              <a:effectLst/>
              <a:latin typeface="Segoe UI"/>
              <a:cs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207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7139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944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8770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Policy deployment to the cluster is done today via script + Helm based onboarding. Cluster extension for Azure Policy is not yet available but under development.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498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41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effectLst/>
                <a:latin typeface="Segoe UI" panose="020B0502040204020203" pitchFamily="34" charset="0"/>
                <a:ea typeface="Times New Roman" panose="02020603050405020304" pitchFamily="18" charset="0"/>
                <a:cs typeface="Times New Roman" panose="02020603050405020304" pitchFamily="18" charset="0"/>
              </a:rPr>
              <a:t>So what exactly is Azure Arc and how does it work? </a:t>
            </a:r>
          </a:p>
          <a:p>
            <a:pPr>
              <a:defRPr/>
            </a:pPr>
            <a:endParaRPr lang="en-US" sz="1000" b="1">
              <a:effectLst/>
              <a:latin typeface="Segoe UI" panose="020B0502040204020203" pitchFamily="34" charset="0"/>
              <a:cs typeface="Times New Roman" panose="02020603050405020304" pitchFamily="18" charset="0"/>
            </a:endParaRPr>
          </a:p>
          <a:p>
            <a:pPr>
              <a:defRPr/>
            </a:pPr>
            <a:r>
              <a:rPr lang="en-US" sz="1000">
                <a:latin typeface="Segoe UI "/>
              </a:rPr>
              <a:t>Azure Arc is a set of technologies that unlocks new hybrid scenarios for customers by </a:t>
            </a:r>
            <a:r>
              <a:rPr lang="en-US" sz="1000" b="1" i="0">
                <a:latin typeface="Segoe UI "/>
              </a:rPr>
              <a:t>extending Azure services and management</a:t>
            </a:r>
            <a:r>
              <a:rPr lang="en-US" sz="1000" i="0">
                <a:latin typeface="Segoe UI "/>
              </a:rPr>
              <a:t> </a:t>
            </a:r>
            <a:r>
              <a:rPr lang="en-US" sz="1000" b="1" i="0">
                <a:latin typeface="Segoe UI "/>
              </a:rPr>
              <a:t>to any infrastructure </a:t>
            </a:r>
            <a:r>
              <a:rPr lang="en-US" sz="1000" i="0">
                <a:latin typeface="Segoe UI "/>
              </a:rPr>
              <a:t>so that customers can build, operate, and manage all of their resources for traditional, cloud-native and distributed edge applications in a </a:t>
            </a:r>
            <a:r>
              <a:rPr lang="en-US" sz="1000" b="1" i="0">
                <a:latin typeface="Segoe UI "/>
              </a:rPr>
              <a:t>consistent way across the entire IT estate</a:t>
            </a:r>
            <a:r>
              <a:rPr lang="en-US" sz="1000">
                <a:latin typeface="Segoe UI "/>
              </a:rPr>
              <a:t>. </a:t>
            </a: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000">
                <a:effectLst/>
                <a:latin typeface="Segoe UI" panose="020B0502040204020203" pitchFamily="34" charset="0"/>
                <a:ea typeface="Times New Roman" panose="02020603050405020304" pitchFamily="18" charset="0"/>
                <a:cs typeface="Times New Roman" panose="02020603050405020304" pitchFamily="18" charset="0"/>
              </a:rPr>
              <a:t>This means that you can now </a:t>
            </a:r>
            <a:r>
              <a:rPr lang="en-US" sz="1000" b="1">
                <a:effectLst/>
                <a:latin typeface="Segoe UI" panose="020B0502040204020203" pitchFamily="34" charset="0"/>
                <a:ea typeface="Times New Roman" panose="02020603050405020304" pitchFamily="18" charset="0"/>
                <a:cs typeface="Times New Roman" panose="02020603050405020304" pitchFamily="18" charset="0"/>
              </a:rPr>
              <a:t>manage and operate </a:t>
            </a:r>
            <a:r>
              <a:rPr lang="en-US" sz="1000">
                <a:effectLst/>
                <a:latin typeface="Segoe UI" panose="020B0502040204020203" pitchFamily="34" charset="0"/>
                <a:ea typeface="Times New Roman" panose="02020603050405020304" pitchFamily="18" charset="0"/>
                <a:cs typeface="Times New Roman" panose="02020603050405020304" pitchFamily="18" charset="0"/>
              </a:rPr>
              <a:t>all of your existing and new IT resources consistently and at-scale, wherever they reside, from Azure.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To unpack this a bit more,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Azure Arc-enabled infrastructure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enables you to connect your resources, which live outside of Azure today, and operate them as if they where native Azure resources, using the same management tools and services that Azure provides.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And with Azure Arc-enabled services, you have the</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flexibility to deploy fully managed Azure services anywhere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 on-premises or in other public clouds </a:t>
            </a:r>
            <a:r>
              <a:rPr lang="en-US" sz="900" kern="1200">
                <a:solidFill>
                  <a:schemeClr val="tx1"/>
                </a:solidFill>
                <a:effectLst/>
                <a:latin typeface="+mn-lt"/>
                <a:ea typeface="+mn-ea"/>
                <a:cs typeface="+mn-cs"/>
              </a:rPr>
              <a:t>so you can take advantage of cloud benefits everywhere, such as scalability, fast deployment, and always up-to-date cloud innovation. What’s awesome is that you can initiate and manage these deployments, right from the Azure Portal.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sz="9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703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6052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91FE4-437A-4424-9094-300A6D288A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39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High Availability Feature for </a:t>
            </a:r>
            <a:r>
              <a:rPr lang="en-US" dirty="0"/>
              <a:t>Arc-enabled</a:t>
            </a:r>
            <a:r>
              <a:rPr lang="en-US"/>
              <a:t> SQL Managed Instance enables you to deploy with 3 replicas (copies) of your SQL instance for increased reliability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In the event of a node/pod failure, an automated failover process will promote a secondary replica to become a new primary and automatically redirect the SQL Instance connection endpoint to the new primary. This will enable your applications to continue working without manual intervention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All 3 replicas are in sync. This will enable you to run read workloads off the secondary instances as they have an identical copy of the data to the primary instance.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2821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how SQL Managed Instance is deployed with High Availability:</a:t>
            </a:r>
          </a:p>
          <a:p>
            <a:endParaRPr lang="en-US"/>
          </a:p>
          <a:p>
            <a:pPr marL="228600" indent="-228600">
              <a:buAutoNum type="arabicPeriod"/>
            </a:pPr>
            <a:r>
              <a:rPr lang="en-US"/>
              <a:t>First, the data controller deploys 3 SQL Managed Instances on separate nodes with additional Availability Group Agents</a:t>
            </a:r>
          </a:p>
          <a:p>
            <a:pPr marL="228600" indent="-228600">
              <a:buAutoNum type="arabicPeriod"/>
            </a:pPr>
            <a:r>
              <a:rPr lang="en-US"/>
              <a:t>The 3 SQL Managed Instances form an Availability Group (AG)</a:t>
            </a:r>
          </a:p>
          <a:p>
            <a:pPr marL="228600" indent="-228600">
              <a:buAutoNum type="arabicPeriod"/>
            </a:pPr>
            <a:r>
              <a:rPr lang="en-US"/>
              <a:t>The AG Agents monitor the health of the AG and manages the AG</a:t>
            </a:r>
          </a:p>
          <a:p>
            <a:pPr marL="228600" indent="-228600">
              <a:buAutoNum type="arabicPeriod"/>
            </a:pPr>
            <a:r>
              <a:rPr lang="en-US"/>
              <a:t>An external endpoint enables you to connect to the SQL Managed Instance and routes you directly to the primary instance</a:t>
            </a:r>
          </a:p>
          <a:p>
            <a:pPr marL="228600" indent="-228600">
              <a:buAutoNum type="arabicPeriod"/>
            </a:pPr>
            <a:endParaRPr lang="en-US"/>
          </a:p>
          <a:p>
            <a:pPr marL="228600" indent="-228600">
              <a:buAutoNum type="arabicPeriod"/>
            </a:pPr>
            <a:endParaRPr lang="en-US"/>
          </a:p>
          <a:p>
            <a:pPr marL="0" indent="0">
              <a:buNone/>
            </a:pPr>
            <a:r>
              <a:rPr lang="en-US"/>
              <a:t>Few additional notes:</a:t>
            </a:r>
          </a:p>
          <a:p>
            <a:pPr marL="171450" indent="-171450">
              <a:buFont typeface="Arial" panose="020B0604020202020204" pitchFamily="34" charset="0"/>
              <a:buChar char="•"/>
            </a:pPr>
            <a:r>
              <a:rPr lang="en-US"/>
              <a:t>Deploying SQL Managed Instance and setting up Availability Groups is all managed by the system. User does not need to perform additional set up steps.</a:t>
            </a:r>
          </a:p>
          <a:p>
            <a:pPr marL="171450" indent="-171450">
              <a:buFont typeface="Arial" panose="020B0604020202020204" pitchFamily="34" charset="0"/>
              <a:buChar char="•"/>
            </a:pPr>
            <a:r>
              <a:rPr lang="en-US"/>
              <a:t>There are no additional clustering technologies such as Windows Failover cluster required</a:t>
            </a:r>
          </a:p>
          <a:p>
            <a:pPr marL="171450" indent="-171450">
              <a:buFont typeface="Arial" panose="020B0604020202020204" pitchFamily="34" charset="0"/>
              <a:buChar char="•"/>
            </a:pPr>
            <a:r>
              <a:rPr lang="en-US"/>
              <a:t>The default configuration is 3 replicas with 1 primary and 2 secondary instances</a:t>
            </a:r>
          </a:p>
          <a:p>
            <a:pPr marL="171450" indent="-171450">
              <a:buFont typeface="Arial" panose="020B0604020202020204" pitchFamily="34" charset="0"/>
              <a:buChar char="•"/>
            </a:pPr>
            <a:r>
              <a:rPr lang="en-US"/>
              <a:t>There are both primary and secondary connection endpoints</a:t>
            </a:r>
          </a:p>
          <a:p>
            <a:pPr marL="171450" indent="-171450">
              <a:buFont typeface="Arial" panose="020B0604020202020204" pitchFamily="34" charset="0"/>
              <a:buChar char="•"/>
            </a:pPr>
            <a:r>
              <a:rPr lang="en-US"/>
              <a:t>Automatic failovers are handled by the system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002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also a second connection endpoint for available for read-only workloads that directs traffic to the secondary instances of the AG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972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also a second connection endpoint for available for read-only workloads that directs traffic to the secondary instances of the AG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4180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also a second connection endpoint for available for read-only workloads that directs traffic to the secondary instances of the AG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306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also a second connection endpoint for available for read-only workloads that directs traffic to the secondary instances of the AG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3760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70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One of the goals of Azure Arc is to meet you where you are with your existing investments. As a developer, you get tremendous flexibility and convenience with Azure Arc enabled infrastructure and Arc enabled services. It doesn’t matter where your applications are running, they could be on servers, VMs or on Kubernetes. You can manage across all of these with Azure Arc.</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If you have already container-based applications, you could easily deploy, secure and monitor all your deployments with Azure Arc enabled Kubernetes.</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OR you could use Azure platform services like Azure App Services, Functions or data services like SQL Managed Instance for a more managed experience and deploy them in the cloud and in hybrid and multi cloud environment. </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The important thing to note is that the way you deploy does not change. You could continue using your existing tools and practices and benefit from a seamless, consistent experience.</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49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954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42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113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 WIP</a:t>
            </a:r>
          </a:p>
          <a:p>
            <a:endParaRPr lang="en-US"/>
          </a:p>
          <a:p>
            <a:r>
              <a:rPr lang="en-US" u="sng"/>
              <a:t>Native Integration with Azure Arc</a:t>
            </a:r>
          </a:p>
          <a:p>
            <a:endParaRPr lang="en-US" u="sng"/>
          </a:p>
          <a:p>
            <a:r>
              <a:rPr lang="en-US" u="none"/>
              <a:t>Azure Stack HCI is Hybrid by design with native integration with Azure Arc. This enables the connection to Azure management services such as Azure Monitor, Azure Security Center</a:t>
            </a:r>
          </a:p>
          <a:p>
            <a:endParaRPr lang="en-US" u="sng"/>
          </a:p>
          <a:p>
            <a:endParaRPr lang="en-US" u="sng"/>
          </a:p>
          <a:p>
            <a:endParaRPr lang="en-US" u="sng"/>
          </a:p>
          <a:p>
            <a:endParaRPr lang="en-US" u="sng"/>
          </a:p>
          <a:p>
            <a:endParaRPr lang="en-US" u="sn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1562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814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116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9/20/21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213113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9/20/21 12:49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411042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4180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05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So we talked about Azure Arc extending the Azure control plane to your existing infrastructure. </a:t>
            </a:r>
            <a:r>
              <a:rPr lang="en-US" sz="900" b="1" i="0" kern="1200">
                <a:solidFill>
                  <a:schemeClr val="tx1"/>
                </a:solidFill>
                <a:effectLst/>
                <a:latin typeface="+mn-lt"/>
                <a:ea typeface="+mn-ea"/>
                <a:cs typeface="+mn-cs"/>
              </a:rPr>
              <a:t>Let’s take a closer look at Azure Arc-enabled infrastructure. </a:t>
            </a:r>
          </a:p>
          <a:p>
            <a:endParaRPr lang="en-US"/>
          </a:p>
          <a:p>
            <a:pPr marL="228600" indent="-228600">
              <a:buAutoNum type="arabicParenR"/>
            </a:pPr>
            <a:r>
              <a:rPr lang="en-US"/>
              <a:t>Let’s talk about what kind of Infrastructure services you can enable with Azure Arc – with GA of Azure Arc-enabled servers, we support Windows Server and a wide range of Linux operating systems such as SUSE and RedHat. </a:t>
            </a:r>
          </a:p>
          <a:p>
            <a:pPr marL="228600" indent="-228600">
              <a:buAutoNum type="arabicParenR"/>
            </a:pPr>
            <a:endParaRPr lang="en-US"/>
          </a:p>
          <a:p>
            <a:pPr marL="228600" indent="-228600">
              <a:buAutoNum type="arabicParenR"/>
            </a:pPr>
            <a:r>
              <a:rPr lang="en-US"/>
              <a:t>On Arc-enabled SQL Server, which is in public preview, in addition to the governance and inventory benefits, you are able to take advantage of additional value such as Azure Security services or proactive SQL assessments ensuring your databases are optimally tuned. </a:t>
            </a:r>
          </a:p>
          <a:p>
            <a:pPr marL="228600" indent="-228600">
              <a:buAutoNum type="arabicParenR"/>
            </a:pPr>
            <a:endParaRPr lang="en-US"/>
          </a:p>
          <a:p>
            <a:pPr marL="228600" indent="-228600">
              <a:buAutoNum type="arabicParenR"/>
            </a:pPr>
            <a:r>
              <a:rPr lang="en-US"/>
              <a:t>On Arc-enabled Kubernetes, we support a wide range of distributions, again offering you that flexibility of choice without forcing you to stick to a single solution. You can use cloud native tools practices and GitOps configuration and app deployment to one or more clusters at scale. We also announced the preview of AKS on Azure Stack HCI at Ignite which lets customers deploy and manage containerized applications on Azure Stack HCI, which can be managed by Azure Arc.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64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Global Accounts Summit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0330F6-A015-49E9-9189-66E438C442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70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92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established  hybrid is the norm for most customers today, let’s try to understand the challenges that customers are facing today with this model.</a:t>
            </a:r>
          </a:p>
          <a:p>
            <a:endParaRPr lang="en-US" dirty="0"/>
          </a:p>
          <a:p>
            <a:r>
              <a:rPr lang="en-US" dirty="0"/>
              <a:t>From an infrastructure point of view, we understand that some of this must remain on-premises. But it is complex, and we often hear customers say they need to have visibility into the health of all their existing as well as future infrastructure and applications in a single pane of glass. Second, from an IT point of view, while organizations understand the need for implementing a governance standard, they find it hard to integrate on-premises policies and updates with their cloud infrastructure. Third, since there are often different app development teams in the organization, there exists a wide range of skills across on-premises and cloud. Customers are looking for consistent inter-operability between the two so they can unify development practices.</a:t>
            </a:r>
          </a:p>
          <a:p>
            <a:endParaRPr lang="en-US" dirty="0"/>
          </a:p>
          <a:p>
            <a:r>
              <a:rPr lang="en-US" dirty="0"/>
              <a:t>Now, let’s also consider the deployment of cloud native services. Some customers operate in highly regulated industries (e.g. govt infrastructure, healthcare, FSI) where both internal and customer data are deemed critical and must remain within the boundaries of on-premises datacenters. There could also be a need for latency requirements where the data processing needs to happen close to the source of data while minimizing disruptions that may arise from internet connectivity issues. Another common scenario is that customers don’t want the management overhead of maintaining these services on-premises and would like to flip to a cloud billing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774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5.wmf"/><Relationship Id="rId4" Type="http://schemas.openxmlformats.org/officeDocument/2006/relationships/image" Target="../media/image24.w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885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64263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85530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647354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6985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7843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6870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945970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053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4962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56698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29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48515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727332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64671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382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564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939348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3119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55892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3940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80211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954012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905427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55798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3001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013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334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663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540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188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673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938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7530075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139313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055482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67136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52202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2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6568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157407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810899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709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09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5536653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9644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0931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625101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9654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4759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87320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6814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87533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83211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990561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66384043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604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19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98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209259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1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8695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1423148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9459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456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107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70462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186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51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581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35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725769"/>
            <a:ext cx="4936774" cy="927279"/>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1051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374839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6513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618174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6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669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530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860" indent="-2838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12" indent="-27455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271" indent="-2838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635" indent="-22336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000" indent="-22336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61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570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2220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2593011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2321004"/>
            <a:ext cx="4246384" cy="1107996"/>
          </a:xfrm>
        </p:spPr>
        <p:txBody>
          <a:bodyPr anchor="b"/>
          <a:lstStyle/>
          <a:p>
            <a:r>
              <a:rPr lang="en-US"/>
              <a:t>Click to edit Master title style</a:t>
            </a:r>
          </a:p>
        </p:txBody>
      </p:sp>
    </p:spTree>
    <p:extLst>
      <p:ext uri="{BB962C8B-B14F-4D97-AF65-F5344CB8AC3E}">
        <p14:creationId xmlns:p14="http://schemas.microsoft.com/office/powerpoint/2010/main" val="1119133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629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884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30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7011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413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36327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9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546753"/>
          </a:xfrm>
        </p:spPr>
        <p:txBody>
          <a:bodyPr/>
          <a:lstStyle>
            <a:lvl1pPr marL="0" indent="0" algn="l">
              <a:lnSpc>
                <a:spcPct val="100000"/>
              </a:lnSpc>
              <a:buNone/>
              <a:defRPr sz="2353">
                <a:solidFill>
                  <a:schemeClr val="accent3"/>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pic>
        <p:nvPicPr>
          <p:cNvPr id="11" name="Picture 10" descr="A picture containing drawing&#10;&#10;Description automatically generated">
            <a:extLst>
              <a:ext uri="{FF2B5EF4-FFF2-40B4-BE49-F238E27FC236}">
                <a16:creationId xmlns:a16="http://schemas.microsoft.com/office/drawing/2014/main" id="{7C8301C9-D0BE-4070-AD6D-BF04C823A33C}"/>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24316332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736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282074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02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910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913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45459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00601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075342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97664379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4467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pic>
        <p:nvPicPr>
          <p:cNvPr id="2" name="Picture 1" descr="A picture containing drawing&#10;&#10;Description automatically generated">
            <a:extLst>
              <a:ext uri="{FF2B5EF4-FFF2-40B4-BE49-F238E27FC236}">
                <a16:creationId xmlns:a16="http://schemas.microsoft.com/office/drawing/2014/main" id="{C7FBA996-BE15-420A-A32C-58D9AC1C6329}"/>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36811534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4698147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3341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4930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4337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9569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73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65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376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5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753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998"/>
          </a:xfrm>
        </p:spPr>
        <p:txBody>
          <a:bodyPr/>
          <a:lstStyle>
            <a:lvl1pPr marL="0" indent="0" algn="r">
              <a:lnSpc>
                <a:spcPct val="100000"/>
              </a:lnSpc>
              <a:buNone/>
              <a:defRPr sz="2400">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4024215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56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37974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4638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25482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1228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34645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50914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89315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91452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53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100"/>
          </a:xfrm>
        </p:spPr>
        <p:txBody>
          <a:bodyPr/>
          <a:lstStyle>
            <a:lvl1pPr marL="0" indent="0" algn="r">
              <a:lnSpc>
                <a:spcPct val="100000"/>
              </a:lnSpc>
              <a:buNone/>
              <a:defRPr sz="2394">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9562719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5828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36787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0978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552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566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28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284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722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818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84904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998"/>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3901198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13745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822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359549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8497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66938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641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69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37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7833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00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100"/>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6098566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527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3037549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7298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2980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397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8404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91258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51288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2396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23665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998"/>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7543002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76495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195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350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3073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22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256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8873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6036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75939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757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100"/>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662139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7707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297753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116383551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98352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840966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877158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909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679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88825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152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998"/>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1026968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498839938"/>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11639356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458037375"/>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26083126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Tit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6" name="TextBox 5">
            <a:extLst>
              <a:ext uri="{FF2B5EF4-FFF2-40B4-BE49-F238E27FC236}">
                <a16:creationId xmlns:a16="http://schemas.microsoft.com/office/drawing/2014/main" id="{3CC0F839-5ADC-504A-B8E0-39D23E54D7CA}"/>
              </a:ext>
            </a:extLst>
          </p:cNvPr>
          <p:cNvSpPr txBox="1"/>
          <p:nvPr userDrawn="1"/>
        </p:nvSpPr>
        <p:spPr>
          <a:xfrm>
            <a:off x="499838" y="2989189"/>
            <a:ext cx="6000061" cy="2000548"/>
          </a:xfrm>
          <a:prstGeom prst="rect">
            <a:avLst/>
          </a:prstGeom>
          <a:noFill/>
        </p:spPr>
        <p:txBody>
          <a:bodyPr wrap="square" lIns="0" tIns="0" rIns="0" bIns="0" rtlCol="0">
            <a:spAutoFit/>
          </a:bodyPr>
          <a:lstStyle/>
          <a:p>
            <a:pPr defTabSz="914217">
              <a:lnSpc>
                <a:spcPts val="5199"/>
              </a:lnSpc>
            </a:pPr>
            <a:r>
              <a:rPr lang="en-US" sz="4799" b="1">
                <a:solidFill>
                  <a:prstClr val="white"/>
                </a:solidFill>
                <a:latin typeface="Segoe Pro Semibold" panose="020B0502040504020203" pitchFamily="34" charset="0"/>
              </a:rPr>
              <a:t>Azure Hybrid </a:t>
            </a:r>
            <a:br>
              <a:rPr lang="en-US" sz="4799" b="1">
                <a:solidFill>
                  <a:prstClr val="white"/>
                </a:solidFill>
                <a:latin typeface="Segoe Pro Semibold" panose="020B0502040504020203" pitchFamily="34" charset="0"/>
              </a:rPr>
            </a:br>
            <a:r>
              <a:rPr lang="en-US" sz="4799" b="1">
                <a:solidFill>
                  <a:prstClr val="white"/>
                </a:solidFill>
                <a:latin typeface="Segoe Pro Semibold" panose="020B0502040504020203" pitchFamily="34" charset="0"/>
              </a:rPr>
              <a:t>and </a:t>
            </a:r>
            <a:r>
              <a:rPr lang="en-US" sz="4799" b="1" err="1">
                <a:solidFill>
                  <a:prstClr val="white"/>
                </a:solidFill>
                <a:latin typeface="Segoe Pro Semibold" panose="020B0502040504020203" pitchFamily="34" charset="0"/>
              </a:rPr>
              <a:t>Multicloud</a:t>
            </a:r>
            <a:r>
              <a:rPr lang="en-US" sz="4799" b="1">
                <a:solidFill>
                  <a:prstClr val="white"/>
                </a:solidFill>
                <a:latin typeface="Segoe Pro Semibold" panose="020B0502040504020203" pitchFamily="34" charset="0"/>
              </a:rPr>
              <a:t> Digital Event</a:t>
            </a:r>
          </a:p>
        </p:txBody>
      </p:sp>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Tree>
    <p:extLst>
      <p:ext uri="{BB962C8B-B14F-4D97-AF65-F5344CB8AC3E}">
        <p14:creationId xmlns:p14="http://schemas.microsoft.com/office/powerpoint/2010/main" val="244440117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Tit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4" name="TextBox 13">
            <a:extLst>
              <a:ext uri="{FF2B5EF4-FFF2-40B4-BE49-F238E27FC236}">
                <a16:creationId xmlns:a16="http://schemas.microsoft.com/office/drawing/2014/main" id="{E37AF059-2E2D-E84F-A7BE-89A2C67E3F1F}"/>
              </a:ext>
            </a:extLst>
          </p:cNvPr>
          <p:cNvSpPr txBox="1"/>
          <p:nvPr userDrawn="1"/>
        </p:nvSpPr>
        <p:spPr>
          <a:xfrm>
            <a:off x="499839" y="2989189"/>
            <a:ext cx="5049694" cy="2000548"/>
          </a:xfrm>
          <a:prstGeom prst="rect">
            <a:avLst/>
          </a:prstGeom>
          <a:noFill/>
        </p:spPr>
        <p:txBody>
          <a:bodyPr wrap="square" lIns="0" tIns="0" rIns="0" bIns="0" rtlCol="0">
            <a:spAutoFit/>
          </a:bodyPr>
          <a:lstStyle/>
          <a:p>
            <a:pPr defTabSz="914217">
              <a:lnSpc>
                <a:spcPts val="5199"/>
              </a:lnSpc>
            </a:pPr>
            <a:r>
              <a:rPr lang="en-US" sz="4799" b="1">
                <a:solidFill>
                  <a:srgbClr val="191919"/>
                </a:solidFill>
                <a:latin typeface="Segoe Pro Semibold" panose="020B0502040504020203" pitchFamily="34" charset="0"/>
              </a:rPr>
              <a:t>Azure Hybrid </a:t>
            </a:r>
            <a:br>
              <a:rPr lang="en-US" sz="4799" b="1">
                <a:solidFill>
                  <a:srgbClr val="191919"/>
                </a:solidFill>
                <a:latin typeface="Segoe Pro Semibold" panose="020B0502040504020203" pitchFamily="34" charset="0"/>
              </a:rPr>
            </a:br>
            <a:r>
              <a:rPr lang="en-US" sz="4799" b="1">
                <a:solidFill>
                  <a:srgbClr val="191919"/>
                </a:solidFill>
                <a:latin typeface="Segoe Pro Semibold" panose="020B0502040504020203" pitchFamily="34" charset="0"/>
              </a:rPr>
              <a:t>and </a:t>
            </a:r>
            <a:r>
              <a:rPr lang="en-US" sz="4799" b="1" err="1">
                <a:solidFill>
                  <a:srgbClr val="191919"/>
                </a:solidFill>
                <a:latin typeface="Segoe Pro Semibold" panose="020B0502040504020203" pitchFamily="34" charset="0"/>
              </a:rPr>
              <a:t>Multicloud</a:t>
            </a:r>
            <a:r>
              <a:rPr lang="en-US" sz="4799" b="1">
                <a:solidFill>
                  <a:srgbClr val="191919"/>
                </a:solidFill>
                <a:latin typeface="Segoe Pro Semibold" panose="020B0502040504020203" pitchFamily="34" charset="0"/>
              </a:rPr>
              <a:t> Digital Event</a:t>
            </a:r>
          </a:p>
        </p:txBody>
      </p:sp>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Tree>
    <p:extLst>
      <p:ext uri="{BB962C8B-B14F-4D97-AF65-F5344CB8AC3E}">
        <p14:creationId xmlns:p14="http://schemas.microsoft.com/office/powerpoint/2010/main" val="253827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79265493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Editab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
        <p:nvSpPr>
          <p:cNvPr id="6" name="Title 1">
            <a:extLst>
              <a:ext uri="{FF2B5EF4-FFF2-40B4-BE49-F238E27FC236}">
                <a16:creationId xmlns:a16="http://schemas.microsoft.com/office/drawing/2014/main" id="{D127FDCB-F8C3-DD49-9366-C7773D3B639A}"/>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schemeClr val="tx1"/>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363032497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6700974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223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2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9/20/21</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1022873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100"/>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6518259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866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89795"/>
            <a:ext cx="11081177" cy="52322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10011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141497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120717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74691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578580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336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001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094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308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76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596795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0053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3162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0606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637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4800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7635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93742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39309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98168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285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768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70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91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65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9058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2506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18119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275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07742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28338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63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509817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7738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413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90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6532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7310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4628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6203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6194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85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832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64934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378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5091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506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5740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6500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409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1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9038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32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70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03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5137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4460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48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6149990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69448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ENTERED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4">
            <a:extLst>
              <a:ext uri="{FF2B5EF4-FFF2-40B4-BE49-F238E27FC236}">
                <a16:creationId xmlns:a16="http://schemas.microsoft.com/office/drawing/2014/main" id="{0351B805-A28D-465C-8D56-8379DF958470}"/>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Tree>
    <p:extLst>
      <p:ext uri="{BB962C8B-B14F-4D97-AF65-F5344CB8AC3E}">
        <p14:creationId xmlns:p14="http://schemas.microsoft.com/office/powerpoint/2010/main" val="1201304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par>
                                <p:cTn id="11" presetID="64" presetClass="path" presetSubtype="0" decel="100000" fill="hold" grpId="1" nodeType="withEffect">
                                  <p:stCondLst>
                                    <p:cond delay="0"/>
                                  </p:stCondLst>
                                  <p:childTnLst>
                                    <p:animMotion origin="layout" path="M 0.00247 0.07987 L 0.00365 -0.00092 " pathEditMode="relative" rAng="0" ptsTypes="AA">
                                      <p:cBhvr>
                                        <p:cTn id="12" dur="750" fill="hold"/>
                                        <p:tgtEl>
                                          <p:spTgt spid="2"/>
                                        </p:tgtEl>
                                        <p:attrNameLst>
                                          <p:attrName>ppt_x</p:attrName>
                                          <p:attrName>ppt_y</p:attrName>
                                        </p:attrNameLst>
                                      </p:cBhvr>
                                      <p:rCtr x="52" y="-4051"/>
                                    </p:animMotion>
                                  </p:childTnLst>
                                </p:cTn>
                              </p:par>
                              <p:par>
                                <p:cTn id="13" presetID="64" presetClass="path" presetSubtype="0" decel="100000" fill="hold" grpId="1" nodeType="withEffect">
                                  <p:stCondLst>
                                    <p:cond delay="0"/>
                                  </p:stCondLst>
                                  <p:childTnLst>
                                    <p:animMotion origin="layout" path="M -4.16667E-6 0.06041 L -4.16667E-6 2.52619E-17 " pathEditMode="relative" rAng="0" ptsTypes="AA">
                                      <p:cBhvr>
                                        <p:cTn id="14" dur="750" fill="hold"/>
                                        <p:tgtEl>
                                          <p:spTgt spid="3">
                                            <p:txEl>
                                              <p:pRg st="0" end="0"/>
                                            </p:txEl>
                                          </p:spTgt>
                                        </p:tgtEl>
                                        <p:attrNameLst>
                                          <p:attrName>ppt_x</p:attrName>
                                          <p:attrName>ppt_y</p:attrName>
                                        </p:attrNameLst>
                                      </p:cBhvr>
                                      <p:rCtr x="0"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build="p">
        <p:tmplLst>
          <p:tmpl lvl="1">
            <p:tnLst>
              <p:par>
                <p:cTn presetID="64" presetClass="path" presetSubtype="0" decel="100000" fill="hold" nodeType="withEffect">
                  <p:stCondLst>
                    <p:cond delay="0"/>
                  </p:stCondLst>
                  <p:childTnLst>
                    <p:animMotion origin="layout" path="M -4.16667E-6 0.06041 L -4.16667E-6 2.52619E-17 " pathEditMode="relative" rAng="0" ptsTypes="AA">
                      <p:cBhvr>
                        <p:cTn dur="750" fill="hold"/>
                        <p:tgtEl>
                          <p:spTgt spid="3"/>
                        </p:tgtEl>
                        <p:attrNameLst>
                          <p:attrName>ppt_x</p:attrName>
                          <p:attrName>ppt_y</p:attrName>
                        </p:attrNameLst>
                      </p:cBhvr>
                      <p:rCtr x="0" y="-2986"/>
                    </p:animMotion>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150700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79624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614585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96922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988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139668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30577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4764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325451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89288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6544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20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622174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28259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897545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image" Target="../media/image1.emf"/><Relationship Id="rId5" Type="http://schemas.openxmlformats.org/officeDocument/2006/relationships/slideLayout" Target="../slideLayouts/slideLayout266.xml"/><Relationship Id="rId10" Type="http://schemas.openxmlformats.org/officeDocument/2006/relationships/theme" Target="../theme/theme10.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theme" Target="../theme/theme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image" Target="../media/image1.emf"/><Relationship Id="rId8"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66" Type="http://schemas.openxmlformats.org/officeDocument/2006/relationships/slideLayout" Target="../slideLayouts/slideLayout153.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theme" Target="../theme/theme5.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theme" Target="../theme/theme6.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image" Target="../media/image1.emf"/><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image" Target="../media/image1.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theme" Target="../theme/theme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8"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image" Target="../media/image1.emf"/><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theme" Target="../theme/theme9.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81" r:id="rId1"/>
    <p:sldLayoutId id="2147484882" r:id="rId2"/>
    <p:sldLayoutId id="2147484886" r:id="rId3"/>
    <p:sldLayoutId id="2147484905" r:id="rId4"/>
    <p:sldLayoutId id="2147484908" r:id="rId5"/>
    <p:sldLayoutId id="2147484934" r:id="rId6"/>
    <p:sldLayoutId id="2147493903" r:id="rId7"/>
    <p:sldLayoutId id="2147494091" r:id="rId8"/>
    <p:sldLayoutId id="2147494174" r:id="rId9"/>
    <p:sldLayoutId id="2147494175" r:id="rId10"/>
    <p:sldLayoutId id="2147494176" r:id="rId11"/>
    <p:sldLayoutId id="2147494177"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7033643"/>
      </p:ext>
    </p:extLst>
  </p:cSld>
  <p:clrMap bg1="dk1" tx1="lt1" bg2="dk2" tx2="lt2" accent1="accent1" accent2="accent2" accent3="accent3" accent4="accent4" accent5="accent5" accent6="accent6" hlink="hlink" folHlink="folHlink"/>
  <p:sldLayoutIdLst>
    <p:sldLayoutId id="2147494165" r:id="rId1"/>
    <p:sldLayoutId id="2147494166" r:id="rId2"/>
    <p:sldLayoutId id="2147494167" r:id="rId3"/>
    <p:sldLayoutId id="2147494168" r:id="rId4"/>
    <p:sldLayoutId id="2147494169" r:id="rId5"/>
    <p:sldLayoutId id="2147494170" r:id="rId6"/>
    <p:sldLayoutId id="2147494171" r:id="rId7"/>
    <p:sldLayoutId id="2147494172" r:id="rId8"/>
    <p:sldLayoutId id="2147494173"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94831210"/>
      </p:ext>
    </p:extLst>
  </p:cSld>
  <p:clrMap bg1="lt1" tx1="dk1" bg2="lt2" tx2="dk2" accent1="accent1" accent2="accent2" accent3="accent3" accent4="accent4" accent5="accent5" accent6="accent6" hlink="hlink" folHlink="folHlink"/>
  <p:sldLayoutIdLst>
    <p:sldLayoutId id="2147493905" r:id="rId1"/>
    <p:sldLayoutId id="2147493906" r:id="rId2"/>
    <p:sldLayoutId id="2147493907" r:id="rId3"/>
    <p:sldLayoutId id="2147493908" r:id="rId4"/>
    <p:sldLayoutId id="2147493909" r:id="rId5"/>
    <p:sldLayoutId id="2147493910" r:id="rId6"/>
    <p:sldLayoutId id="2147493912" r:id="rId7"/>
    <p:sldLayoutId id="2147493913" r:id="rId8"/>
    <p:sldLayoutId id="2147493914" r:id="rId9"/>
    <p:sldLayoutId id="2147493915" r:id="rId10"/>
    <p:sldLayoutId id="2147493916" r:id="rId11"/>
    <p:sldLayoutId id="2147493917" r:id="rId12"/>
    <p:sldLayoutId id="2147493918" r:id="rId13"/>
    <p:sldLayoutId id="2147493919" r:id="rId14"/>
    <p:sldLayoutId id="2147493920" r:id="rId15"/>
    <p:sldLayoutId id="2147493921" r:id="rId16"/>
    <p:sldLayoutId id="2147493922" r:id="rId1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Calibri" panose="020F0502020204030204" pitchFamily="34" charset="0"/>
          <a:ea typeface="+mn-ea"/>
          <a:cs typeface="Calibri" panose="020F0502020204030204" pitchFamily="34" charset="0"/>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06813"/>
      </p:ext>
    </p:extLst>
  </p:cSld>
  <p:clrMap bg1="lt1" tx1="dk1" bg2="lt2" tx2="dk2" accent1="accent1" accent2="accent2" accent3="accent3" accent4="accent4" accent5="accent5" accent6="accent6" hlink="hlink" folHlink="folHlink"/>
  <p:sldLayoutIdLst>
    <p:sldLayoutId id="2147493924" r:id="rId1"/>
    <p:sldLayoutId id="2147493925" r:id="rId2"/>
    <p:sldLayoutId id="2147493926" r:id="rId3"/>
    <p:sldLayoutId id="2147493927" r:id="rId4"/>
    <p:sldLayoutId id="2147493928" r:id="rId5"/>
    <p:sldLayoutId id="2147493929" r:id="rId6"/>
    <p:sldLayoutId id="2147493930" r:id="rId7"/>
    <p:sldLayoutId id="2147493931" r:id="rId8"/>
    <p:sldLayoutId id="2147493932" r:id="rId9"/>
    <p:sldLayoutId id="2147493933" r:id="rId10"/>
    <p:sldLayoutId id="2147493934" r:id="rId11"/>
    <p:sldLayoutId id="2147493935" r:id="rId12"/>
    <p:sldLayoutId id="2147493936" r:id="rId13"/>
    <p:sldLayoutId id="2147493937" r:id="rId14"/>
    <p:sldLayoutId id="2147493938" r:id="rId15"/>
    <p:sldLayoutId id="2147493939" r:id="rId16"/>
    <p:sldLayoutId id="2147493940" r:id="rId17"/>
    <p:sldLayoutId id="2147493941" r:id="rId18"/>
    <p:sldLayoutId id="2147493942" r:id="rId19"/>
    <p:sldLayoutId id="2147493943" r:id="rId20"/>
    <p:sldLayoutId id="2147493944" r:id="rId21"/>
    <p:sldLayoutId id="2147493945" r:id="rId22"/>
    <p:sldLayoutId id="2147493946" r:id="rId23"/>
    <p:sldLayoutId id="2147493947" r:id="rId24"/>
    <p:sldLayoutId id="2147493948"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2106402"/>
      </p:ext>
    </p:extLst>
  </p:cSld>
  <p:clrMap bg1="lt1" tx1="dk1" bg2="lt2" tx2="dk2" accent1="accent1" accent2="accent2" accent3="accent3" accent4="accent4" accent5="accent5" accent6="accent6" hlink="hlink" folHlink="folHlink"/>
  <p:sldLayoutIdLst>
    <p:sldLayoutId id="2147493951" r:id="rId1"/>
    <p:sldLayoutId id="2147493952" r:id="rId2"/>
    <p:sldLayoutId id="2147493953" r:id="rId3"/>
    <p:sldLayoutId id="2147493954" r:id="rId4"/>
    <p:sldLayoutId id="2147493955" r:id="rId5"/>
    <p:sldLayoutId id="2147493956" r:id="rId6"/>
    <p:sldLayoutId id="2147493957" r:id="rId7"/>
    <p:sldLayoutId id="2147493958" r:id="rId8"/>
    <p:sldLayoutId id="2147493959" r:id="rId9"/>
    <p:sldLayoutId id="2147493960" r:id="rId10"/>
    <p:sldLayoutId id="2147493961" r:id="rId11"/>
    <p:sldLayoutId id="2147493962" r:id="rId12"/>
    <p:sldLayoutId id="2147493963" r:id="rId13"/>
    <p:sldLayoutId id="2147493964" r:id="rId14"/>
    <p:sldLayoutId id="2147493965" r:id="rId15"/>
    <p:sldLayoutId id="2147493966" r:id="rId16"/>
    <p:sldLayoutId id="2147493967" r:id="rId17"/>
    <p:sldLayoutId id="2147493968" r:id="rId18"/>
    <p:sldLayoutId id="2147493969" r:id="rId19"/>
    <p:sldLayoutId id="2147493970" r:id="rId20"/>
    <p:sldLayoutId id="2147493971" r:id="rId21"/>
    <p:sldLayoutId id="2147493972" r:id="rId22"/>
    <p:sldLayoutId id="2147493973" r:id="rId23"/>
    <p:sldLayoutId id="2147493974" r:id="rId24"/>
    <p:sldLayoutId id="2147493975" r:id="rId25"/>
    <p:sldLayoutId id="2147493976" r:id="rId26"/>
    <p:sldLayoutId id="2147493977" r:id="rId27"/>
    <p:sldLayoutId id="2147493978" r:id="rId28"/>
    <p:sldLayoutId id="2147493979" r:id="rId29"/>
    <p:sldLayoutId id="2147493980" r:id="rId30"/>
    <p:sldLayoutId id="2147493981" r:id="rId31"/>
    <p:sldLayoutId id="2147493982" r:id="rId32"/>
    <p:sldLayoutId id="214749398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758959215"/>
      </p:ext>
    </p:extLst>
  </p:cSld>
  <p:clrMap bg1="lt1" tx1="dk1" bg2="lt2" tx2="dk2" accent1="accent1" accent2="accent2" accent3="accent3" accent4="accent4" accent5="accent5" accent6="accent6" hlink="hlink" folHlink="folHlink"/>
  <p:sldLayoutIdLst>
    <p:sldLayoutId id="2147493985" r:id="rId1"/>
    <p:sldLayoutId id="2147493986" r:id="rId2"/>
    <p:sldLayoutId id="2147493987" r:id="rId3"/>
    <p:sldLayoutId id="2147493988" r:id="rId4"/>
    <p:sldLayoutId id="2147493989" r:id="rId5"/>
    <p:sldLayoutId id="2147493990" r:id="rId6"/>
    <p:sldLayoutId id="2147493991" r:id="rId7"/>
    <p:sldLayoutId id="2147493992" r:id="rId8"/>
    <p:sldLayoutId id="2147493993" r:id="rId9"/>
    <p:sldLayoutId id="2147493994" r:id="rId10"/>
    <p:sldLayoutId id="2147493995" r:id="rId11"/>
    <p:sldLayoutId id="2147493996" r:id="rId12"/>
    <p:sldLayoutId id="2147493997" r:id="rId13"/>
    <p:sldLayoutId id="2147493998" r:id="rId14"/>
    <p:sldLayoutId id="2147493999" r:id="rId15"/>
    <p:sldLayoutId id="2147494000" r:id="rId16"/>
    <p:sldLayoutId id="2147494001" r:id="rId17"/>
    <p:sldLayoutId id="2147494002" r:id="rId18"/>
    <p:sldLayoutId id="2147494003" r:id="rId19"/>
    <p:sldLayoutId id="2147494004" r:id="rId20"/>
    <p:sldLayoutId id="2147494005" r:id="rId21"/>
    <p:sldLayoutId id="2147494006" r:id="rId22"/>
    <p:sldLayoutId id="2147494007" r:id="rId23"/>
    <p:sldLayoutId id="2147494008" r:id="rId24"/>
    <p:sldLayoutId id="2147494009" r:id="rId25"/>
    <p:sldLayoutId id="2147494010" r:id="rId26"/>
    <p:sldLayoutId id="2147494011" r:id="rId27"/>
    <p:sldLayoutId id="2147494012" r:id="rId28"/>
    <p:sldLayoutId id="2147494013" r:id="rId29"/>
    <p:sldLayoutId id="2147494014" r:id="rId30"/>
    <p:sldLayoutId id="2147494015" r:id="rId31"/>
    <p:sldLayoutId id="2147494016" r:id="rId32"/>
    <p:sldLayoutId id="2147494017" r:id="rId33"/>
    <p:sldLayoutId id="2147494018" r:id="rId34"/>
    <p:sldLayoutId id="2147494019" r:id="rId35"/>
    <p:sldLayoutId id="2147494020" r:id="rId36"/>
    <p:sldLayoutId id="2147494021" r:id="rId37"/>
    <p:sldLayoutId id="2147494022" r:id="rId38"/>
    <p:sldLayoutId id="2147494023" r:id="rId39"/>
    <p:sldLayoutId id="2147494024" r:id="rId40"/>
    <p:sldLayoutId id="2147494025" r:id="rId41"/>
    <p:sldLayoutId id="2147494026" r:id="rId42"/>
    <p:sldLayoutId id="2147494027" r:id="rId43"/>
    <p:sldLayoutId id="2147494028" r:id="rId44"/>
    <p:sldLayoutId id="2147494029" r:id="rId45"/>
    <p:sldLayoutId id="2147494030" r:id="rId46"/>
    <p:sldLayoutId id="2147494031" r:id="rId47"/>
    <p:sldLayoutId id="2147494032" r:id="rId48"/>
    <p:sldLayoutId id="2147494033" r:id="rId49"/>
    <p:sldLayoutId id="2147494034" r:id="rId50"/>
    <p:sldLayoutId id="2147494035" r:id="rId51"/>
    <p:sldLayoutId id="2147494036" r:id="rId52"/>
    <p:sldLayoutId id="2147494037" r:id="rId53"/>
    <p:sldLayoutId id="2147494038" r:id="rId54"/>
    <p:sldLayoutId id="2147494039" r:id="rId55"/>
    <p:sldLayoutId id="2147494040" r:id="rId56"/>
    <p:sldLayoutId id="2147494041" r:id="rId57"/>
    <p:sldLayoutId id="2147494042" r:id="rId58"/>
    <p:sldLayoutId id="2147494043" r:id="rId59"/>
    <p:sldLayoutId id="2147494044" r:id="rId60"/>
    <p:sldLayoutId id="2147494045" r:id="rId61"/>
    <p:sldLayoutId id="2147494046" r:id="rId62"/>
    <p:sldLayoutId id="2147494047" r:id="rId63"/>
    <p:sldLayoutId id="2147494048" r:id="rId64"/>
    <p:sldLayoutId id="2147494049" r:id="rId65"/>
    <p:sldLayoutId id="2147494050" r:id="rId66"/>
    <p:sldLayoutId id="2147494051" r:id="rId67"/>
    <p:sldLayoutId id="2147494052"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61042377"/>
      </p:ext>
    </p:extLst>
  </p:cSld>
  <p:clrMap bg1="dk1" tx1="lt1" bg2="dk2" tx2="lt2" accent1="accent1" accent2="accent2" accent3="accent3" accent4="accent4" accent5="accent5" accent6="accent6" hlink="hlink" folHlink="folHlink"/>
  <p:sldLayoutIdLst>
    <p:sldLayoutId id="2147494054" r:id="rId1"/>
    <p:sldLayoutId id="2147494055" r:id="rId2"/>
    <p:sldLayoutId id="2147494056" r:id="rId3"/>
    <p:sldLayoutId id="2147494057" r:id="rId4"/>
    <p:sldLayoutId id="2147494058" r:id="rId5"/>
    <p:sldLayoutId id="2147494059" r:id="rId6"/>
    <p:sldLayoutId id="2147494060" r:id="rId7"/>
    <p:sldLayoutId id="2147494061" r:id="rId8"/>
    <p:sldLayoutId id="2147494062" r:id="rId9"/>
    <p:sldLayoutId id="2147494063" r:id="rId10"/>
    <p:sldLayoutId id="2147494064" r:id="rId11"/>
    <p:sldLayoutId id="2147494065" r:id="rId12"/>
    <p:sldLayoutId id="2147494066" r:id="rId13"/>
    <p:sldLayoutId id="2147494067" r:id="rId14"/>
    <p:sldLayoutId id="2147494068" r:id="rId15"/>
    <p:sldLayoutId id="2147494069" r:id="rId16"/>
    <p:sldLayoutId id="2147494070" r:id="rId17"/>
    <p:sldLayoutId id="2147494071" r:id="rId18"/>
    <p:sldLayoutId id="2147494072" r:id="rId19"/>
    <p:sldLayoutId id="2147494073" r:id="rId20"/>
    <p:sldLayoutId id="2147494074" r:id="rId21"/>
    <p:sldLayoutId id="2147494075" r:id="rId22"/>
    <p:sldLayoutId id="2147494076" r:id="rId23"/>
    <p:sldLayoutId id="2147494077" r:id="rId24"/>
    <p:sldLayoutId id="2147494078"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50703832"/>
      </p:ext>
    </p:extLst>
  </p:cSld>
  <p:clrMap bg1="dk1" tx1="lt1" bg2="dk2" tx2="lt2" accent1="accent1" accent2="accent2" accent3="accent3" accent4="accent4" accent5="accent5" accent6="accent6" hlink="hlink" folHlink="folHlink"/>
  <p:sldLayoutIdLst>
    <p:sldLayoutId id="2147494080" r:id="rId1"/>
    <p:sldLayoutId id="2147494081" r:id="rId2"/>
    <p:sldLayoutId id="2147494082" r:id="rId3"/>
    <p:sldLayoutId id="2147494083" r:id="rId4"/>
    <p:sldLayoutId id="2147494084" r:id="rId5"/>
    <p:sldLayoutId id="2147494085" r:id="rId6"/>
    <p:sldLayoutId id="2147494086" r:id="rId7"/>
    <p:sldLayoutId id="2147494087" r:id="rId8"/>
    <p:sldLayoutId id="2147494088" r:id="rId9"/>
    <p:sldLayoutId id="2147494089" r:id="rId10"/>
    <p:sldLayoutId id="2147494090" r:id="rId1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47702"/>
      </p:ext>
    </p:extLst>
  </p:cSld>
  <p:clrMap bg1="dk1" tx1="lt1" bg2="dk2" tx2="lt2" accent1="accent1" accent2="accent2" accent3="accent3" accent4="accent4" accent5="accent5" accent6="accent6" hlink="hlink" folHlink="folHlink"/>
  <p:sldLayoutIdLst>
    <p:sldLayoutId id="2147494093" r:id="rId1"/>
    <p:sldLayoutId id="2147494094" r:id="rId2"/>
    <p:sldLayoutId id="2147494095" r:id="rId3"/>
    <p:sldLayoutId id="2147494096" r:id="rId4"/>
    <p:sldLayoutId id="2147494097" r:id="rId5"/>
    <p:sldLayoutId id="2147494098" r:id="rId6"/>
    <p:sldLayoutId id="2147494099" r:id="rId7"/>
    <p:sldLayoutId id="2147494100" r:id="rId8"/>
    <p:sldLayoutId id="2147494101" r:id="rId9"/>
    <p:sldLayoutId id="2147494102" r:id="rId10"/>
    <p:sldLayoutId id="2147494103" r:id="rId11"/>
    <p:sldLayoutId id="2147494104" r:id="rId12"/>
    <p:sldLayoutId id="2147494105" r:id="rId13"/>
    <p:sldLayoutId id="2147494106" r:id="rId14"/>
    <p:sldLayoutId id="2147494107" r:id="rId15"/>
    <p:sldLayoutId id="2147494108" r:id="rId16"/>
    <p:sldLayoutId id="2147494109" r:id="rId17"/>
    <p:sldLayoutId id="2147494110" r:id="rId18"/>
    <p:sldLayoutId id="2147494111" r:id="rId19"/>
    <p:sldLayoutId id="2147494112" r:id="rId20"/>
    <p:sldLayoutId id="2147494113" r:id="rId21"/>
    <p:sldLayoutId id="2147494114" r:id="rId22"/>
    <p:sldLayoutId id="2147494115" r:id="rId23"/>
    <p:sldLayoutId id="2147494116" r:id="rId24"/>
    <p:sldLayoutId id="2147494117" r:id="rId25"/>
    <p:sldLayoutId id="2147494118" r:id="rId26"/>
    <p:sldLayoutId id="2147494119" r:id="rId27"/>
    <p:sldLayoutId id="2147494120" r:id="rId28"/>
    <p:sldLayoutId id="2147494121" r:id="rId29"/>
    <p:sldLayoutId id="2147494122" r:id="rId30"/>
    <p:sldLayoutId id="21474941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40533409"/>
      </p:ext>
    </p:extLst>
  </p:cSld>
  <p:clrMap bg1="dk1" tx1="lt1" bg2="dk2" tx2="lt2" accent1="accent1" accent2="accent2" accent3="accent3" accent4="accent4" accent5="accent5" accent6="accent6" hlink="hlink" folHlink="folHlink"/>
  <p:sldLayoutIdLst>
    <p:sldLayoutId id="2147494125" r:id="rId1"/>
    <p:sldLayoutId id="2147494126" r:id="rId2"/>
    <p:sldLayoutId id="2147494127" r:id="rId3"/>
    <p:sldLayoutId id="2147494128" r:id="rId4"/>
    <p:sldLayoutId id="2147494129" r:id="rId5"/>
    <p:sldLayoutId id="2147494130" r:id="rId6"/>
    <p:sldLayoutId id="2147494131" r:id="rId7"/>
    <p:sldLayoutId id="2147494132" r:id="rId8"/>
    <p:sldLayoutId id="2147494133" r:id="rId9"/>
    <p:sldLayoutId id="2147494134" r:id="rId10"/>
    <p:sldLayoutId id="2147494135" r:id="rId11"/>
    <p:sldLayoutId id="2147494136" r:id="rId12"/>
    <p:sldLayoutId id="2147494137" r:id="rId13"/>
    <p:sldLayoutId id="2147494138" r:id="rId14"/>
    <p:sldLayoutId id="2147494139" r:id="rId15"/>
    <p:sldLayoutId id="2147494140" r:id="rId16"/>
    <p:sldLayoutId id="2147494141" r:id="rId17"/>
    <p:sldLayoutId id="2147494142" r:id="rId18"/>
    <p:sldLayoutId id="2147494143" r:id="rId19"/>
    <p:sldLayoutId id="2147494144" r:id="rId20"/>
    <p:sldLayoutId id="2147494145" r:id="rId21"/>
    <p:sldLayoutId id="2147494146" r:id="rId22"/>
    <p:sldLayoutId id="2147494147" r:id="rId23"/>
    <p:sldLayoutId id="2147494148" r:id="rId24"/>
    <p:sldLayoutId id="2147494149" r:id="rId25"/>
    <p:sldLayoutId id="2147494150" r:id="rId26"/>
    <p:sldLayoutId id="2147494151" r:id="rId27"/>
    <p:sldLayoutId id="2147494152" r:id="rId28"/>
    <p:sldLayoutId id="2147494153" r:id="rId29"/>
    <p:sldLayoutId id="2147494154" r:id="rId30"/>
    <p:sldLayoutId id="2147494155" r:id="rId31"/>
    <p:sldLayoutId id="2147494156" r:id="rId32"/>
    <p:sldLayoutId id="2147494157" r:id="rId33"/>
    <p:sldLayoutId id="2147494158" r:id="rId34"/>
    <p:sldLayoutId id="2147494159" r:id="rId35"/>
    <p:sldLayoutId id="2147494160" r:id="rId36"/>
    <p:sldLayoutId id="2147494161" r:id="rId37"/>
    <p:sldLayoutId id="2147494162" r:id="rId38"/>
    <p:sldLayoutId id="214749416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55.xml"/><Relationship Id="rId4" Type="http://schemas.openxmlformats.org/officeDocument/2006/relationships/image" Target="../media/image42.sv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7.png"/><Relationship Id="rId5" Type="http://schemas.microsoft.com/office/2007/relationships/hdphoto" Target="../media/hdphoto3.wdp"/><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142.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43.sv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7.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143.svg"/><Relationship Id="rId4" Type="http://schemas.openxmlformats.org/officeDocument/2006/relationships/image" Target="../media/image142.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50.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9.svg"/><Relationship Id="rId11" Type="http://schemas.openxmlformats.org/officeDocument/2006/relationships/image" Target="../media/image74.svg"/><Relationship Id="rId5" Type="http://schemas.openxmlformats.org/officeDocument/2006/relationships/image" Target="../media/image68.png"/><Relationship Id="rId15" Type="http://schemas.openxmlformats.org/officeDocument/2006/relationships/image" Target="../media/image42.svg"/><Relationship Id="rId10" Type="http://schemas.openxmlformats.org/officeDocument/2006/relationships/image" Target="../media/image73.png"/><Relationship Id="rId4" Type="http://schemas.openxmlformats.org/officeDocument/2006/relationships/image" Target="../media/image51.svg"/><Relationship Id="rId9" Type="http://schemas.openxmlformats.org/officeDocument/2006/relationships/image" Target="../media/image72.sv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png"/><Relationship Id="rId18" Type="http://schemas.openxmlformats.org/officeDocument/2006/relationships/image" Target="../media/image136.png"/><Relationship Id="rId3" Type="http://schemas.openxmlformats.org/officeDocument/2006/relationships/image" Target="../media/image126.png"/><Relationship Id="rId21" Type="http://schemas.openxmlformats.org/officeDocument/2006/relationships/image" Target="../media/image139.png"/><Relationship Id="rId7" Type="http://schemas.openxmlformats.org/officeDocument/2006/relationships/image" Target="../media/image87.svg"/><Relationship Id="rId12" Type="http://schemas.openxmlformats.org/officeDocument/2006/relationships/image" Target="../media/image131.png"/><Relationship Id="rId17" Type="http://schemas.openxmlformats.org/officeDocument/2006/relationships/image" Target="../media/image135.svg"/><Relationship Id="rId2" Type="http://schemas.openxmlformats.org/officeDocument/2006/relationships/notesSlide" Target="../notesSlides/notesSlide14.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69.svg"/><Relationship Id="rId5" Type="http://schemas.openxmlformats.org/officeDocument/2006/relationships/image" Target="../media/image128.emf"/><Relationship Id="rId15" Type="http://schemas.microsoft.com/office/2007/relationships/hdphoto" Target="../media/hdphoto5.wdp"/><Relationship Id="rId10" Type="http://schemas.openxmlformats.org/officeDocument/2006/relationships/image" Target="../media/image68.png"/><Relationship Id="rId19" Type="http://schemas.openxmlformats.org/officeDocument/2006/relationships/image" Target="../media/image137.png"/><Relationship Id="rId4" Type="http://schemas.openxmlformats.org/officeDocument/2006/relationships/image" Target="../media/image127.svg"/><Relationship Id="rId9" Type="http://schemas.openxmlformats.org/officeDocument/2006/relationships/image" Target="../media/image130.png"/><Relationship Id="rId14" Type="http://schemas.openxmlformats.org/officeDocument/2006/relationships/image" Target="../media/image133.png"/></Relationships>
</file>

<file path=ppt/slides/_rels/slide15.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59.png"/><Relationship Id="rId18" Type="http://schemas.openxmlformats.org/officeDocument/2006/relationships/image" Target="../media/image62.png"/><Relationship Id="rId3" Type="http://schemas.openxmlformats.org/officeDocument/2006/relationships/image" Target="../media/image144.png"/><Relationship Id="rId21" Type="http://schemas.openxmlformats.org/officeDocument/2006/relationships/image" Target="../media/image65.png"/><Relationship Id="rId7" Type="http://schemas.openxmlformats.org/officeDocument/2006/relationships/image" Target="../media/image148.png"/><Relationship Id="rId12" Type="http://schemas.openxmlformats.org/officeDocument/2006/relationships/image" Target="../media/image58.png"/><Relationship Id="rId17" Type="http://schemas.microsoft.com/office/2007/relationships/hdphoto" Target="../media/hdphoto2.wdp"/><Relationship Id="rId25" Type="http://schemas.openxmlformats.org/officeDocument/2006/relationships/image" Target="../media/image67.png"/><Relationship Id="rId2" Type="http://schemas.openxmlformats.org/officeDocument/2006/relationships/notesSlide" Target="../notesSlides/notesSlide15.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47.svg"/><Relationship Id="rId11" Type="http://schemas.openxmlformats.org/officeDocument/2006/relationships/image" Target="../media/image152.svg"/><Relationship Id="rId24" Type="http://schemas.microsoft.com/office/2007/relationships/hdphoto" Target="../media/hdphoto4.wdp"/><Relationship Id="rId5" Type="http://schemas.openxmlformats.org/officeDocument/2006/relationships/image" Target="../media/image146.png"/><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151.png"/><Relationship Id="rId19" Type="http://schemas.openxmlformats.org/officeDocument/2006/relationships/image" Target="../media/image63.png"/><Relationship Id="rId4" Type="http://schemas.openxmlformats.org/officeDocument/2006/relationships/image" Target="../media/image145.svg"/><Relationship Id="rId9" Type="http://schemas.openxmlformats.org/officeDocument/2006/relationships/image" Target="../media/image150.png"/><Relationship Id="rId14" Type="http://schemas.microsoft.com/office/2007/relationships/hdphoto" Target="../media/hdphoto1.wdp"/><Relationship Id="rId22" Type="http://schemas.microsoft.com/office/2007/relationships/hdphoto" Target="../media/hdphoto3.wdp"/></Relationships>
</file>

<file path=ppt/slides/_rels/slide16.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59.png"/><Relationship Id="rId18" Type="http://schemas.openxmlformats.org/officeDocument/2006/relationships/image" Target="../media/image62.png"/><Relationship Id="rId3" Type="http://schemas.openxmlformats.org/officeDocument/2006/relationships/image" Target="../media/image144.png"/><Relationship Id="rId21" Type="http://schemas.openxmlformats.org/officeDocument/2006/relationships/image" Target="../media/image65.png"/><Relationship Id="rId7" Type="http://schemas.openxmlformats.org/officeDocument/2006/relationships/image" Target="../media/image148.png"/><Relationship Id="rId12" Type="http://schemas.openxmlformats.org/officeDocument/2006/relationships/image" Target="../media/image58.png"/><Relationship Id="rId17" Type="http://schemas.microsoft.com/office/2007/relationships/hdphoto" Target="../media/hdphoto2.wdp"/><Relationship Id="rId25" Type="http://schemas.openxmlformats.org/officeDocument/2006/relationships/image" Target="../media/image67.png"/><Relationship Id="rId2" Type="http://schemas.openxmlformats.org/officeDocument/2006/relationships/notesSlide" Target="../notesSlides/notesSlide16.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47.svg"/><Relationship Id="rId11" Type="http://schemas.openxmlformats.org/officeDocument/2006/relationships/image" Target="../media/image152.svg"/><Relationship Id="rId24" Type="http://schemas.microsoft.com/office/2007/relationships/hdphoto" Target="../media/hdphoto4.wdp"/><Relationship Id="rId5" Type="http://schemas.openxmlformats.org/officeDocument/2006/relationships/image" Target="../media/image146.png"/><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151.png"/><Relationship Id="rId19" Type="http://schemas.openxmlformats.org/officeDocument/2006/relationships/image" Target="../media/image63.png"/><Relationship Id="rId4" Type="http://schemas.openxmlformats.org/officeDocument/2006/relationships/image" Target="../media/image145.svg"/><Relationship Id="rId9" Type="http://schemas.openxmlformats.org/officeDocument/2006/relationships/image" Target="../media/image150.png"/><Relationship Id="rId14" Type="http://schemas.microsoft.com/office/2007/relationships/hdphoto" Target="../media/hdphoto1.wdp"/><Relationship Id="rId22"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4.png"/><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6.png"/><Relationship Id="rId20" Type="http://schemas.microsoft.com/office/2007/relationships/hdphoto" Target="../media/hdphoto1.wdp"/><Relationship Id="rId29"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2.png"/><Relationship Id="rId5" Type="http://schemas.openxmlformats.org/officeDocument/2006/relationships/image" Target="../media/image45.png"/><Relationship Id="rId15" Type="http://schemas.openxmlformats.org/officeDocument/2006/relationships/image" Target="../media/image55.svg"/><Relationship Id="rId23" Type="http://schemas.microsoft.com/office/2007/relationships/hdphoto" Target="../media/hdphoto2.wdp"/><Relationship Id="rId28" Type="http://schemas.microsoft.com/office/2007/relationships/hdphoto" Target="../media/hdphoto3.wdp"/><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67.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5.png"/><Relationship Id="rId30" Type="http://schemas.microsoft.com/office/2007/relationships/hdphoto" Target="../media/hdphoto4.wdp"/></Relationships>
</file>

<file path=ppt/slides/_rels/slide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26.png"/><Relationship Id="rId7" Type="http://schemas.openxmlformats.org/officeDocument/2006/relationships/image" Target="../media/image16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3.svg"/><Relationship Id="rId5" Type="http://schemas.openxmlformats.org/officeDocument/2006/relationships/image" Target="../media/image162.png"/><Relationship Id="rId10" Type="http://schemas.openxmlformats.org/officeDocument/2006/relationships/image" Target="../media/image167.svg"/><Relationship Id="rId4" Type="http://schemas.openxmlformats.org/officeDocument/2006/relationships/image" Target="../media/image127.svg"/><Relationship Id="rId9" Type="http://schemas.openxmlformats.org/officeDocument/2006/relationships/image" Target="../media/image166.png"/></Relationships>
</file>

<file path=ppt/slides/_rels/slide27.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41.png"/><Relationship Id="rId7"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44.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177.xml"/><Relationship Id="rId6" Type="http://schemas.microsoft.com/office/2007/relationships/hdphoto" Target="../media/hdphoto1.wdp"/><Relationship Id="rId5" Type="http://schemas.openxmlformats.org/officeDocument/2006/relationships/image" Target="../media/image59.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50.png"/><Relationship Id="rId7" Type="http://schemas.openxmlformats.org/officeDocument/2006/relationships/image" Target="../media/image17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0.svg"/><Relationship Id="rId5" Type="http://schemas.openxmlformats.org/officeDocument/2006/relationships/image" Target="../media/image169.png"/><Relationship Id="rId10" Type="http://schemas.openxmlformats.org/officeDocument/2006/relationships/image" Target="../media/image174.svg"/><Relationship Id="rId4" Type="http://schemas.openxmlformats.org/officeDocument/2006/relationships/image" Target="../media/image51.svg"/><Relationship Id="rId9" Type="http://schemas.openxmlformats.org/officeDocument/2006/relationships/image" Target="../media/image173.png"/></Relationships>
</file>

<file path=ppt/slides/_rels/slide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6.svg"/><Relationship Id="rId3" Type="http://schemas.openxmlformats.org/officeDocument/2006/relationships/image" Target="../media/image178.png"/><Relationship Id="rId7" Type="http://schemas.openxmlformats.org/officeDocument/2006/relationships/image" Target="../media/image181.png"/><Relationship Id="rId12" Type="http://schemas.openxmlformats.org/officeDocument/2006/relationships/image" Target="../media/image185.png"/><Relationship Id="rId17" Type="http://schemas.openxmlformats.org/officeDocument/2006/relationships/image" Target="../media/image188.png"/><Relationship Id="rId2" Type="http://schemas.openxmlformats.org/officeDocument/2006/relationships/notesSlide" Target="../notesSlides/notesSlide23.xml"/><Relationship Id="rId16" Type="http://schemas.openxmlformats.org/officeDocument/2006/relationships/image" Target="../media/image187.png"/><Relationship Id="rId1" Type="http://schemas.openxmlformats.org/officeDocument/2006/relationships/slideLayout" Target="../slideLayouts/slideLayout222.xml"/><Relationship Id="rId6" Type="http://schemas.openxmlformats.org/officeDocument/2006/relationships/image" Target="../media/image180.png"/><Relationship Id="rId11" Type="http://schemas.openxmlformats.org/officeDocument/2006/relationships/image" Target="../media/image184.svg"/><Relationship Id="rId5" Type="http://schemas.openxmlformats.org/officeDocument/2006/relationships/image" Target="../media/image179.png"/><Relationship Id="rId15" Type="http://schemas.openxmlformats.org/officeDocument/2006/relationships/image" Target="../media/image69.svg"/><Relationship Id="rId10" Type="http://schemas.openxmlformats.org/officeDocument/2006/relationships/image" Target="../media/image183.png"/><Relationship Id="rId4" Type="http://schemas.openxmlformats.org/officeDocument/2006/relationships/image" Target="../media/image131.png"/><Relationship Id="rId9" Type="http://schemas.microsoft.com/office/2007/relationships/hdphoto" Target="../media/hdphoto6.wdp"/><Relationship Id="rId1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7.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85.svg"/><Relationship Id="rId2" Type="http://schemas.openxmlformats.org/officeDocument/2006/relationships/notesSlide" Target="../notesSlides/notesSlide24.xml"/><Relationship Id="rId16" Type="http://schemas.openxmlformats.org/officeDocument/2006/relationships/image" Target="../media/image83.svg"/><Relationship Id="rId1" Type="http://schemas.openxmlformats.org/officeDocument/2006/relationships/slideLayout" Target="../slideLayouts/slideLayout200.xml"/><Relationship Id="rId6" Type="http://schemas.openxmlformats.org/officeDocument/2006/relationships/image" Target="../media/image192.svg"/><Relationship Id="rId11" Type="http://schemas.openxmlformats.org/officeDocument/2006/relationships/image" Target="../media/image84.png"/><Relationship Id="rId5" Type="http://schemas.openxmlformats.org/officeDocument/2006/relationships/image" Target="../media/image191.png"/><Relationship Id="rId15" Type="http://schemas.openxmlformats.org/officeDocument/2006/relationships/image" Target="../media/image82.png"/><Relationship Id="rId10" Type="http://schemas.openxmlformats.org/officeDocument/2006/relationships/image" Target="../media/image196.svg"/><Relationship Id="rId4" Type="http://schemas.openxmlformats.org/officeDocument/2006/relationships/image" Target="../media/image190.svg"/><Relationship Id="rId9" Type="http://schemas.openxmlformats.org/officeDocument/2006/relationships/image" Target="../media/image195.png"/><Relationship Id="rId14" Type="http://schemas.openxmlformats.org/officeDocument/2006/relationships/image" Target="../media/image198.svg"/></Relationships>
</file>

<file path=ppt/slides/_rels/slide37.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205.png"/><Relationship Id="rId3" Type="http://schemas.openxmlformats.org/officeDocument/2006/relationships/image" Target="../media/image199.emf"/><Relationship Id="rId7" Type="http://schemas.openxmlformats.org/officeDocument/2006/relationships/image" Target="../media/image84.png"/><Relationship Id="rId12" Type="http://schemas.openxmlformats.org/officeDocument/2006/relationships/image" Target="../media/image204.svg"/><Relationship Id="rId2" Type="http://schemas.openxmlformats.org/officeDocument/2006/relationships/notesSlide" Target="../notesSlides/notesSlide25.xml"/><Relationship Id="rId16" Type="http://schemas.openxmlformats.org/officeDocument/2006/relationships/image" Target="../media/image72.sv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03.png"/><Relationship Id="rId5" Type="http://schemas.openxmlformats.org/officeDocument/2006/relationships/image" Target="../media/image201.svg"/><Relationship Id="rId15" Type="http://schemas.openxmlformats.org/officeDocument/2006/relationships/image" Target="../media/image71.png"/><Relationship Id="rId10" Type="http://schemas.openxmlformats.org/officeDocument/2006/relationships/image" Target="../media/image83.svg"/><Relationship Id="rId4" Type="http://schemas.openxmlformats.org/officeDocument/2006/relationships/image" Target="../media/image200.png"/><Relationship Id="rId9" Type="http://schemas.openxmlformats.org/officeDocument/2006/relationships/image" Target="../media/image82.png"/><Relationship Id="rId14" Type="http://schemas.openxmlformats.org/officeDocument/2006/relationships/image" Target="../media/image206.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1.xml"/></Relationships>
</file>

<file path=ppt/slides/_rels/slide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3" Type="http://schemas.openxmlformats.org/officeDocument/2006/relationships/image" Target="../media/image41.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1.svg"/><Relationship Id="rId11" Type="http://schemas.openxmlformats.org/officeDocument/2006/relationships/image" Target="../media/image72.svg"/><Relationship Id="rId5" Type="http://schemas.openxmlformats.org/officeDocument/2006/relationships/image" Target="../media/image50.pn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42.svg"/><Relationship Id="rId9" Type="http://schemas.openxmlformats.org/officeDocument/2006/relationships/image" Target="../media/image70.png"/><Relationship Id="rId14" Type="http://schemas.openxmlformats.org/officeDocument/2006/relationships/image" Target="../media/image7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9.xml"/></Relationships>
</file>

<file path=ppt/slides/_rels/slide41.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208.png"/><Relationship Id="rId3" Type="http://schemas.openxmlformats.org/officeDocument/2006/relationships/image" Target="../media/image68.png"/><Relationship Id="rId7" Type="http://schemas.openxmlformats.org/officeDocument/2006/relationships/image" Target="../media/image88.png"/><Relationship Id="rId12" Type="http://schemas.openxmlformats.org/officeDocument/2006/relationships/image" Target="../media/image91.svg"/><Relationship Id="rId2" Type="http://schemas.openxmlformats.org/officeDocument/2006/relationships/notesSlide" Target="../notesSlides/notesSlide29.xml"/><Relationship Id="rId16" Type="http://schemas.openxmlformats.org/officeDocument/2006/relationships/image" Target="../media/image101.svg"/><Relationship Id="rId1" Type="http://schemas.openxmlformats.org/officeDocument/2006/relationships/slideLayout" Target="../slideLayouts/slideLayout7.xml"/><Relationship Id="rId6" Type="http://schemas.openxmlformats.org/officeDocument/2006/relationships/image" Target="../media/image141.svg"/><Relationship Id="rId11" Type="http://schemas.openxmlformats.org/officeDocument/2006/relationships/image" Target="../media/image90.png"/><Relationship Id="rId5" Type="http://schemas.openxmlformats.org/officeDocument/2006/relationships/image" Target="../media/image140.png"/><Relationship Id="rId15" Type="http://schemas.openxmlformats.org/officeDocument/2006/relationships/image" Target="../media/image209.png"/><Relationship Id="rId10" Type="http://schemas.openxmlformats.org/officeDocument/2006/relationships/image" Target="../media/image105.svg"/><Relationship Id="rId4" Type="http://schemas.openxmlformats.org/officeDocument/2006/relationships/image" Target="../media/image69.svg"/><Relationship Id="rId9" Type="http://schemas.openxmlformats.org/officeDocument/2006/relationships/image" Target="../media/image207.png"/><Relationship Id="rId14" Type="http://schemas.openxmlformats.org/officeDocument/2006/relationships/image" Target="../media/image99.svg"/></Relationships>
</file>

<file path=ppt/slides/_rels/slide4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68.png"/><Relationship Id="rId7"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3.wdp"/><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2.svg"/></Relationships>
</file>

<file path=ppt/slides/_rels/slide45.xml.rels><?xml version="1.0" encoding="UTF-8" standalone="yes"?>
<Relationships xmlns="http://schemas.openxmlformats.org/package/2006/relationships"><Relationship Id="rId3" Type="http://schemas.openxmlformats.org/officeDocument/2006/relationships/hyperlink" Target="https://aka.ms/KubernetesConfigurationBilling"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66.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42.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6.svg"/><Relationship Id="rId18" Type="http://schemas.openxmlformats.org/officeDocument/2006/relationships/image" Target="../media/image106.png"/><Relationship Id="rId26" Type="http://schemas.openxmlformats.org/officeDocument/2006/relationships/image" Target="../media/image227.png"/><Relationship Id="rId3" Type="http://schemas.openxmlformats.org/officeDocument/2006/relationships/image" Target="../media/image64.png"/><Relationship Id="rId21" Type="http://schemas.openxmlformats.org/officeDocument/2006/relationships/image" Target="../media/image223.svg"/><Relationship Id="rId7" Type="http://schemas.openxmlformats.org/officeDocument/2006/relationships/image" Target="../media/image211.svg"/><Relationship Id="rId12" Type="http://schemas.openxmlformats.org/officeDocument/2006/relationships/image" Target="../media/image215.png"/><Relationship Id="rId17" Type="http://schemas.openxmlformats.org/officeDocument/2006/relationships/image" Target="../media/image220.svg"/><Relationship Id="rId25" Type="http://schemas.openxmlformats.org/officeDocument/2006/relationships/image" Target="../media/image139.png"/><Relationship Id="rId2" Type="http://schemas.openxmlformats.org/officeDocument/2006/relationships/notesSlide" Target="../notesSlides/notesSlide36.xml"/><Relationship Id="rId16" Type="http://schemas.openxmlformats.org/officeDocument/2006/relationships/image" Target="../media/image219.png"/><Relationship Id="rId20" Type="http://schemas.openxmlformats.org/officeDocument/2006/relationships/image" Target="../media/image222.png"/><Relationship Id="rId29"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210.png"/><Relationship Id="rId11" Type="http://schemas.openxmlformats.org/officeDocument/2006/relationships/image" Target="../media/image214.svg"/><Relationship Id="rId24" Type="http://schemas.openxmlformats.org/officeDocument/2006/relationships/image" Target="../media/image226.png"/><Relationship Id="rId5" Type="http://schemas.microsoft.com/office/2007/relationships/hdphoto" Target="../media/hdphoto3.wdp"/><Relationship Id="rId15" Type="http://schemas.openxmlformats.org/officeDocument/2006/relationships/image" Target="../media/image218.svg"/><Relationship Id="rId23" Type="http://schemas.openxmlformats.org/officeDocument/2006/relationships/image" Target="../media/image225.svg"/><Relationship Id="rId28" Type="http://schemas.openxmlformats.org/officeDocument/2006/relationships/image" Target="../media/image62.png"/><Relationship Id="rId10" Type="http://schemas.openxmlformats.org/officeDocument/2006/relationships/image" Target="../media/image107.png"/><Relationship Id="rId19" Type="http://schemas.openxmlformats.org/officeDocument/2006/relationships/image" Target="../media/image221.svg"/><Relationship Id="rId4" Type="http://schemas.openxmlformats.org/officeDocument/2006/relationships/image" Target="../media/image65.png"/><Relationship Id="rId9" Type="http://schemas.openxmlformats.org/officeDocument/2006/relationships/image" Target="../media/image213.svg"/><Relationship Id="rId14" Type="http://schemas.openxmlformats.org/officeDocument/2006/relationships/image" Target="../media/image217.png"/><Relationship Id="rId22" Type="http://schemas.openxmlformats.org/officeDocument/2006/relationships/image" Target="../media/image224.png"/><Relationship Id="rId27" Type="http://schemas.openxmlformats.org/officeDocument/2006/relationships/image" Target="../media/image149.svg"/></Relationships>
</file>

<file path=ppt/slides/_rels/slide49.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71.png"/><Relationship Id="rId7" Type="http://schemas.openxmlformats.org/officeDocument/2006/relationships/image" Target="../media/image228.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9" Type="http://schemas.openxmlformats.org/officeDocument/2006/relationships/image" Target="../media/image230.png"/></Relationships>
</file>

<file path=ppt/slides/_rels/slide5.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3" Type="http://schemas.openxmlformats.org/officeDocument/2006/relationships/image" Target="../media/image6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87.svg"/><Relationship Id="rId20" Type="http://schemas.openxmlformats.org/officeDocument/2006/relationships/image" Target="../media/image91.svg"/><Relationship Id="rId1" Type="http://schemas.openxmlformats.org/officeDocument/2006/relationships/slideLayout" Target="../slideLayouts/slideLayout4.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svg"/><Relationship Id="rId5" Type="http://schemas.microsoft.com/office/2007/relationships/hdphoto" Target="../media/hdphoto3.wdp"/><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1.svg"/><Relationship Id="rId19" Type="http://schemas.openxmlformats.org/officeDocument/2006/relationships/image" Target="../media/image90.png"/><Relationship Id="rId4" Type="http://schemas.openxmlformats.org/officeDocument/2006/relationships/image" Target="../media/image65.pn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s>
</file>

<file path=ppt/slides/_rels/slide5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64.png"/><Relationship Id="rId7" Type="http://schemas.openxmlformats.org/officeDocument/2006/relationships/image" Target="../media/image83.svg"/><Relationship Id="rId12"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6.png"/><Relationship Id="rId11" Type="http://schemas.openxmlformats.org/officeDocument/2006/relationships/image" Target="../media/image87.svg"/><Relationship Id="rId5" Type="http://schemas.microsoft.com/office/2007/relationships/hdphoto" Target="../media/hdphoto3.wdp"/><Relationship Id="rId10"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85.svg"/></Relationships>
</file>

<file path=ppt/slides/_rels/slide51.xml.rels><?xml version="1.0" encoding="UTF-8" standalone="yes"?>
<Relationships xmlns="http://schemas.openxmlformats.org/package/2006/relationships"><Relationship Id="rId8" Type="http://schemas.openxmlformats.org/officeDocument/2006/relationships/hyperlink" Target="https://www.weave.works/technologies/gitops/" TargetMode="External"/><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5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132.png"/><Relationship Id="rId18" Type="http://schemas.openxmlformats.org/officeDocument/2006/relationships/image" Target="../media/image256.png"/><Relationship Id="rId3" Type="http://schemas.openxmlformats.org/officeDocument/2006/relationships/image" Target="../media/image245.png"/><Relationship Id="rId21" Type="http://schemas.openxmlformats.org/officeDocument/2006/relationships/image" Target="../media/image258.svg"/><Relationship Id="rId7" Type="http://schemas.openxmlformats.org/officeDocument/2006/relationships/image" Target="../media/image150.png"/><Relationship Id="rId12" Type="http://schemas.openxmlformats.org/officeDocument/2006/relationships/image" Target="../media/image251.svg"/><Relationship Id="rId17" Type="http://schemas.openxmlformats.org/officeDocument/2006/relationships/image" Target="../media/image255.png"/><Relationship Id="rId2" Type="http://schemas.openxmlformats.org/officeDocument/2006/relationships/notesSlide" Target="../notesSlides/notesSlide40.xml"/><Relationship Id="rId16" Type="http://schemas.openxmlformats.org/officeDocument/2006/relationships/image" Target="../media/image254.svg"/><Relationship Id="rId20" Type="http://schemas.openxmlformats.org/officeDocument/2006/relationships/image" Target="../media/image257.png"/><Relationship Id="rId1" Type="http://schemas.openxmlformats.org/officeDocument/2006/relationships/slideLayout" Target="../slideLayouts/slideLayout3.xml"/><Relationship Id="rId6" Type="http://schemas.openxmlformats.org/officeDocument/2006/relationships/image" Target="../media/image247.svg"/><Relationship Id="rId11" Type="http://schemas.openxmlformats.org/officeDocument/2006/relationships/image" Target="../media/image250.png"/><Relationship Id="rId5" Type="http://schemas.openxmlformats.org/officeDocument/2006/relationships/image" Target="../media/image246.png"/><Relationship Id="rId15" Type="http://schemas.openxmlformats.org/officeDocument/2006/relationships/image" Target="../media/image253.png"/><Relationship Id="rId23" Type="http://schemas.microsoft.com/office/2007/relationships/hdphoto" Target="../media/hdphoto7.wdp"/><Relationship Id="rId10" Type="http://schemas.openxmlformats.org/officeDocument/2006/relationships/image" Target="../media/image187.png"/><Relationship Id="rId19" Type="http://schemas.openxmlformats.org/officeDocument/2006/relationships/image" Target="../media/image135.svg"/><Relationship Id="rId4" Type="http://schemas.openxmlformats.org/officeDocument/2006/relationships/image" Target="../media/image81.svg"/><Relationship Id="rId9" Type="http://schemas.openxmlformats.org/officeDocument/2006/relationships/image" Target="../media/image249.svg"/><Relationship Id="rId14" Type="http://schemas.openxmlformats.org/officeDocument/2006/relationships/image" Target="../media/image252.png"/><Relationship Id="rId22" Type="http://schemas.openxmlformats.org/officeDocument/2006/relationships/image" Target="../media/image259.png"/></Relationships>
</file>

<file path=ppt/slides/_rels/slide53.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8.svg"/><Relationship Id="rId18" Type="http://schemas.openxmlformats.org/officeDocument/2006/relationships/image" Target="../media/image273.png"/><Relationship Id="rId3" Type="http://schemas.openxmlformats.org/officeDocument/2006/relationships/image" Target="../media/image261.svg"/><Relationship Id="rId21" Type="http://schemas.openxmlformats.org/officeDocument/2006/relationships/image" Target="../media/image276.svg"/><Relationship Id="rId7" Type="http://schemas.openxmlformats.org/officeDocument/2006/relationships/image" Target="../media/image263.svg"/><Relationship Id="rId12" Type="http://schemas.openxmlformats.org/officeDocument/2006/relationships/image" Target="../media/image267.png"/><Relationship Id="rId17" Type="http://schemas.openxmlformats.org/officeDocument/2006/relationships/image" Target="../media/image272.svg"/><Relationship Id="rId2" Type="http://schemas.openxmlformats.org/officeDocument/2006/relationships/image" Target="../media/image260.png"/><Relationship Id="rId16" Type="http://schemas.openxmlformats.org/officeDocument/2006/relationships/image" Target="../media/image271.png"/><Relationship Id="rId20" Type="http://schemas.openxmlformats.org/officeDocument/2006/relationships/image" Target="../media/image275.png"/><Relationship Id="rId1" Type="http://schemas.openxmlformats.org/officeDocument/2006/relationships/slideLayout" Target="../slideLayouts/slideLayout3.xml"/><Relationship Id="rId6" Type="http://schemas.openxmlformats.org/officeDocument/2006/relationships/image" Target="../media/image262.png"/><Relationship Id="rId11" Type="http://schemas.openxmlformats.org/officeDocument/2006/relationships/image" Target="../media/image223.svg"/><Relationship Id="rId5" Type="http://schemas.openxmlformats.org/officeDocument/2006/relationships/image" Target="../media/image79.svg"/><Relationship Id="rId15" Type="http://schemas.openxmlformats.org/officeDocument/2006/relationships/image" Target="../media/image270.svg"/><Relationship Id="rId23" Type="http://schemas.openxmlformats.org/officeDocument/2006/relationships/image" Target="../media/image278.svg"/><Relationship Id="rId10" Type="http://schemas.openxmlformats.org/officeDocument/2006/relationships/image" Target="../media/image266.png"/><Relationship Id="rId19" Type="http://schemas.openxmlformats.org/officeDocument/2006/relationships/image" Target="../media/image274.svg"/><Relationship Id="rId4" Type="http://schemas.openxmlformats.org/officeDocument/2006/relationships/image" Target="../media/image78.png"/><Relationship Id="rId9" Type="http://schemas.openxmlformats.org/officeDocument/2006/relationships/image" Target="../media/image265.svg"/><Relationship Id="rId14" Type="http://schemas.openxmlformats.org/officeDocument/2006/relationships/image" Target="../media/image269.png"/><Relationship Id="rId22" Type="http://schemas.openxmlformats.org/officeDocument/2006/relationships/image" Target="../media/image277.png"/></Relationships>
</file>

<file path=ppt/slides/_rels/slide54.xml.rels><?xml version="1.0" encoding="UTF-8" standalone="yes"?>
<Relationships xmlns="http://schemas.openxmlformats.org/package/2006/relationships"><Relationship Id="rId3" Type="http://schemas.openxmlformats.org/officeDocument/2006/relationships/image" Target="../media/image280.svg"/><Relationship Id="rId7" Type="http://schemas.openxmlformats.org/officeDocument/2006/relationships/image" Target="../media/image147.svg"/><Relationship Id="rId2" Type="http://schemas.openxmlformats.org/officeDocument/2006/relationships/image" Target="../media/image279.png"/><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282.svg"/><Relationship Id="rId4" Type="http://schemas.openxmlformats.org/officeDocument/2006/relationships/image" Target="../media/image281.png"/></Relationships>
</file>

<file path=ppt/slides/_rels/slide55.xml.rels><?xml version="1.0" encoding="UTF-8" standalone="yes"?>
<Relationships xmlns="http://schemas.openxmlformats.org/package/2006/relationships"><Relationship Id="rId3" Type="http://schemas.openxmlformats.org/officeDocument/2006/relationships/image" Target="../media/image145.svg"/><Relationship Id="rId7" Type="http://schemas.openxmlformats.org/officeDocument/2006/relationships/image" Target="../media/image282.svg"/><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281.png"/><Relationship Id="rId5" Type="http://schemas.openxmlformats.org/officeDocument/2006/relationships/image" Target="../media/image280.svg"/><Relationship Id="rId4" Type="http://schemas.openxmlformats.org/officeDocument/2006/relationships/image" Target="../media/image279.png"/></Relationships>
</file>

<file path=ppt/slides/_rels/slide56.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80.svg"/><Relationship Id="rId7" Type="http://schemas.openxmlformats.org/officeDocument/2006/relationships/image" Target="../media/image79.svg"/><Relationship Id="rId12" Type="http://schemas.microsoft.com/office/2007/relationships/hdphoto" Target="../media/hdphoto3.wdp"/><Relationship Id="rId2" Type="http://schemas.openxmlformats.org/officeDocument/2006/relationships/image" Target="../media/image279.png"/><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65.png"/><Relationship Id="rId5" Type="http://schemas.openxmlformats.org/officeDocument/2006/relationships/image" Target="../media/image284.svg"/><Relationship Id="rId10" Type="http://schemas.openxmlformats.org/officeDocument/2006/relationships/image" Target="../media/image64.png"/><Relationship Id="rId4" Type="http://schemas.openxmlformats.org/officeDocument/2006/relationships/image" Target="../media/image283.png"/><Relationship Id="rId9" Type="http://schemas.openxmlformats.org/officeDocument/2006/relationships/image" Target="../media/image282.svg"/></Relationships>
</file>

<file path=ppt/slides/_rels/slide5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92.svg"/><Relationship Id="rId3" Type="http://schemas.openxmlformats.org/officeDocument/2006/relationships/image" Target="../media/image286.svg"/><Relationship Id="rId7" Type="http://schemas.openxmlformats.org/officeDocument/2006/relationships/image" Target="../media/image290.svg"/><Relationship Id="rId12" Type="http://schemas.openxmlformats.org/officeDocument/2006/relationships/image" Target="../media/image291.png"/><Relationship Id="rId17" Type="http://schemas.openxmlformats.org/officeDocument/2006/relationships/image" Target="../media/image79.svg"/><Relationship Id="rId2" Type="http://schemas.openxmlformats.org/officeDocument/2006/relationships/image" Target="../media/image285.png"/><Relationship Id="rId16"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289.png"/><Relationship Id="rId11" Type="http://schemas.openxmlformats.org/officeDocument/2006/relationships/image" Target="../media/image282.svg"/><Relationship Id="rId5" Type="http://schemas.openxmlformats.org/officeDocument/2006/relationships/image" Target="../media/image288.svg"/><Relationship Id="rId15" Type="http://schemas.openxmlformats.org/officeDocument/2006/relationships/image" Target="../media/image284.svg"/><Relationship Id="rId10" Type="http://schemas.openxmlformats.org/officeDocument/2006/relationships/image" Target="../media/image281.png"/><Relationship Id="rId4" Type="http://schemas.openxmlformats.org/officeDocument/2006/relationships/image" Target="../media/image287.png"/><Relationship Id="rId9" Type="http://schemas.openxmlformats.org/officeDocument/2006/relationships/image" Target="../media/image280.svg"/><Relationship Id="rId14" Type="http://schemas.openxmlformats.org/officeDocument/2006/relationships/image" Target="../media/image283.png"/></Relationships>
</file>

<file path=ppt/slides/_rels/slide58.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280.svg"/><Relationship Id="rId7" Type="http://schemas.openxmlformats.org/officeDocument/2006/relationships/image" Target="../media/image195.png"/><Relationship Id="rId2" Type="http://schemas.openxmlformats.org/officeDocument/2006/relationships/image" Target="../media/image279.png"/><Relationship Id="rId1" Type="http://schemas.openxmlformats.org/officeDocument/2006/relationships/slideLayout" Target="../slideLayouts/slideLayout3.xml"/><Relationship Id="rId6" Type="http://schemas.openxmlformats.org/officeDocument/2006/relationships/image" Target="../media/image282.svg"/><Relationship Id="rId5" Type="http://schemas.openxmlformats.org/officeDocument/2006/relationships/image" Target="../media/image281.png"/><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93.png"/><Relationship Id="rId7" Type="http://schemas.openxmlformats.org/officeDocument/2006/relationships/image" Target="../media/image28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255.png"/><Relationship Id="rId4" Type="http://schemas.openxmlformats.org/officeDocument/2006/relationships/image" Target="../media/image294.svg"/></Relationships>
</file>

<file path=ppt/slides/_rels/slide6.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8.svg"/><Relationship Id="rId26" Type="http://schemas.openxmlformats.org/officeDocument/2006/relationships/image" Target="../media/image85.svg"/><Relationship Id="rId39" Type="http://schemas.openxmlformats.org/officeDocument/2006/relationships/image" Target="../media/image120.png"/><Relationship Id="rId21" Type="http://schemas.openxmlformats.org/officeDocument/2006/relationships/image" Target="../media/image110.png"/><Relationship Id="rId34" Type="http://schemas.openxmlformats.org/officeDocument/2006/relationships/image" Target="../media/image115.svg"/><Relationship Id="rId42" Type="http://schemas.openxmlformats.org/officeDocument/2006/relationships/image" Target="../media/image123.svg"/><Relationship Id="rId7" Type="http://schemas.openxmlformats.org/officeDocument/2006/relationships/image" Target="../media/image98.png"/><Relationship Id="rId2" Type="http://schemas.openxmlformats.org/officeDocument/2006/relationships/notesSlide" Target="../notesSlides/notesSlide6.xml"/><Relationship Id="rId16" Type="http://schemas.openxmlformats.org/officeDocument/2006/relationships/image" Target="../media/image89.svg"/><Relationship Id="rId20" Type="http://schemas.openxmlformats.org/officeDocument/2006/relationships/image" Target="../media/image69.svg"/><Relationship Id="rId29" Type="http://schemas.openxmlformats.org/officeDocument/2006/relationships/image" Target="../media/image59.png"/><Relationship Id="rId41" Type="http://schemas.openxmlformats.org/officeDocument/2006/relationships/image" Target="../media/image122.png"/><Relationship Id="rId1" Type="http://schemas.openxmlformats.org/officeDocument/2006/relationships/slideLayout" Target="../slideLayouts/slideLayout190.xml"/><Relationship Id="rId6" Type="http://schemas.openxmlformats.org/officeDocument/2006/relationships/image" Target="../media/image95.svg"/><Relationship Id="rId11" Type="http://schemas.openxmlformats.org/officeDocument/2006/relationships/image" Target="../media/image102.png"/><Relationship Id="rId24" Type="http://schemas.openxmlformats.org/officeDocument/2006/relationships/image" Target="../media/image112.png"/><Relationship Id="rId32" Type="http://schemas.microsoft.com/office/2007/relationships/hdphoto" Target="../media/hdphoto4.wdp"/><Relationship Id="rId37" Type="http://schemas.openxmlformats.org/officeDocument/2006/relationships/image" Target="../media/image118.png"/><Relationship Id="rId40" Type="http://schemas.openxmlformats.org/officeDocument/2006/relationships/image" Target="../media/image121.svg"/><Relationship Id="rId5" Type="http://schemas.openxmlformats.org/officeDocument/2006/relationships/image" Target="../media/image97.png"/><Relationship Id="rId15" Type="http://schemas.openxmlformats.org/officeDocument/2006/relationships/image" Target="../media/image106.png"/><Relationship Id="rId23" Type="http://schemas.openxmlformats.org/officeDocument/2006/relationships/image" Target="../media/image111.png"/><Relationship Id="rId28" Type="http://schemas.openxmlformats.org/officeDocument/2006/relationships/image" Target="../media/image58.png"/><Relationship Id="rId36" Type="http://schemas.openxmlformats.org/officeDocument/2006/relationships/image" Target="../media/image117.svg"/><Relationship Id="rId10" Type="http://schemas.openxmlformats.org/officeDocument/2006/relationships/image" Target="../media/image101.svg"/><Relationship Id="rId19" Type="http://schemas.openxmlformats.org/officeDocument/2006/relationships/image" Target="../media/image109.png"/><Relationship Id="rId31" Type="http://schemas.openxmlformats.org/officeDocument/2006/relationships/image" Target="../media/image66.png"/><Relationship Id="rId44" Type="http://schemas.openxmlformats.org/officeDocument/2006/relationships/image" Target="../media/image125.svg"/><Relationship Id="rId4" Type="http://schemas.openxmlformats.org/officeDocument/2006/relationships/image" Target="../media/image83.svg"/><Relationship Id="rId9" Type="http://schemas.openxmlformats.org/officeDocument/2006/relationships/image" Target="../media/image100.png"/><Relationship Id="rId14" Type="http://schemas.openxmlformats.org/officeDocument/2006/relationships/image" Target="../media/image105.svg"/><Relationship Id="rId22" Type="http://schemas.openxmlformats.org/officeDocument/2006/relationships/image" Target="../media/image87.svg"/><Relationship Id="rId27" Type="http://schemas.openxmlformats.org/officeDocument/2006/relationships/image" Target="../media/image60.png"/><Relationship Id="rId30" Type="http://schemas.microsoft.com/office/2007/relationships/hdphoto" Target="../media/hdphoto1.wdp"/><Relationship Id="rId35" Type="http://schemas.openxmlformats.org/officeDocument/2006/relationships/image" Target="../media/image116.png"/><Relationship Id="rId43" Type="http://schemas.openxmlformats.org/officeDocument/2006/relationships/image" Target="../media/image124.png"/><Relationship Id="rId8" Type="http://schemas.openxmlformats.org/officeDocument/2006/relationships/image" Target="../media/image99.svg"/><Relationship Id="rId3" Type="http://schemas.openxmlformats.org/officeDocument/2006/relationships/image" Target="../media/image96.png"/><Relationship Id="rId12" Type="http://schemas.openxmlformats.org/officeDocument/2006/relationships/image" Target="../media/image103.svg"/><Relationship Id="rId17" Type="http://schemas.openxmlformats.org/officeDocument/2006/relationships/image" Target="../media/image107.png"/><Relationship Id="rId25" Type="http://schemas.openxmlformats.org/officeDocument/2006/relationships/image" Target="../media/image113.png"/><Relationship Id="rId33" Type="http://schemas.openxmlformats.org/officeDocument/2006/relationships/image" Target="../media/image114.png"/><Relationship Id="rId38" Type="http://schemas.openxmlformats.org/officeDocument/2006/relationships/image" Target="../media/image119.svg"/></Relationships>
</file>

<file path=ppt/slides/_rels/slide60.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1.svg"/><Relationship Id="rId18" Type="http://schemas.openxmlformats.org/officeDocument/2006/relationships/image" Target="../media/image80.png"/><Relationship Id="rId3" Type="http://schemas.openxmlformats.org/officeDocument/2006/relationships/image" Target="../media/image275.png"/><Relationship Id="rId21" Type="http://schemas.openxmlformats.org/officeDocument/2006/relationships/image" Target="../media/image280.svg"/><Relationship Id="rId7" Type="http://schemas.openxmlformats.org/officeDocument/2006/relationships/image" Target="../media/image297.png"/><Relationship Id="rId12" Type="http://schemas.openxmlformats.org/officeDocument/2006/relationships/image" Target="../media/image300.png"/><Relationship Id="rId17" Type="http://schemas.openxmlformats.org/officeDocument/2006/relationships/image" Target="../media/image304.svg"/><Relationship Id="rId2" Type="http://schemas.openxmlformats.org/officeDocument/2006/relationships/notesSlide" Target="../notesSlides/notesSlide42.xml"/><Relationship Id="rId16" Type="http://schemas.openxmlformats.org/officeDocument/2006/relationships/image" Target="../media/image277.png"/><Relationship Id="rId20" Type="http://schemas.openxmlformats.org/officeDocument/2006/relationships/image" Target="../media/image279.png"/><Relationship Id="rId1" Type="http://schemas.openxmlformats.org/officeDocument/2006/relationships/slideLayout" Target="../slideLayouts/slideLayout3.xml"/><Relationship Id="rId6" Type="http://schemas.openxmlformats.org/officeDocument/2006/relationships/image" Target="../media/image296.svg"/><Relationship Id="rId11" Type="http://schemas.openxmlformats.org/officeDocument/2006/relationships/image" Target="../media/image261.svg"/><Relationship Id="rId5" Type="http://schemas.openxmlformats.org/officeDocument/2006/relationships/image" Target="../media/image295.png"/><Relationship Id="rId15" Type="http://schemas.openxmlformats.org/officeDocument/2006/relationships/image" Target="../media/image303.svg"/><Relationship Id="rId10" Type="http://schemas.openxmlformats.org/officeDocument/2006/relationships/image" Target="../media/image260.png"/><Relationship Id="rId19" Type="http://schemas.openxmlformats.org/officeDocument/2006/relationships/image" Target="../media/image81.svg"/><Relationship Id="rId4" Type="http://schemas.openxmlformats.org/officeDocument/2006/relationships/image" Target="../media/image276.svg"/><Relationship Id="rId9" Type="http://schemas.openxmlformats.org/officeDocument/2006/relationships/image" Target="../media/image299.svg"/><Relationship Id="rId14" Type="http://schemas.openxmlformats.org/officeDocument/2006/relationships/image" Target="../media/image302.png"/><Relationship Id="rId22"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61.svg"/><Relationship Id="rId13" Type="http://schemas.openxmlformats.org/officeDocument/2006/relationships/image" Target="../media/image65.png"/><Relationship Id="rId3" Type="http://schemas.openxmlformats.org/officeDocument/2006/relationships/image" Target="../media/image279.png"/><Relationship Id="rId7" Type="http://schemas.openxmlformats.org/officeDocument/2006/relationships/image" Target="../media/image260.png"/><Relationship Id="rId12"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76.svg"/><Relationship Id="rId11" Type="http://schemas.openxmlformats.org/officeDocument/2006/relationships/image" Target="../media/image306.svg"/><Relationship Id="rId5" Type="http://schemas.openxmlformats.org/officeDocument/2006/relationships/image" Target="../media/image275.png"/><Relationship Id="rId10" Type="http://schemas.openxmlformats.org/officeDocument/2006/relationships/image" Target="../media/image305.png"/><Relationship Id="rId4" Type="http://schemas.openxmlformats.org/officeDocument/2006/relationships/image" Target="../media/image280.svg"/><Relationship Id="rId9" Type="http://schemas.openxmlformats.org/officeDocument/2006/relationships/image" Target="../media/image150.png"/><Relationship Id="rId14" Type="http://schemas.microsoft.com/office/2007/relationships/hdphoto" Target="../media/hdphoto3.wdp"/></Relationships>
</file>

<file path=ppt/slides/_rels/slide6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50.png"/><Relationship Id="rId7" Type="http://schemas.openxmlformats.org/officeDocument/2006/relationships/image" Target="../media/image282.sv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81.png"/><Relationship Id="rId5" Type="http://schemas.openxmlformats.org/officeDocument/2006/relationships/image" Target="../media/image294.svg"/><Relationship Id="rId4" Type="http://schemas.openxmlformats.org/officeDocument/2006/relationships/image" Target="../media/image293.png"/><Relationship Id="rId9" Type="http://schemas.openxmlformats.org/officeDocument/2006/relationships/image" Target="../media/image196.svg"/></Relationships>
</file>

<file path=ppt/slides/_rels/slide63.xml.rels><?xml version="1.0" encoding="UTF-8" standalone="yes"?>
<Relationships xmlns="http://schemas.openxmlformats.org/package/2006/relationships"><Relationship Id="rId8" Type="http://schemas.openxmlformats.org/officeDocument/2006/relationships/image" Target="../media/image310.svg"/><Relationship Id="rId13" Type="http://schemas.openxmlformats.org/officeDocument/2006/relationships/image" Target="../media/image314.png"/><Relationship Id="rId18" Type="http://schemas.openxmlformats.org/officeDocument/2006/relationships/image" Target="../media/image261.svg"/><Relationship Id="rId3" Type="http://schemas.openxmlformats.org/officeDocument/2006/relationships/image" Target="../media/image80.png"/><Relationship Id="rId7" Type="http://schemas.openxmlformats.org/officeDocument/2006/relationships/image" Target="../media/image309.png"/><Relationship Id="rId12" Type="http://schemas.openxmlformats.org/officeDocument/2006/relationships/image" Target="../media/image121.svg"/><Relationship Id="rId17" Type="http://schemas.openxmlformats.org/officeDocument/2006/relationships/image" Target="../media/image260.png"/><Relationship Id="rId2" Type="http://schemas.openxmlformats.org/officeDocument/2006/relationships/notesSlide" Target="../notesSlides/notesSlide45.xml"/><Relationship Id="rId16" Type="http://schemas.openxmlformats.org/officeDocument/2006/relationships/image" Target="../media/image276.svg"/><Relationship Id="rId1" Type="http://schemas.openxmlformats.org/officeDocument/2006/relationships/slideLayout" Target="../slideLayouts/slideLayout3.xml"/><Relationship Id="rId6" Type="http://schemas.openxmlformats.org/officeDocument/2006/relationships/image" Target="../media/image308.svg"/><Relationship Id="rId11" Type="http://schemas.openxmlformats.org/officeDocument/2006/relationships/image" Target="../media/image313.png"/><Relationship Id="rId5" Type="http://schemas.openxmlformats.org/officeDocument/2006/relationships/image" Target="../media/image307.png"/><Relationship Id="rId15" Type="http://schemas.openxmlformats.org/officeDocument/2006/relationships/image" Target="../media/image275.png"/><Relationship Id="rId10" Type="http://schemas.openxmlformats.org/officeDocument/2006/relationships/image" Target="../media/image312.svg"/><Relationship Id="rId4" Type="http://schemas.openxmlformats.org/officeDocument/2006/relationships/image" Target="../media/image81.svg"/><Relationship Id="rId9" Type="http://schemas.openxmlformats.org/officeDocument/2006/relationships/image" Target="../media/image311.png"/><Relationship Id="rId14" Type="http://schemas.openxmlformats.org/officeDocument/2006/relationships/image" Target="../media/image315.svg"/></Relationships>
</file>

<file path=ppt/slides/_rels/slide64.xml.rels><?xml version="1.0" encoding="UTF-8" standalone="yes"?>
<Relationships xmlns="http://schemas.openxmlformats.org/package/2006/relationships"><Relationship Id="rId8" Type="http://schemas.openxmlformats.org/officeDocument/2006/relationships/image" Target="../media/image316.svg"/><Relationship Id="rId3" Type="http://schemas.openxmlformats.org/officeDocument/2006/relationships/image" Target="../media/image80.png"/><Relationship Id="rId7" Type="http://schemas.openxmlformats.org/officeDocument/2006/relationships/image" Target="../media/image28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08.svg"/><Relationship Id="rId5" Type="http://schemas.openxmlformats.org/officeDocument/2006/relationships/image" Target="../media/image307.png"/><Relationship Id="rId10" Type="http://schemas.openxmlformats.org/officeDocument/2006/relationships/image" Target="../media/image318.svg"/><Relationship Id="rId4" Type="http://schemas.openxmlformats.org/officeDocument/2006/relationships/image" Target="../media/image81.svg"/><Relationship Id="rId9" Type="http://schemas.openxmlformats.org/officeDocument/2006/relationships/image" Target="../media/image317.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19.png"/><Relationship Id="rId4" Type="http://schemas.openxmlformats.org/officeDocument/2006/relationships/image" Target="../media/image81.svg"/></Relationships>
</file>

<file path=ppt/slides/_rels/slide66.xml.rels><?xml version="1.0" encoding="UTF-8" standalone="yes"?>
<Relationships xmlns="http://schemas.openxmlformats.org/package/2006/relationships"><Relationship Id="rId8" Type="http://schemas.openxmlformats.org/officeDocument/2006/relationships/image" Target="../media/image303.svg"/><Relationship Id="rId13" Type="http://schemas.openxmlformats.org/officeDocument/2006/relationships/image" Target="../media/image7.png"/><Relationship Id="rId3" Type="http://schemas.openxmlformats.org/officeDocument/2006/relationships/image" Target="../media/image275.png"/><Relationship Id="rId7" Type="http://schemas.openxmlformats.org/officeDocument/2006/relationships/image" Target="../media/image302.png"/><Relationship Id="rId12" Type="http://schemas.openxmlformats.org/officeDocument/2006/relationships/image" Target="../media/image81.sv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1.svg"/><Relationship Id="rId11" Type="http://schemas.openxmlformats.org/officeDocument/2006/relationships/image" Target="../media/image80.png"/><Relationship Id="rId5" Type="http://schemas.openxmlformats.org/officeDocument/2006/relationships/image" Target="../media/image260.png"/><Relationship Id="rId10" Type="http://schemas.openxmlformats.org/officeDocument/2006/relationships/image" Target="../media/image304.svg"/><Relationship Id="rId4" Type="http://schemas.openxmlformats.org/officeDocument/2006/relationships/image" Target="../media/image276.svg"/><Relationship Id="rId9" Type="http://schemas.openxmlformats.org/officeDocument/2006/relationships/image" Target="../media/image277.png"/><Relationship Id="rId14" Type="http://schemas.openxmlformats.org/officeDocument/2006/relationships/image" Target="../media/image320.png"/></Relationships>
</file>

<file path=ppt/slides/_rels/slide67.xml.rels><?xml version="1.0" encoding="UTF-8" standalone="yes"?>
<Relationships xmlns="http://schemas.openxmlformats.org/package/2006/relationships"><Relationship Id="rId8" Type="http://schemas.openxmlformats.org/officeDocument/2006/relationships/image" Target="../media/image326.svg"/><Relationship Id="rId13" Type="http://schemas.openxmlformats.org/officeDocument/2006/relationships/image" Target="../media/image19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280.sv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324.svg"/><Relationship Id="rId11" Type="http://schemas.openxmlformats.org/officeDocument/2006/relationships/image" Target="../media/image279.png"/><Relationship Id="rId5" Type="http://schemas.openxmlformats.org/officeDocument/2006/relationships/image" Target="../media/image323.png"/><Relationship Id="rId10" Type="http://schemas.openxmlformats.org/officeDocument/2006/relationships/image" Target="../media/image69.svg"/><Relationship Id="rId4" Type="http://schemas.openxmlformats.org/officeDocument/2006/relationships/image" Target="../media/image322.svg"/><Relationship Id="rId9" Type="http://schemas.openxmlformats.org/officeDocument/2006/relationships/image" Target="../media/image68.png"/><Relationship Id="rId14" Type="http://schemas.openxmlformats.org/officeDocument/2006/relationships/image" Target="../media/image192.svg"/></Relationships>
</file>

<file path=ppt/slides/_rels/slide68.xml.rels><?xml version="1.0" encoding="UTF-8" standalone="yes"?>
<Relationships xmlns="http://schemas.openxmlformats.org/package/2006/relationships"><Relationship Id="rId8" Type="http://schemas.openxmlformats.org/officeDocument/2006/relationships/image" Target="../media/image280.svg"/><Relationship Id="rId3" Type="http://schemas.openxmlformats.org/officeDocument/2006/relationships/image" Target="../media/image82.png"/><Relationship Id="rId7" Type="http://schemas.openxmlformats.org/officeDocument/2006/relationships/image" Target="../media/image279.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6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327.png"/><Relationship Id="rId7" Type="http://schemas.openxmlformats.org/officeDocument/2006/relationships/image" Target="../media/image85.sv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322.svg"/><Relationship Id="rId4" Type="http://schemas.openxmlformats.org/officeDocument/2006/relationships/image" Target="../media/image321.png"/><Relationship Id="rId9" Type="http://schemas.openxmlformats.org/officeDocument/2006/relationships/image" Target="../media/image192.svg"/></Relationships>
</file>

<file path=ppt/slides/_rels/slide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png"/><Relationship Id="rId18" Type="http://schemas.openxmlformats.org/officeDocument/2006/relationships/image" Target="../media/image136.png"/><Relationship Id="rId3" Type="http://schemas.openxmlformats.org/officeDocument/2006/relationships/image" Target="../media/image126.png"/><Relationship Id="rId21" Type="http://schemas.openxmlformats.org/officeDocument/2006/relationships/image" Target="../media/image139.png"/><Relationship Id="rId7" Type="http://schemas.openxmlformats.org/officeDocument/2006/relationships/image" Target="../media/image87.svg"/><Relationship Id="rId12" Type="http://schemas.openxmlformats.org/officeDocument/2006/relationships/image" Target="../media/image131.png"/><Relationship Id="rId17" Type="http://schemas.openxmlformats.org/officeDocument/2006/relationships/image" Target="../media/image135.svg"/><Relationship Id="rId2" Type="http://schemas.openxmlformats.org/officeDocument/2006/relationships/notesSlide" Target="../notesSlides/notesSlide7.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69.svg"/><Relationship Id="rId5" Type="http://schemas.openxmlformats.org/officeDocument/2006/relationships/image" Target="../media/image128.emf"/><Relationship Id="rId15" Type="http://schemas.microsoft.com/office/2007/relationships/hdphoto" Target="../media/hdphoto5.wdp"/><Relationship Id="rId10" Type="http://schemas.openxmlformats.org/officeDocument/2006/relationships/image" Target="../media/image68.png"/><Relationship Id="rId19" Type="http://schemas.openxmlformats.org/officeDocument/2006/relationships/image" Target="../media/image137.png"/><Relationship Id="rId4" Type="http://schemas.openxmlformats.org/officeDocument/2006/relationships/image" Target="../media/image127.svg"/><Relationship Id="rId9" Type="http://schemas.openxmlformats.org/officeDocument/2006/relationships/image" Target="../media/image130.png"/><Relationship Id="rId14" Type="http://schemas.openxmlformats.org/officeDocument/2006/relationships/image" Target="../media/image133.png"/></Relationships>
</file>

<file path=ppt/slides/_rels/slide70.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192.svg"/><Relationship Id="rId2"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191.png"/><Relationship Id="rId5" Type="http://schemas.openxmlformats.org/officeDocument/2006/relationships/image" Target="../media/image194.svg"/><Relationship Id="rId4" Type="http://schemas.openxmlformats.org/officeDocument/2006/relationships/image" Target="../media/image193.png"/></Relationships>
</file>

<file path=ppt/slides/_rels/slide71.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84.png"/><Relationship Id="rId7" Type="http://schemas.openxmlformats.org/officeDocument/2006/relationships/image" Target="../media/image191.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85.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azure-arc/data/managed-instance-high-availability"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322.sv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321.png"/><Relationship Id="rId5" Type="http://schemas.openxmlformats.org/officeDocument/2006/relationships/image" Target="../media/image327.png"/><Relationship Id="rId4" Type="http://schemas.openxmlformats.org/officeDocument/2006/relationships/image" Target="../media/image85.svg"/></Relationships>
</file>

<file path=ppt/slides/_rels/slide75.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85.sv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322.svg"/><Relationship Id="rId4" Type="http://schemas.openxmlformats.org/officeDocument/2006/relationships/image" Target="../media/image321.png"/></Relationships>
</file>

<file path=ppt/slides/_rels/slide76.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85.sv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322.svg"/><Relationship Id="rId4" Type="http://schemas.openxmlformats.org/officeDocument/2006/relationships/image" Target="../media/image321.png"/></Relationships>
</file>

<file path=ppt/slides/_rels/slide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85.sv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322.svg"/><Relationship Id="rId4" Type="http://schemas.openxmlformats.org/officeDocument/2006/relationships/image" Target="../media/image321.png"/></Relationships>
</file>

<file path=ppt/slides/_rels/slide78.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85.sv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322.svg"/><Relationship Id="rId4" Type="http://schemas.openxmlformats.org/officeDocument/2006/relationships/image" Target="../media/image321.png"/></Relationships>
</file>

<file path=ppt/slides/_rels/slide7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7.png"/><Relationship Id="rId1" Type="http://schemas.openxmlformats.org/officeDocument/2006/relationships/slideLayout" Target="../slideLayouts/slideLayout1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322.svg"/></Relationships>
</file>

<file path=ppt/slides/_rels/slide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41.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8" Type="http://schemas.openxmlformats.org/officeDocument/2006/relationships/image" Target="../media/image326.svg"/><Relationship Id="rId13" Type="http://schemas.openxmlformats.org/officeDocument/2006/relationships/image" Target="../media/image68.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85.sv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324.svg"/><Relationship Id="rId11" Type="http://schemas.openxmlformats.org/officeDocument/2006/relationships/image" Target="../media/image84.png"/><Relationship Id="rId5" Type="http://schemas.openxmlformats.org/officeDocument/2006/relationships/image" Target="../media/image323.png"/><Relationship Id="rId10" Type="http://schemas.openxmlformats.org/officeDocument/2006/relationships/image" Target="../media/image83.svg"/><Relationship Id="rId4" Type="http://schemas.openxmlformats.org/officeDocument/2006/relationships/image" Target="../media/image322.svg"/><Relationship Id="rId9" Type="http://schemas.openxmlformats.org/officeDocument/2006/relationships/image" Target="../media/image82.png"/><Relationship Id="rId14" Type="http://schemas.openxmlformats.org/officeDocument/2006/relationships/image" Target="../media/image69.svg"/></Relationships>
</file>

<file path=ppt/slides/_rels/slide82.xml.rels><?xml version="1.0" encoding="UTF-8" standalone="yes"?>
<Relationships xmlns="http://schemas.openxmlformats.org/package/2006/relationships"><Relationship Id="rId13" Type="http://schemas.openxmlformats.org/officeDocument/2006/relationships/image" Target="../media/image322.svg"/><Relationship Id="rId18" Type="http://schemas.openxmlformats.org/officeDocument/2006/relationships/image" Target="../media/image86.png"/><Relationship Id="rId26" Type="http://schemas.openxmlformats.org/officeDocument/2006/relationships/image" Target="../media/image50.png"/><Relationship Id="rId39" Type="http://schemas.openxmlformats.org/officeDocument/2006/relationships/image" Target="../media/image223.svg"/><Relationship Id="rId21" Type="http://schemas.openxmlformats.org/officeDocument/2006/relationships/image" Target="../media/image329.svg"/><Relationship Id="rId34" Type="http://schemas.openxmlformats.org/officeDocument/2006/relationships/image" Target="../media/image335.png"/><Relationship Id="rId42" Type="http://schemas.openxmlformats.org/officeDocument/2006/relationships/image" Target="../media/image78.png"/><Relationship Id="rId47" Type="http://schemas.openxmlformats.org/officeDocument/2006/relationships/image" Target="../media/image65.png"/><Relationship Id="rId50" Type="http://schemas.openxmlformats.org/officeDocument/2006/relationships/image" Target="../media/image139.png"/><Relationship Id="rId7" Type="http://schemas.openxmlformats.org/officeDocument/2006/relationships/image" Target="../media/image146.png"/><Relationship Id="rId2" Type="http://schemas.openxmlformats.org/officeDocument/2006/relationships/notesSlide" Target="../notesSlides/notesSlide61.xml"/><Relationship Id="rId16" Type="http://schemas.openxmlformats.org/officeDocument/2006/relationships/image" Target="../media/image84.png"/><Relationship Id="rId29" Type="http://schemas.openxmlformats.org/officeDocument/2006/relationships/image" Target="../media/image213.svg"/><Relationship Id="rId11" Type="http://schemas.openxmlformats.org/officeDocument/2006/relationships/image" Target="../media/image150.png"/><Relationship Id="rId24" Type="http://schemas.openxmlformats.org/officeDocument/2006/relationships/image" Target="../media/image331.png"/><Relationship Id="rId32" Type="http://schemas.openxmlformats.org/officeDocument/2006/relationships/image" Target="../media/image334.png"/><Relationship Id="rId37" Type="http://schemas.openxmlformats.org/officeDocument/2006/relationships/image" Target="../media/image220.svg"/><Relationship Id="rId40" Type="http://schemas.openxmlformats.org/officeDocument/2006/relationships/image" Target="../media/image88.png"/><Relationship Id="rId45" Type="http://schemas.openxmlformats.org/officeDocument/2006/relationships/image" Target="../media/image81.svg"/><Relationship Id="rId5" Type="http://schemas.openxmlformats.org/officeDocument/2006/relationships/image" Target="../media/image144.png"/><Relationship Id="rId15" Type="http://schemas.openxmlformats.org/officeDocument/2006/relationships/image" Target="../media/image83.svg"/><Relationship Id="rId23" Type="http://schemas.openxmlformats.org/officeDocument/2006/relationships/image" Target="../media/image187.png"/><Relationship Id="rId28" Type="http://schemas.openxmlformats.org/officeDocument/2006/relationships/image" Target="../media/image332.png"/><Relationship Id="rId36" Type="http://schemas.openxmlformats.org/officeDocument/2006/relationships/image" Target="../media/image336.png"/><Relationship Id="rId49" Type="http://schemas.openxmlformats.org/officeDocument/2006/relationships/image" Target="../media/image226.png"/><Relationship Id="rId10" Type="http://schemas.openxmlformats.org/officeDocument/2006/relationships/image" Target="../media/image149.svg"/><Relationship Id="rId19" Type="http://schemas.openxmlformats.org/officeDocument/2006/relationships/image" Target="../media/image87.svg"/><Relationship Id="rId31" Type="http://schemas.openxmlformats.org/officeDocument/2006/relationships/image" Target="../media/image214.svg"/><Relationship Id="rId44" Type="http://schemas.openxmlformats.org/officeDocument/2006/relationships/image" Target="../media/image80.png"/><Relationship Id="rId4" Type="http://schemas.openxmlformats.org/officeDocument/2006/relationships/image" Target="../media/image42.svg"/><Relationship Id="rId9" Type="http://schemas.openxmlformats.org/officeDocument/2006/relationships/image" Target="../media/image148.png"/><Relationship Id="rId14" Type="http://schemas.openxmlformats.org/officeDocument/2006/relationships/image" Target="../media/image82.png"/><Relationship Id="rId22" Type="http://schemas.openxmlformats.org/officeDocument/2006/relationships/image" Target="../media/image330.png"/><Relationship Id="rId27" Type="http://schemas.openxmlformats.org/officeDocument/2006/relationships/image" Target="../media/image211.svg"/><Relationship Id="rId30" Type="http://schemas.openxmlformats.org/officeDocument/2006/relationships/image" Target="../media/image333.png"/><Relationship Id="rId35" Type="http://schemas.openxmlformats.org/officeDocument/2006/relationships/image" Target="../media/image218.svg"/><Relationship Id="rId43" Type="http://schemas.openxmlformats.org/officeDocument/2006/relationships/image" Target="../media/image79.svg"/><Relationship Id="rId48" Type="http://schemas.microsoft.com/office/2007/relationships/hdphoto" Target="../media/hdphoto3.wdp"/><Relationship Id="rId8" Type="http://schemas.openxmlformats.org/officeDocument/2006/relationships/image" Target="../media/image147.svg"/><Relationship Id="rId3" Type="http://schemas.openxmlformats.org/officeDocument/2006/relationships/image" Target="../media/image41.png"/><Relationship Id="rId12" Type="http://schemas.openxmlformats.org/officeDocument/2006/relationships/image" Target="../media/image321.png"/><Relationship Id="rId17" Type="http://schemas.openxmlformats.org/officeDocument/2006/relationships/image" Target="../media/image85.svg"/><Relationship Id="rId25" Type="http://schemas.openxmlformats.org/officeDocument/2006/relationships/image" Target="../media/image251.svg"/><Relationship Id="rId33" Type="http://schemas.openxmlformats.org/officeDocument/2006/relationships/image" Target="../media/image216.svg"/><Relationship Id="rId38" Type="http://schemas.openxmlformats.org/officeDocument/2006/relationships/image" Target="../media/image266.png"/><Relationship Id="rId46" Type="http://schemas.openxmlformats.org/officeDocument/2006/relationships/image" Target="../media/image64.png"/><Relationship Id="rId20" Type="http://schemas.openxmlformats.org/officeDocument/2006/relationships/image" Target="../media/image328.png"/><Relationship Id="rId41" Type="http://schemas.openxmlformats.org/officeDocument/2006/relationships/image" Target="../media/image221.svg"/><Relationship Id="rId1" Type="http://schemas.openxmlformats.org/officeDocument/2006/relationships/slideLayout" Target="../slideLayouts/slideLayout4.xml"/><Relationship Id="rId6" Type="http://schemas.openxmlformats.org/officeDocument/2006/relationships/image" Target="../media/image145.svg"/></Relationships>
</file>

<file path=ppt/slides/_rels/slide83.xml.rels><?xml version="1.0" encoding="UTF-8" standalone="yes"?>
<Relationships xmlns="http://schemas.openxmlformats.org/package/2006/relationships"><Relationship Id="rId13" Type="http://schemas.openxmlformats.org/officeDocument/2006/relationships/image" Target="../media/image322.svg"/><Relationship Id="rId18" Type="http://schemas.openxmlformats.org/officeDocument/2006/relationships/image" Target="../media/image86.png"/><Relationship Id="rId26" Type="http://schemas.openxmlformats.org/officeDocument/2006/relationships/image" Target="../media/image50.png"/><Relationship Id="rId39" Type="http://schemas.openxmlformats.org/officeDocument/2006/relationships/image" Target="../media/image223.svg"/><Relationship Id="rId21" Type="http://schemas.openxmlformats.org/officeDocument/2006/relationships/image" Target="../media/image329.svg"/><Relationship Id="rId34" Type="http://schemas.openxmlformats.org/officeDocument/2006/relationships/image" Target="../media/image335.png"/><Relationship Id="rId42" Type="http://schemas.openxmlformats.org/officeDocument/2006/relationships/image" Target="../media/image78.png"/><Relationship Id="rId47" Type="http://schemas.openxmlformats.org/officeDocument/2006/relationships/image" Target="../media/image65.png"/><Relationship Id="rId50" Type="http://schemas.openxmlformats.org/officeDocument/2006/relationships/image" Target="../media/image139.png"/><Relationship Id="rId7" Type="http://schemas.openxmlformats.org/officeDocument/2006/relationships/image" Target="../media/image146.png"/><Relationship Id="rId2" Type="http://schemas.openxmlformats.org/officeDocument/2006/relationships/notesSlide" Target="../notesSlides/notesSlide62.xml"/><Relationship Id="rId16" Type="http://schemas.openxmlformats.org/officeDocument/2006/relationships/image" Target="../media/image84.png"/><Relationship Id="rId29" Type="http://schemas.openxmlformats.org/officeDocument/2006/relationships/image" Target="../media/image213.svg"/><Relationship Id="rId11" Type="http://schemas.openxmlformats.org/officeDocument/2006/relationships/image" Target="../media/image150.png"/><Relationship Id="rId24" Type="http://schemas.openxmlformats.org/officeDocument/2006/relationships/image" Target="../media/image331.png"/><Relationship Id="rId32" Type="http://schemas.openxmlformats.org/officeDocument/2006/relationships/image" Target="../media/image334.png"/><Relationship Id="rId37" Type="http://schemas.openxmlformats.org/officeDocument/2006/relationships/image" Target="../media/image220.svg"/><Relationship Id="rId40" Type="http://schemas.openxmlformats.org/officeDocument/2006/relationships/image" Target="../media/image88.png"/><Relationship Id="rId45" Type="http://schemas.openxmlformats.org/officeDocument/2006/relationships/image" Target="../media/image81.svg"/><Relationship Id="rId5" Type="http://schemas.openxmlformats.org/officeDocument/2006/relationships/image" Target="../media/image144.png"/><Relationship Id="rId15" Type="http://schemas.openxmlformats.org/officeDocument/2006/relationships/image" Target="../media/image83.svg"/><Relationship Id="rId23" Type="http://schemas.openxmlformats.org/officeDocument/2006/relationships/image" Target="../media/image187.png"/><Relationship Id="rId28" Type="http://schemas.openxmlformats.org/officeDocument/2006/relationships/image" Target="../media/image332.png"/><Relationship Id="rId36" Type="http://schemas.openxmlformats.org/officeDocument/2006/relationships/image" Target="../media/image336.png"/><Relationship Id="rId49" Type="http://schemas.openxmlformats.org/officeDocument/2006/relationships/image" Target="../media/image226.png"/><Relationship Id="rId10" Type="http://schemas.openxmlformats.org/officeDocument/2006/relationships/image" Target="../media/image149.svg"/><Relationship Id="rId19" Type="http://schemas.openxmlformats.org/officeDocument/2006/relationships/image" Target="../media/image87.svg"/><Relationship Id="rId31" Type="http://schemas.openxmlformats.org/officeDocument/2006/relationships/image" Target="../media/image214.svg"/><Relationship Id="rId44" Type="http://schemas.openxmlformats.org/officeDocument/2006/relationships/image" Target="../media/image80.png"/><Relationship Id="rId4" Type="http://schemas.openxmlformats.org/officeDocument/2006/relationships/image" Target="../media/image42.svg"/><Relationship Id="rId9" Type="http://schemas.openxmlformats.org/officeDocument/2006/relationships/image" Target="../media/image148.png"/><Relationship Id="rId14" Type="http://schemas.openxmlformats.org/officeDocument/2006/relationships/image" Target="../media/image82.png"/><Relationship Id="rId22" Type="http://schemas.openxmlformats.org/officeDocument/2006/relationships/image" Target="../media/image330.png"/><Relationship Id="rId27" Type="http://schemas.openxmlformats.org/officeDocument/2006/relationships/image" Target="../media/image211.svg"/><Relationship Id="rId30" Type="http://schemas.openxmlformats.org/officeDocument/2006/relationships/image" Target="../media/image333.png"/><Relationship Id="rId35" Type="http://schemas.openxmlformats.org/officeDocument/2006/relationships/image" Target="../media/image218.svg"/><Relationship Id="rId43" Type="http://schemas.openxmlformats.org/officeDocument/2006/relationships/image" Target="../media/image79.svg"/><Relationship Id="rId48" Type="http://schemas.microsoft.com/office/2007/relationships/hdphoto" Target="../media/hdphoto3.wdp"/><Relationship Id="rId8" Type="http://schemas.openxmlformats.org/officeDocument/2006/relationships/image" Target="../media/image147.svg"/><Relationship Id="rId3" Type="http://schemas.openxmlformats.org/officeDocument/2006/relationships/image" Target="../media/image41.png"/><Relationship Id="rId12" Type="http://schemas.openxmlformats.org/officeDocument/2006/relationships/image" Target="../media/image321.png"/><Relationship Id="rId17" Type="http://schemas.openxmlformats.org/officeDocument/2006/relationships/image" Target="../media/image85.svg"/><Relationship Id="rId25" Type="http://schemas.openxmlformats.org/officeDocument/2006/relationships/image" Target="../media/image251.svg"/><Relationship Id="rId33" Type="http://schemas.openxmlformats.org/officeDocument/2006/relationships/image" Target="../media/image216.svg"/><Relationship Id="rId38" Type="http://schemas.openxmlformats.org/officeDocument/2006/relationships/image" Target="../media/image266.png"/><Relationship Id="rId46" Type="http://schemas.openxmlformats.org/officeDocument/2006/relationships/image" Target="../media/image64.png"/><Relationship Id="rId20" Type="http://schemas.openxmlformats.org/officeDocument/2006/relationships/image" Target="../media/image328.png"/><Relationship Id="rId41" Type="http://schemas.openxmlformats.org/officeDocument/2006/relationships/image" Target="../media/image221.svg"/><Relationship Id="rId1" Type="http://schemas.openxmlformats.org/officeDocument/2006/relationships/slideLayout" Target="../slideLayouts/slideLayout4.xml"/><Relationship Id="rId6" Type="http://schemas.openxmlformats.org/officeDocument/2006/relationships/image" Target="../media/image145.svg"/></Relationships>
</file>

<file path=ppt/slides/_rels/slide84.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37.png"/><Relationship Id="rId7" Type="http://schemas.openxmlformats.org/officeDocument/2006/relationships/image" Target="../media/image340.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39.svg"/><Relationship Id="rId5" Type="http://schemas.openxmlformats.org/officeDocument/2006/relationships/image" Target="../media/image338.png"/><Relationship Id="rId10" Type="http://schemas.openxmlformats.org/officeDocument/2006/relationships/image" Target="../media/image343.svg"/><Relationship Id="rId4" Type="http://schemas.openxmlformats.org/officeDocument/2006/relationships/image" Target="../media/image42.svg"/><Relationship Id="rId9" Type="http://schemas.openxmlformats.org/officeDocument/2006/relationships/image" Target="../media/image342.png"/></Relationships>
</file>

<file path=ppt/slides/_rels/slide85.xml.rels><?xml version="1.0" encoding="UTF-8" standalone="yes"?>
<Relationships xmlns="http://schemas.openxmlformats.org/package/2006/relationships"><Relationship Id="rId8" Type="http://schemas.openxmlformats.org/officeDocument/2006/relationships/image" Target="../media/image347.svg"/><Relationship Id="rId13" Type="http://schemas.openxmlformats.org/officeDocument/2006/relationships/image" Target="../media/image72.svg"/><Relationship Id="rId18" Type="http://schemas.openxmlformats.org/officeDocument/2006/relationships/image" Target="../media/image256.png"/><Relationship Id="rId26" Type="http://schemas.openxmlformats.org/officeDocument/2006/relationships/image" Target="../media/image356.png"/><Relationship Id="rId3" Type="http://schemas.openxmlformats.org/officeDocument/2006/relationships/image" Target="../media/image51.svg"/><Relationship Id="rId21" Type="http://schemas.openxmlformats.org/officeDocument/2006/relationships/image" Target="../media/image65.png"/><Relationship Id="rId7" Type="http://schemas.openxmlformats.org/officeDocument/2006/relationships/image" Target="../media/image346.png"/><Relationship Id="rId12" Type="http://schemas.openxmlformats.org/officeDocument/2006/relationships/image" Target="../media/image351.png"/><Relationship Id="rId17" Type="http://schemas.openxmlformats.org/officeDocument/2006/relationships/image" Target="../media/image115.svg"/><Relationship Id="rId25" Type="http://schemas.openxmlformats.org/officeDocument/2006/relationships/image" Target="../media/image355.svg"/><Relationship Id="rId2" Type="http://schemas.openxmlformats.org/officeDocument/2006/relationships/image" Target="../media/image210.png"/><Relationship Id="rId16" Type="http://schemas.openxmlformats.org/officeDocument/2006/relationships/image" Target="../media/image114.png"/><Relationship Id="rId20" Type="http://schemas.openxmlformats.org/officeDocument/2006/relationships/image" Target="../media/image64.png"/><Relationship Id="rId29" Type="http://schemas.openxmlformats.org/officeDocument/2006/relationships/image" Target="../media/image359.png"/><Relationship Id="rId1" Type="http://schemas.openxmlformats.org/officeDocument/2006/relationships/slideLayout" Target="../slideLayouts/slideLayout3.xml"/><Relationship Id="rId6" Type="http://schemas.openxmlformats.org/officeDocument/2006/relationships/image" Target="../media/image345.png"/><Relationship Id="rId11" Type="http://schemas.openxmlformats.org/officeDocument/2006/relationships/image" Target="../media/image350.png"/><Relationship Id="rId24" Type="http://schemas.openxmlformats.org/officeDocument/2006/relationships/image" Target="../media/image354.png"/><Relationship Id="rId5" Type="http://schemas.openxmlformats.org/officeDocument/2006/relationships/image" Target="../media/image344.svg"/><Relationship Id="rId15" Type="http://schemas.openxmlformats.org/officeDocument/2006/relationships/image" Target="../media/image74.svg"/><Relationship Id="rId23" Type="http://schemas.openxmlformats.org/officeDocument/2006/relationships/image" Target="../media/image353.png"/><Relationship Id="rId28" Type="http://schemas.openxmlformats.org/officeDocument/2006/relationships/image" Target="../media/image358.svg"/><Relationship Id="rId10" Type="http://schemas.openxmlformats.org/officeDocument/2006/relationships/image" Target="../media/image349.png"/><Relationship Id="rId19" Type="http://schemas.openxmlformats.org/officeDocument/2006/relationships/image" Target="../media/image135.svg"/><Relationship Id="rId4" Type="http://schemas.openxmlformats.org/officeDocument/2006/relationships/image" Target="../media/image337.png"/><Relationship Id="rId9" Type="http://schemas.openxmlformats.org/officeDocument/2006/relationships/image" Target="../media/image348.png"/><Relationship Id="rId14" Type="http://schemas.openxmlformats.org/officeDocument/2006/relationships/image" Target="../media/image352.png"/><Relationship Id="rId22" Type="http://schemas.microsoft.com/office/2007/relationships/hdphoto" Target="../media/hdphoto3.wdp"/><Relationship Id="rId27" Type="http://schemas.openxmlformats.org/officeDocument/2006/relationships/image" Target="../media/image357.png"/><Relationship Id="rId30" Type="http://schemas.openxmlformats.org/officeDocument/2006/relationships/image" Target="../media/image360.svg"/></Relationships>
</file>

<file path=ppt/slides/_rels/slide86.xml.rels><?xml version="1.0" encoding="UTF-8" standalone="yes"?>
<Relationships xmlns="http://schemas.openxmlformats.org/package/2006/relationships"><Relationship Id="rId8" Type="http://schemas.openxmlformats.org/officeDocument/2006/relationships/image" Target="../media/image366.svg"/><Relationship Id="rId13" Type="http://schemas.openxmlformats.org/officeDocument/2006/relationships/image" Target="../media/image42.sv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37.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364.svg"/><Relationship Id="rId11" Type="http://schemas.openxmlformats.org/officeDocument/2006/relationships/image" Target="../media/image135.svg"/><Relationship Id="rId5" Type="http://schemas.openxmlformats.org/officeDocument/2006/relationships/image" Target="../media/image363.png"/><Relationship Id="rId10" Type="http://schemas.openxmlformats.org/officeDocument/2006/relationships/image" Target="../media/image256.png"/><Relationship Id="rId4" Type="http://schemas.openxmlformats.org/officeDocument/2006/relationships/image" Target="../media/image362.svg"/><Relationship Id="rId9" Type="http://schemas.openxmlformats.org/officeDocument/2006/relationships/image" Target="../media/image327.png"/></Relationships>
</file>

<file path=ppt/slides/_rels/slide87.xml.rels><?xml version="1.0" encoding="UTF-8" standalone="yes"?>
<Relationships xmlns="http://schemas.openxmlformats.org/package/2006/relationships"><Relationship Id="rId8" Type="http://schemas.openxmlformats.org/officeDocument/2006/relationships/image" Target="../media/image366.svg"/><Relationship Id="rId13" Type="http://schemas.openxmlformats.org/officeDocument/2006/relationships/image" Target="../media/image222.png"/><Relationship Id="rId3" Type="http://schemas.openxmlformats.org/officeDocument/2006/relationships/image" Target="../media/image256.png"/><Relationship Id="rId7" Type="http://schemas.openxmlformats.org/officeDocument/2006/relationships/image" Target="../media/image365.png"/><Relationship Id="rId12" Type="http://schemas.openxmlformats.org/officeDocument/2006/relationships/image" Target="../media/image51.svg"/><Relationship Id="rId2" Type="http://schemas.openxmlformats.org/officeDocument/2006/relationships/notesSlide" Target="../notesSlides/notesSlide65.xml"/><Relationship Id="rId16" Type="http://schemas.openxmlformats.org/officeDocument/2006/relationships/image" Target="../media/image369.svg"/><Relationship Id="rId1" Type="http://schemas.openxmlformats.org/officeDocument/2006/relationships/slideLayout" Target="../slideLayouts/slideLayout3.xml"/><Relationship Id="rId6" Type="http://schemas.openxmlformats.org/officeDocument/2006/relationships/image" Target="../media/image69.svg"/><Relationship Id="rId11" Type="http://schemas.openxmlformats.org/officeDocument/2006/relationships/image" Target="../media/image210.png"/><Relationship Id="rId5" Type="http://schemas.openxmlformats.org/officeDocument/2006/relationships/image" Target="../media/image109.png"/><Relationship Id="rId15" Type="http://schemas.openxmlformats.org/officeDocument/2006/relationships/image" Target="../media/image368.png"/><Relationship Id="rId10" Type="http://schemas.openxmlformats.org/officeDocument/2006/relationships/image" Target="../media/image362.svg"/><Relationship Id="rId4" Type="http://schemas.openxmlformats.org/officeDocument/2006/relationships/image" Target="../media/image135.svg"/><Relationship Id="rId9" Type="http://schemas.openxmlformats.org/officeDocument/2006/relationships/image" Target="../media/image361.png"/><Relationship Id="rId14" Type="http://schemas.openxmlformats.org/officeDocument/2006/relationships/image" Target="../media/image367.svg"/></Relationships>
</file>

<file path=ppt/slides/_rels/slide88.xml.rels><?xml version="1.0" encoding="UTF-8" standalone="yes"?>
<Relationships xmlns="http://schemas.openxmlformats.org/package/2006/relationships"><Relationship Id="rId13" Type="http://schemas.openxmlformats.org/officeDocument/2006/relationships/image" Target="../media/image322.svg"/><Relationship Id="rId18" Type="http://schemas.openxmlformats.org/officeDocument/2006/relationships/image" Target="../media/image110.png"/><Relationship Id="rId26" Type="http://schemas.openxmlformats.org/officeDocument/2006/relationships/image" Target="../media/image210.png"/><Relationship Id="rId39" Type="http://schemas.openxmlformats.org/officeDocument/2006/relationships/image" Target="../media/image223.svg"/><Relationship Id="rId21" Type="http://schemas.openxmlformats.org/officeDocument/2006/relationships/image" Target="../media/image329.svg"/><Relationship Id="rId34" Type="http://schemas.openxmlformats.org/officeDocument/2006/relationships/image" Target="../media/image217.png"/><Relationship Id="rId42" Type="http://schemas.openxmlformats.org/officeDocument/2006/relationships/image" Target="../media/image374.png"/><Relationship Id="rId47" Type="http://schemas.openxmlformats.org/officeDocument/2006/relationships/image" Target="../media/image65.png"/><Relationship Id="rId50" Type="http://schemas.openxmlformats.org/officeDocument/2006/relationships/image" Target="../media/image139.png"/><Relationship Id="rId7" Type="http://schemas.openxmlformats.org/officeDocument/2006/relationships/image" Target="../media/image371.png"/><Relationship Id="rId2" Type="http://schemas.openxmlformats.org/officeDocument/2006/relationships/notesSlide" Target="../notesSlides/notesSlide66.xml"/><Relationship Id="rId16" Type="http://schemas.openxmlformats.org/officeDocument/2006/relationships/image" Target="../media/image113.png"/><Relationship Id="rId29" Type="http://schemas.openxmlformats.org/officeDocument/2006/relationships/image" Target="../media/image213.svg"/><Relationship Id="rId11" Type="http://schemas.openxmlformats.org/officeDocument/2006/relationships/image" Target="../media/image150.png"/><Relationship Id="rId24" Type="http://schemas.openxmlformats.org/officeDocument/2006/relationships/image" Target="../media/image250.png"/><Relationship Id="rId32" Type="http://schemas.openxmlformats.org/officeDocument/2006/relationships/image" Target="../media/image215.png"/><Relationship Id="rId37" Type="http://schemas.openxmlformats.org/officeDocument/2006/relationships/image" Target="../media/image220.svg"/><Relationship Id="rId40" Type="http://schemas.openxmlformats.org/officeDocument/2006/relationships/image" Target="../media/image106.png"/><Relationship Id="rId45" Type="http://schemas.openxmlformats.org/officeDocument/2006/relationships/image" Target="../media/image81.svg"/><Relationship Id="rId5" Type="http://schemas.openxmlformats.org/officeDocument/2006/relationships/image" Target="../media/image370.png"/><Relationship Id="rId15" Type="http://schemas.openxmlformats.org/officeDocument/2006/relationships/image" Target="../media/image83.svg"/><Relationship Id="rId23" Type="http://schemas.openxmlformats.org/officeDocument/2006/relationships/image" Target="../media/image187.png"/><Relationship Id="rId28" Type="http://schemas.openxmlformats.org/officeDocument/2006/relationships/image" Target="../media/image212.png"/><Relationship Id="rId36" Type="http://schemas.openxmlformats.org/officeDocument/2006/relationships/image" Target="../media/image219.png"/><Relationship Id="rId49" Type="http://schemas.openxmlformats.org/officeDocument/2006/relationships/image" Target="../media/image226.png"/><Relationship Id="rId10" Type="http://schemas.openxmlformats.org/officeDocument/2006/relationships/image" Target="../media/image149.svg"/><Relationship Id="rId19" Type="http://schemas.openxmlformats.org/officeDocument/2006/relationships/image" Target="../media/image87.svg"/><Relationship Id="rId31" Type="http://schemas.openxmlformats.org/officeDocument/2006/relationships/image" Target="../media/image214.svg"/><Relationship Id="rId44" Type="http://schemas.openxmlformats.org/officeDocument/2006/relationships/image" Target="../media/image245.png"/><Relationship Id="rId4" Type="http://schemas.openxmlformats.org/officeDocument/2006/relationships/image" Target="../media/image42.svg"/><Relationship Id="rId9" Type="http://schemas.openxmlformats.org/officeDocument/2006/relationships/image" Target="../media/image227.png"/><Relationship Id="rId14" Type="http://schemas.openxmlformats.org/officeDocument/2006/relationships/image" Target="../media/image96.png"/><Relationship Id="rId22" Type="http://schemas.openxmlformats.org/officeDocument/2006/relationships/image" Target="../media/image330.png"/><Relationship Id="rId27" Type="http://schemas.openxmlformats.org/officeDocument/2006/relationships/image" Target="../media/image211.svg"/><Relationship Id="rId30" Type="http://schemas.openxmlformats.org/officeDocument/2006/relationships/image" Target="../media/image107.png"/><Relationship Id="rId35" Type="http://schemas.openxmlformats.org/officeDocument/2006/relationships/image" Target="../media/image218.svg"/><Relationship Id="rId43" Type="http://schemas.openxmlformats.org/officeDocument/2006/relationships/image" Target="../media/image79.svg"/><Relationship Id="rId48" Type="http://schemas.microsoft.com/office/2007/relationships/hdphoto" Target="../media/hdphoto3.wdp"/><Relationship Id="rId8" Type="http://schemas.openxmlformats.org/officeDocument/2006/relationships/image" Target="../media/image147.svg"/><Relationship Id="rId3" Type="http://schemas.openxmlformats.org/officeDocument/2006/relationships/image" Target="../media/image337.png"/><Relationship Id="rId12" Type="http://schemas.openxmlformats.org/officeDocument/2006/relationships/image" Target="../media/image372.png"/><Relationship Id="rId17" Type="http://schemas.openxmlformats.org/officeDocument/2006/relationships/image" Target="../media/image85.svg"/><Relationship Id="rId25" Type="http://schemas.openxmlformats.org/officeDocument/2006/relationships/image" Target="../media/image251.svg"/><Relationship Id="rId33" Type="http://schemas.openxmlformats.org/officeDocument/2006/relationships/image" Target="../media/image216.svg"/><Relationship Id="rId38" Type="http://schemas.openxmlformats.org/officeDocument/2006/relationships/image" Target="../media/image222.png"/><Relationship Id="rId46" Type="http://schemas.openxmlformats.org/officeDocument/2006/relationships/image" Target="../media/image64.png"/><Relationship Id="rId20" Type="http://schemas.openxmlformats.org/officeDocument/2006/relationships/image" Target="../media/image373.png"/><Relationship Id="rId41" Type="http://schemas.openxmlformats.org/officeDocument/2006/relationships/image" Target="../media/image221.svg"/><Relationship Id="rId1" Type="http://schemas.openxmlformats.org/officeDocument/2006/relationships/slideLayout" Target="../slideLayouts/slideLayout4.xml"/><Relationship Id="rId6" Type="http://schemas.openxmlformats.org/officeDocument/2006/relationships/image" Target="../media/image145.svg"/></Relationships>
</file>

<file path=ppt/slides/_rels/slide89.xml.rels><?xml version="1.0" encoding="UTF-8" standalone="yes"?>
<Relationships xmlns="http://schemas.openxmlformats.org/package/2006/relationships"><Relationship Id="rId13" Type="http://schemas.openxmlformats.org/officeDocument/2006/relationships/image" Target="../media/image322.svg"/><Relationship Id="rId18" Type="http://schemas.openxmlformats.org/officeDocument/2006/relationships/image" Target="../media/image110.png"/><Relationship Id="rId26" Type="http://schemas.openxmlformats.org/officeDocument/2006/relationships/image" Target="../media/image210.png"/><Relationship Id="rId39" Type="http://schemas.openxmlformats.org/officeDocument/2006/relationships/image" Target="../media/image223.svg"/><Relationship Id="rId21" Type="http://schemas.openxmlformats.org/officeDocument/2006/relationships/image" Target="../media/image329.svg"/><Relationship Id="rId34" Type="http://schemas.openxmlformats.org/officeDocument/2006/relationships/image" Target="../media/image217.png"/><Relationship Id="rId42" Type="http://schemas.openxmlformats.org/officeDocument/2006/relationships/image" Target="../media/image374.png"/><Relationship Id="rId47" Type="http://schemas.openxmlformats.org/officeDocument/2006/relationships/image" Target="../media/image65.png"/><Relationship Id="rId50" Type="http://schemas.openxmlformats.org/officeDocument/2006/relationships/image" Target="../media/image139.png"/><Relationship Id="rId7" Type="http://schemas.openxmlformats.org/officeDocument/2006/relationships/image" Target="../media/image371.png"/><Relationship Id="rId2" Type="http://schemas.openxmlformats.org/officeDocument/2006/relationships/notesSlide" Target="../notesSlides/notesSlide67.xml"/><Relationship Id="rId16" Type="http://schemas.openxmlformats.org/officeDocument/2006/relationships/image" Target="../media/image113.png"/><Relationship Id="rId29" Type="http://schemas.openxmlformats.org/officeDocument/2006/relationships/image" Target="../media/image213.svg"/><Relationship Id="rId11" Type="http://schemas.openxmlformats.org/officeDocument/2006/relationships/image" Target="../media/image150.png"/><Relationship Id="rId24" Type="http://schemas.openxmlformats.org/officeDocument/2006/relationships/image" Target="../media/image250.png"/><Relationship Id="rId32" Type="http://schemas.openxmlformats.org/officeDocument/2006/relationships/image" Target="../media/image215.png"/><Relationship Id="rId37" Type="http://schemas.openxmlformats.org/officeDocument/2006/relationships/image" Target="../media/image220.svg"/><Relationship Id="rId40" Type="http://schemas.openxmlformats.org/officeDocument/2006/relationships/image" Target="../media/image106.png"/><Relationship Id="rId45" Type="http://schemas.openxmlformats.org/officeDocument/2006/relationships/image" Target="../media/image81.svg"/><Relationship Id="rId5" Type="http://schemas.openxmlformats.org/officeDocument/2006/relationships/image" Target="../media/image370.png"/><Relationship Id="rId15" Type="http://schemas.openxmlformats.org/officeDocument/2006/relationships/image" Target="../media/image83.svg"/><Relationship Id="rId23" Type="http://schemas.openxmlformats.org/officeDocument/2006/relationships/image" Target="../media/image187.png"/><Relationship Id="rId28" Type="http://schemas.openxmlformats.org/officeDocument/2006/relationships/image" Target="../media/image212.png"/><Relationship Id="rId36" Type="http://schemas.openxmlformats.org/officeDocument/2006/relationships/image" Target="../media/image219.png"/><Relationship Id="rId49" Type="http://schemas.openxmlformats.org/officeDocument/2006/relationships/image" Target="../media/image226.png"/><Relationship Id="rId10" Type="http://schemas.openxmlformats.org/officeDocument/2006/relationships/image" Target="../media/image149.svg"/><Relationship Id="rId19" Type="http://schemas.openxmlformats.org/officeDocument/2006/relationships/image" Target="../media/image87.svg"/><Relationship Id="rId31" Type="http://schemas.openxmlformats.org/officeDocument/2006/relationships/image" Target="../media/image214.svg"/><Relationship Id="rId44" Type="http://schemas.openxmlformats.org/officeDocument/2006/relationships/image" Target="../media/image245.png"/><Relationship Id="rId4" Type="http://schemas.openxmlformats.org/officeDocument/2006/relationships/image" Target="../media/image42.svg"/><Relationship Id="rId9" Type="http://schemas.openxmlformats.org/officeDocument/2006/relationships/image" Target="../media/image227.png"/><Relationship Id="rId14" Type="http://schemas.openxmlformats.org/officeDocument/2006/relationships/image" Target="../media/image96.png"/><Relationship Id="rId22" Type="http://schemas.openxmlformats.org/officeDocument/2006/relationships/image" Target="../media/image330.png"/><Relationship Id="rId27" Type="http://schemas.openxmlformats.org/officeDocument/2006/relationships/image" Target="../media/image211.svg"/><Relationship Id="rId30" Type="http://schemas.openxmlformats.org/officeDocument/2006/relationships/image" Target="../media/image107.png"/><Relationship Id="rId35" Type="http://schemas.openxmlformats.org/officeDocument/2006/relationships/image" Target="../media/image218.svg"/><Relationship Id="rId43" Type="http://schemas.openxmlformats.org/officeDocument/2006/relationships/image" Target="../media/image79.svg"/><Relationship Id="rId48" Type="http://schemas.microsoft.com/office/2007/relationships/hdphoto" Target="../media/hdphoto3.wdp"/><Relationship Id="rId8" Type="http://schemas.openxmlformats.org/officeDocument/2006/relationships/image" Target="../media/image147.svg"/><Relationship Id="rId3" Type="http://schemas.openxmlformats.org/officeDocument/2006/relationships/image" Target="../media/image337.png"/><Relationship Id="rId12" Type="http://schemas.openxmlformats.org/officeDocument/2006/relationships/image" Target="../media/image372.png"/><Relationship Id="rId17" Type="http://schemas.openxmlformats.org/officeDocument/2006/relationships/image" Target="../media/image85.svg"/><Relationship Id="rId25" Type="http://schemas.openxmlformats.org/officeDocument/2006/relationships/image" Target="../media/image251.svg"/><Relationship Id="rId33" Type="http://schemas.openxmlformats.org/officeDocument/2006/relationships/image" Target="../media/image216.svg"/><Relationship Id="rId38" Type="http://schemas.openxmlformats.org/officeDocument/2006/relationships/image" Target="../media/image222.png"/><Relationship Id="rId46" Type="http://schemas.openxmlformats.org/officeDocument/2006/relationships/image" Target="../media/image64.png"/><Relationship Id="rId20" Type="http://schemas.openxmlformats.org/officeDocument/2006/relationships/image" Target="../media/image373.png"/><Relationship Id="rId41" Type="http://schemas.openxmlformats.org/officeDocument/2006/relationships/image" Target="../media/image221.svg"/><Relationship Id="rId1" Type="http://schemas.openxmlformats.org/officeDocument/2006/relationships/slideLayout" Target="../slideLayouts/slideLayout4.xml"/><Relationship Id="rId6" Type="http://schemas.openxmlformats.org/officeDocument/2006/relationships/image" Target="../media/image145.svg"/></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image" Target="../media/image384.svg"/><Relationship Id="rId3" Type="http://schemas.openxmlformats.org/officeDocument/2006/relationships/hyperlink" Target="https://aka.ms/adopt/hybrid" TargetMode="External"/><Relationship Id="rId7" Type="http://schemas.openxmlformats.org/officeDocument/2006/relationships/image" Target="../media/image378.svg"/><Relationship Id="rId12" Type="http://schemas.openxmlformats.org/officeDocument/2006/relationships/image" Target="../media/image383.png"/><Relationship Id="rId2" Type="http://schemas.openxmlformats.org/officeDocument/2006/relationships/notesSlide" Target="../notesSlides/notesSlide68.xml"/><Relationship Id="rId1" Type="http://schemas.openxmlformats.org/officeDocument/2006/relationships/slideLayout" Target="../slideLayouts/slideLayout78.xml"/><Relationship Id="rId6" Type="http://schemas.openxmlformats.org/officeDocument/2006/relationships/image" Target="../media/image377.png"/><Relationship Id="rId11" Type="http://schemas.openxmlformats.org/officeDocument/2006/relationships/image" Target="../media/image382.svg"/><Relationship Id="rId5" Type="http://schemas.openxmlformats.org/officeDocument/2006/relationships/image" Target="../media/image376.svg"/><Relationship Id="rId15" Type="http://schemas.openxmlformats.org/officeDocument/2006/relationships/image" Target="../media/image386.sv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svg"/><Relationship Id="rId14" Type="http://schemas.openxmlformats.org/officeDocument/2006/relationships/image" Target="../media/image385.png"/></Relationships>
</file>

<file path=ppt/slides/_rels/slide91.xml.rels><?xml version="1.0" encoding="UTF-8" standalone="yes"?>
<Relationships xmlns="http://schemas.openxmlformats.org/package/2006/relationships"><Relationship Id="rId8" Type="http://schemas.openxmlformats.org/officeDocument/2006/relationships/hyperlink" Target="https://aka.ms/AzureArcLearn" TargetMode="External"/><Relationship Id="rId13" Type="http://schemas.openxmlformats.org/officeDocument/2006/relationships/image" Target="../media/image78.png"/><Relationship Id="rId18" Type="http://schemas.openxmlformats.org/officeDocument/2006/relationships/image" Target="../media/image85.svg"/><Relationship Id="rId3" Type="http://schemas.openxmlformats.org/officeDocument/2006/relationships/hyperlink" Target="https://aka.ms/Azure-Arc" TargetMode="External"/><Relationship Id="rId21" Type="http://schemas.openxmlformats.org/officeDocument/2006/relationships/image" Target="../media/image41.png"/><Relationship Id="rId7" Type="http://schemas.openxmlformats.org/officeDocument/2006/relationships/hyperlink" Target="https://aka.ms/AzureArcDocs" TargetMode="External"/><Relationship Id="rId12" Type="http://schemas.openxmlformats.org/officeDocument/2006/relationships/image" Target="../media/image387.svg"/><Relationship Id="rId17" Type="http://schemas.openxmlformats.org/officeDocument/2006/relationships/image" Target="../media/image84.png"/><Relationship Id="rId2" Type="http://schemas.openxmlformats.org/officeDocument/2006/relationships/notesSlide" Target="../notesSlides/notesSlide69.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hyperlink" Target="https://aka.ms/AzureArcJumpstart" TargetMode="External"/><Relationship Id="rId11" Type="http://schemas.openxmlformats.org/officeDocument/2006/relationships/image" Target="../media/image68.png"/><Relationship Id="rId5" Type="http://schemas.openxmlformats.org/officeDocument/2006/relationships/hyperlink" Target="https://aka.ms/hybrid-data-services" TargetMode="External"/><Relationship Id="rId15" Type="http://schemas.openxmlformats.org/officeDocument/2006/relationships/image" Target="../media/image82.png"/><Relationship Id="rId10" Type="http://schemas.openxmlformats.org/officeDocument/2006/relationships/image" Target="../media/image51.svg"/><Relationship Id="rId19" Type="http://schemas.openxmlformats.org/officeDocument/2006/relationships/image" Target="../media/image86.png"/><Relationship Id="rId4" Type="http://schemas.openxmlformats.org/officeDocument/2006/relationships/hyperlink" Target="https://aka.ms/Azure-Arc-Kubernetes" TargetMode="External"/><Relationship Id="rId9" Type="http://schemas.openxmlformats.org/officeDocument/2006/relationships/image" Target="../media/image50.png"/><Relationship Id="rId14" Type="http://schemas.openxmlformats.org/officeDocument/2006/relationships/image" Target="../media/image79.svg"/><Relationship Id="rId22" Type="http://schemas.openxmlformats.org/officeDocument/2006/relationships/image" Target="../media/image42.svg"/></Relationships>
</file>

<file path=ppt/slides/_rels/slide9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hyperlink" Target="aka.ms/JumpstartArcBox" TargetMode="External"/><Relationship Id="rId7" Type="http://schemas.openxmlformats.org/officeDocument/2006/relationships/image" Target="../media/image390.png"/><Relationship Id="rId2" Type="http://schemas.openxmlformats.org/officeDocument/2006/relationships/hyperlink" Target="https://aka.ms/AzureArcJumpstart" TargetMode="Externa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hyperlink" Target="http://aka.ms/AzureArcJumpstartLightning" TargetMode="External"/></Relationships>
</file>

<file path=ppt/slides/_rels/slide93.xml.rels><?xml version="1.0" encoding="UTF-8" standalone="yes"?>
<Relationships xmlns="http://schemas.openxmlformats.org/package/2006/relationships"><Relationship Id="rId8" Type="http://schemas.openxmlformats.org/officeDocument/2006/relationships/hyperlink" Target="https://aka.ms/arc-customerstories" TargetMode="External"/><Relationship Id="rId13" Type="http://schemas.openxmlformats.org/officeDocument/2006/relationships/hyperlink" Target="https://aka.ms/arc-K8svideo" TargetMode="External"/><Relationship Id="rId18" Type="http://schemas.openxmlformats.org/officeDocument/2006/relationships/hyperlink" Target="https://aka.ms/arc-data-mechanicsvideo" TargetMode="External"/><Relationship Id="rId3" Type="http://schemas.openxmlformats.org/officeDocument/2006/relationships/hyperlink" Target="https://aka.ms/arc-introvideo" TargetMode="External"/><Relationship Id="rId7" Type="http://schemas.openxmlformats.org/officeDocument/2006/relationships/hyperlink" Target="https://aka.ms/arc-techcommunity" TargetMode="External"/><Relationship Id="rId12" Type="http://schemas.openxmlformats.org/officeDocument/2006/relationships/hyperlink" Target="https://aka.ms/arc-blog" TargetMode="External"/><Relationship Id="rId17" Type="http://schemas.openxmlformats.org/officeDocument/2006/relationships/hyperlink" Target="https://aka.ms/arc-datablog" TargetMode="External"/><Relationship Id="rId2" Type="http://schemas.openxmlformats.org/officeDocument/2006/relationships/notesSlide" Target="../notesSlides/notesSlide70.xml"/><Relationship Id="rId16" Type="http://schemas.openxmlformats.org/officeDocument/2006/relationships/hyperlink" Target="https://aka.ms/arc-k8sdocs" TargetMode="External"/><Relationship Id="rId20" Type="http://schemas.openxmlformats.org/officeDocument/2006/relationships/hyperlink" Target="https://aka.ms/arc-datadocs" TargetMode="External"/><Relationship Id="rId1" Type="http://schemas.openxmlformats.org/officeDocument/2006/relationships/slideLayout" Target="../slideLayouts/slideLayout3.xml"/><Relationship Id="rId6" Type="http://schemas.openxmlformats.org/officeDocument/2006/relationships/hyperlink" Target="https://aka.ms/Azure-Arc" TargetMode="External"/><Relationship Id="rId11" Type="http://schemas.openxmlformats.org/officeDocument/2006/relationships/hyperlink" Target="https://aka.ms/AzureArcJumpstart" TargetMode="External"/><Relationship Id="rId5" Type="http://schemas.openxmlformats.org/officeDocument/2006/relationships/hyperlink" Target="https://aka.ms/azurearcpricing" TargetMode="External"/><Relationship Id="rId15" Type="http://schemas.openxmlformats.org/officeDocument/2006/relationships/hyperlink" Target="https://aka.ms/arc-serversdocs" TargetMode="External"/><Relationship Id="rId10" Type="http://schemas.openxmlformats.org/officeDocument/2006/relationships/hyperlink" Target="mailto:AzureArcContact@microsoft.com" TargetMode="External"/><Relationship Id="rId19" Type="http://schemas.openxmlformats.org/officeDocument/2006/relationships/hyperlink" Target="https://aka.ms/arc-ignite-video" TargetMode="External"/><Relationship Id="rId4" Type="http://schemas.openxmlformats.org/officeDocument/2006/relationships/hyperlink" Target="https://aka.ms/arc-compete" TargetMode="External"/><Relationship Id="rId9" Type="http://schemas.openxmlformats.org/officeDocument/2006/relationships/hyperlink" Target="https://aka.ms/arc-feedback" TargetMode="External"/><Relationship Id="rId14" Type="http://schemas.openxmlformats.org/officeDocument/2006/relationships/hyperlink" Target="https://aka.ms/arc-serversvideo"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hidden="1">
            <a:extLst>
              <a:ext uri="{FF2B5EF4-FFF2-40B4-BE49-F238E27FC236}">
                <a16:creationId xmlns:a16="http://schemas.microsoft.com/office/drawing/2014/main" id="{CC4166D1-361B-4DCB-9548-9BA976F086DE}"/>
              </a:ext>
            </a:extLst>
          </p:cNvPr>
          <p:cNvSpPr/>
          <p:nvPr/>
        </p:nvSpPr>
        <p:spPr bwMode="auto">
          <a:xfrm>
            <a:off x="-309" y="487"/>
            <a:ext cx="12192000" cy="6857027"/>
          </a:xfrm>
          <a:prstGeom prst="rect">
            <a:avLst/>
          </a:prstGeom>
          <a:gradFill>
            <a:gsLst>
              <a:gs pos="40000">
                <a:schemeClr val="bg1">
                  <a:alpha val="62000"/>
                </a:schemeClr>
              </a:gs>
              <a:gs pos="100000">
                <a:schemeClr val="bg1">
                  <a:alpha val="76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614680" y="3124301"/>
            <a:ext cx="5099908" cy="609398"/>
          </a:xfrm>
        </p:spPr>
        <p:txBody>
          <a:bodyPr/>
          <a:lstStyle/>
          <a:p>
            <a:r>
              <a:rPr lang="en-US" sz="4400"/>
              <a:t>Azure Arc Overview</a:t>
            </a:r>
          </a:p>
        </p:txBody>
      </p:sp>
      <p:pic>
        <p:nvPicPr>
          <p:cNvPr id="5" name="Graphic 4" descr="Azure Arc logo">
            <a:extLst>
              <a:ext uri="{FF2B5EF4-FFF2-40B4-BE49-F238E27FC236}">
                <a16:creationId xmlns:a16="http://schemas.microsoft.com/office/drawing/2014/main" id="{20FA1358-4AA2-4ABA-9D57-55F40679C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3801" y="2752283"/>
            <a:ext cx="1353434" cy="1353434"/>
          </a:xfrm>
          <a:prstGeom prst="rect">
            <a:avLst/>
          </a:prstGeom>
        </p:spPr>
      </p:pic>
      <p:sp>
        <p:nvSpPr>
          <p:cNvPr id="6" name="Text Placeholder 5">
            <a:extLst>
              <a:ext uri="{FF2B5EF4-FFF2-40B4-BE49-F238E27FC236}">
                <a16:creationId xmlns:a16="http://schemas.microsoft.com/office/drawing/2014/main" id="{CAA71C7B-98B6-42E0-A242-714EA7241468}"/>
              </a:ext>
            </a:extLst>
          </p:cNvPr>
          <p:cNvSpPr>
            <a:spLocks noGrp="1"/>
          </p:cNvSpPr>
          <p:nvPr>
            <p:ph type="body" sz="quarter" idx="12"/>
          </p:nvPr>
        </p:nvSpPr>
        <p:spPr>
          <a:xfrm>
            <a:off x="584200" y="3962400"/>
            <a:ext cx="9144000" cy="304699"/>
          </a:xfrm>
        </p:spPr>
        <p:txBody>
          <a:bodyPr/>
          <a:lstStyle/>
          <a:p>
            <a:endParaRPr lang="en-US">
              <a:solidFill>
                <a:schemeClr val="bg1"/>
              </a:solidFill>
            </a:endParaRPr>
          </a:p>
        </p:txBody>
      </p:sp>
    </p:spTree>
    <p:extLst>
      <p:ext uri="{BB962C8B-B14F-4D97-AF65-F5344CB8AC3E}">
        <p14:creationId xmlns:p14="http://schemas.microsoft.com/office/powerpoint/2010/main" val="17015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06000FAD-3580-4A66-84D1-ACF7996AC930}"/>
              </a:ext>
              <a:ext uri="{C183D7F6-B498-43B3-948B-1728B52AA6E4}">
                <adec:decorative xmlns:adec="http://schemas.microsoft.com/office/drawing/2017/decorative" val="1"/>
              </a:ext>
            </a:extLst>
          </p:cNvPr>
          <p:cNvSpPr txBox="1"/>
          <p:nvPr/>
        </p:nvSpPr>
        <p:spPr>
          <a:xfrm>
            <a:off x="293688" y="292100"/>
            <a:ext cx="11604625" cy="627221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65" name="Group 64" descr="Microsoft Azure logo">
            <a:extLst>
              <a:ext uri="{FF2B5EF4-FFF2-40B4-BE49-F238E27FC236}">
                <a16:creationId xmlns:a16="http://schemas.microsoft.com/office/drawing/2014/main" id="{F2DC18C5-8C98-49C4-B0CD-3382089632AC}"/>
              </a:ext>
            </a:extLst>
          </p:cNvPr>
          <p:cNvGrpSpPr/>
          <p:nvPr/>
        </p:nvGrpSpPr>
        <p:grpSpPr>
          <a:xfrm>
            <a:off x="5253037" y="489249"/>
            <a:ext cx="1685927" cy="311236"/>
            <a:chOff x="9047655" y="4372095"/>
            <a:chExt cx="1685927" cy="311236"/>
          </a:xfrm>
        </p:grpSpPr>
        <p:pic>
          <p:nvPicPr>
            <p:cNvPr id="66" name="Picture 65" descr="A picture containing drawing&#10;&#10;Description automatically generated">
              <a:extLst>
                <a:ext uri="{FF2B5EF4-FFF2-40B4-BE49-F238E27FC236}">
                  <a16:creationId xmlns:a16="http://schemas.microsoft.com/office/drawing/2014/main" id="{2B08B8BC-E0DE-4C2D-8A44-780EB5DDADFC}"/>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6957E323-2334-4FC4-A8CC-7DBF0B16745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
        <p:nvSpPr>
          <p:cNvPr id="164" name="Rectangle 163">
            <a:extLst>
              <a:ext uri="{FF2B5EF4-FFF2-40B4-BE49-F238E27FC236}">
                <a16:creationId xmlns:a16="http://schemas.microsoft.com/office/drawing/2014/main" id="{7A62EDAB-544C-4CC4-96B6-F1E51DBB2423}"/>
              </a:ext>
            </a:extLst>
          </p:cNvPr>
          <p:cNvSpPr/>
          <p:nvPr/>
        </p:nvSpPr>
        <p:spPr bwMode="auto">
          <a:xfrm>
            <a:off x="603556" y="1093356"/>
            <a:ext cx="10989301"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65" name="Rectangle 164">
            <a:extLst>
              <a:ext uri="{FF2B5EF4-FFF2-40B4-BE49-F238E27FC236}">
                <a16:creationId xmlns:a16="http://schemas.microsoft.com/office/drawing/2014/main" id="{98A1AA69-129A-4142-8E8E-126CF6BC5F58}"/>
              </a:ext>
              <a:ext uri="{C183D7F6-B498-43B3-948B-1728B52AA6E4}">
                <adec:decorative xmlns:adec="http://schemas.microsoft.com/office/drawing/2017/decorative" val="1"/>
              </a:ext>
            </a:extLst>
          </p:cNvPr>
          <p:cNvSpPr/>
          <p:nvPr/>
        </p:nvSpPr>
        <p:spPr>
          <a:xfrm>
            <a:off x="603556" y="1710995"/>
            <a:ext cx="5250089"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66" name="Rectangle 165">
            <a:extLst>
              <a:ext uri="{FF2B5EF4-FFF2-40B4-BE49-F238E27FC236}">
                <a16:creationId xmlns:a16="http://schemas.microsoft.com/office/drawing/2014/main" id="{A83B84BA-15E9-45F7-B84F-FAF8BCBA0CC4}"/>
              </a:ext>
              <a:ext uri="{C183D7F6-B498-43B3-948B-1728B52AA6E4}">
                <adec:decorative xmlns:adec="http://schemas.microsoft.com/office/drawing/2017/decorative" val="1"/>
              </a:ext>
            </a:extLst>
          </p:cNvPr>
          <p:cNvSpPr/>
          <p:nvPr/>
        </p:nvSpPr>
        <p:spPr>
          <a:xfrm>
            <a:off x="6342663" y="1710995"/>
            <a:ext cx="5250195"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cxnSp>
        <p:nvCxnSpPr>
          <p:cNvPr id="167" name="Straight Connector 166">
            <a:extLst>
              <a:ext uri="{FF2B5EF4-FFF2-40B4-BE49-F238E27FC236}">
                <a16:creationId xmlns:a16="http://schemas.microsoft.com/office/drawing/2014/main" id="{1108F733-B4A4-4F0E-AC77-73D046CE9C98}"/>
              </a:ext>
              <a:ext uri="{C183D7F6-B498-43B3-948B-1728B52AA6E4}">
                <adec:decorative xmlns:adec="http://schemas.microsoft.com/office/drawing/2017/decorative" val="1"/>
              </a:ext>
            </a:extLst>
          </p:cNvPr>
          <p:cNvCxnSpPr>
            <a:cxnSpLocks/>
            <a:endCxn id="165" idx="0"/>
          </p:cNvCxnSpPr>
          <p:nvPr/>
        </p:nvCxnSpPr>
        <p:spPr>
          <a:xfrm>
            <a:off x="3228601" y="1484992"/>
            <a:ext cx="0" cy="22600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67C15FE-2C50-418B-BEA1-DE62F18C3C40}"/>
              </a:ext>
              <a:ext uri="{C183D7F6-B498-43B3-948B-1728B52AA6E4}">
                <adec:decorative xmlns:adec="http://schemas.microsoft.com/office/drawing/2017/decorative" val="1"/>
              </a:ext>
            </a:extLst>
          </p:cNvPr>
          <p:cNvCxnSpPr>
            <a:cxnSpLocks/>
            <a:endCxn id="166" idx="0"/>
          </p:cNvCxnSpPr>
          <p:nvPr/>
        </p:nvCxnSpPr>
        <p:spPr>
          <a:xfrm>
            <a:off x="8967761" y="1484992"/>
            <a:ext cx="0" cy="226003"/>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FC42F946-5094-4649-B18B-7001B17C7F1B}"/>
              </a:ext>
            </a:extLst>
          </p:cNvPr>
          <p:cNvSpPr txBox="1"/>
          <p:nvPr/>
        </p:nvSpPr>
        <p:spPr>
          <a:xfrm>
            <a:off x="983357" y="1794373"/>
            <a:ext cx="4490486" cy="341632"/>
          </a:xfrm>
          <a:prstGeom prst="rect">
            <a:avLst/>
          </a:prstGeom>
          <a:noFill/>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Arc-enabled infrastructure</a:t>
            </a:r>
          </a:p>
        </p:txBody>
      </p:sp>
      <p:sp>
        <p:nvSpPr>
          <p:cNvPr id="206" name="TextBox 205">
            <a:extLst>
              <a:ext uri="{FF2B5EF4-FFF2-40B4-BE49-F238E27FC236}">
                <a16:creationId xmlns:a16="http://schemas.microsoft.com/office/drawing/2014/main" id="{7BAF3C79-3791-4927-A37B-230661FEDE86}"/>
              </a:ext>
            </a:extLst>
          </p:cNvPr>
          <p:cNvSpPr txBox="1"/>
          <p:nvPr/>
        </p:nvSpPr>
        <p:spPr>
          <a:xfrm>
            <a:off x="7002205" y="1757857"/>
            <a:ext cx="393111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Arc-enabled services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itle 3" descr="Manage and govern the way you do in the cloud with our control plane.  &#10;&#10;">
            <a:extLst>
              <a:ext uri="{FF2B5EF4-FFF2-40B4-BE49-F238E27FC236}">
                <a16:creationId xmlns:a16="http://schemas.microsoft.com/office/drawing/2014/main" id="{02849270-1D08-48F4-A84A-310C7DB5F0CF}"/>
              </a:ext>
            </a:extLst>
          </p:cNvPr>
          <p:cNvSpPr txBox="1">
            <a:spLocks/>
          </p:cNvSpPr>
          <p:nvPr/>
        </p:nvSpPr>
        <p:spPr bwMode="auto">
          <a:xfrm>
            <a:off x="1418203" y="2156855"/>
            <a:ext cx="3620794"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as native Azure resources</a:t>
            </a:r>
          </a:p>
        </p:txBody>
      </p:sp>
      <p:sp>
        <p:nvSpPr>
          <p:cNvPr id="208" name="Title 3" descr="Manage and govern the way you do in the cloud with our control plane.  &#10;&#10;">
            <a:extLst>
              <a:ext uri="{FF2B5EF4-FFF2-40B4-BE49-F238E27FC236}">
                <a16:creationId xmlns:a16="http://schemas.microsoft.com/office/drawing/2014/main" id="{E37DB405-9C23-463A-82F0-7DE2073D043C}"/>
              </a:ext>
            </a:extLst>
          </p:cNvPr>
          <p:cNvSpPr txBox="1">
            <a:spLocks/>
          </p:cNvSpPr>
          <p:nvPr/>
        </p:nvSpPr>
        <p:spPr bwMode="auto">
          <a:xfrm>
            <a:off x="6908932" y="2141550"/>
            <a:ext cx="4117656"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Deploy and run Azure services outside of Azure while still operating it from Azure</a:t>
            </a:r>
          </a:p>
        </p:txBody>
      </p:sp>
      <p:grpSp>
        <p:nvGrpSpPr>
          <p:cNvPr id="37" name="Group 36" descr="Multi-cloud">
            <a:extLst>
              <a:ext uri="{FF2B5EF4-FFF2-40B4-BE49-F238E27FC236}">
                <a16:creationId xmlns:a16="http://schemas.microsoft.com/office/drawing/2014/main" id="{444FB79A-CAD2-4A8C-99CD-8B458777CB88}"/>
              </a:ext>
            </a:extLst>
          </p:cNvPr>
          <p:cNvGrpSpPr/>
          <p:nvPr/>
        </p:nvGrpSpPr>
        <p:grpSpPr>
          <a:xfrm>
            <a:off x="4438327" y="5918159"/>
            <a:ext cx="817531" cy="484120"/>
            <a:chOff x="6764620" y="5811979"/>
            <a:chExt cx="817531" cy="484120"/>
          </a:xfrm>
        </p:grpSpPr>
        <p:sp>
          <p:nvSpPr>
            <p:cNvPr id="41" name="Rectangle 40">
              <a:extLst>
                <a:ext uri="{FF2B5EF4-FFF2-40B4-BE49-F238E27FC236}">
                  <a16:creationId xmlns:a16="http://schemas.microsoft.com/office/drawing/2014/main" id="{DE1ABA1F-E302-497D-9948-AA8FAB2170FE}"/>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42" name="Group 41">
              <a:extLst>
                <a:ext uri="{FF2B5EF4-FFF2-40B4-BE49-F238E27FC236}">
                  <a16:creationId xmlns:a16="http://schemas.microsoft.com/office/drawing/2014/main" id="{68EB7793-7D14-4556-A2D1-E3DA093366FB}"/>
                </a:ext>
              </a:extLst>
            </p:cNvPr>
            <p:cNvGrpSpPr/>
            <p:nvPr/>
          </p:nvGrpSpPr>
          <p:grpSpPr>
            <a:xfrm>
              <a:off x="6955186" y="5811979"/>
              <a:ext cx="436399" cy="243012"/>
              <a:chOff x="8293891" y="5276034"/>
              <a:chExt cx="575789" cy="320633"/>
            </a:xfrm>
          </p:grpSpPr>
          <p:sp>
            <p:nvSpPr>
              <p:cNvPr id="43" name="Cloud">
                <a:extLst>
                  <a:ext uri="{FF2B5EF4-FFF2-40B4-BE49-F238E27FC236}">
                    <a16:creationId xmlns:a16="http://schemas.microsoft.com/office/drawing/2014/main" id="{5F133B1A-6797-4E4E-9D89-47BED52F5CC0}"/>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 name="Cloud">
                <a:extLst>
                  <a:ext uri="{FF2B5EF4-FFF2-40B4-BE49-F238E27FC236}">
                    <a16:creationId xmlns:a16="http://schemas.microsoft.com/office/drawing/2014/main" id="{FF1435A1-F015-41A7-8F07-58E6D15D8492}"/>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5" name="Group 44" descr="Datacenter">
            <a:extLst>
              <a:ext uri="{FF2B5EF4-FFF2-40B4-BE49-F238E27FC236}">
                <a16:creationId xmlns:a16="http://schemas.microsoft.com/office/drawing/2014/main" id="{472C7E3B-BCC0-42C9-AB97-E6C6E5246017}"/>
              </a:ext>
            </a:extLst>
          </p:cNvPr>
          <p:cNvGrpSpPr/>
          <p:nvPr/>
        </p:nvGrpSpPr>
        <p:grpSpPr>
          <a:xfrm>
            <a:off x="5713331" y="5905364"/>
            <a:ext cx="765338" cy="496915"/>
            <a:chOff x="7925127" y="5808392"/>
            <a:chExt cx="765338" cy="496915"/>
          </a:xfrm>
        </p:grpSpPr>
        <p:sp>
          <p:nvSpPr>
            <p:cNvPr id="46" name="Rectangle 45">
              <a:extLst>
                <a:ext uri="{FF2B5EF4-FFF2-40B4-BE49-F238E27FC236}">
                  <a16:creationId xmlns:a16="http://schemas.microsoft.com/office/drawing/2014/main" id="{D7498241-8806-4A12-8204-9B53EC7C51B2}"/>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47" name="Picture 46">
              <a:extLst>
                <a:ext uri="{FF2B5EF4-FFF2-40B4-BE49-F238E27FC236}">
                  <a16:creationId xmlns:a16="http://schemas.microsoft.com/office/drawing/2014/main" id="{B0FA94BC-5429-4BD7-A739-58EA08DE9205}"/>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8" name="Group 47" descr="Edge">
            <a:extLst>
              <a:ext uri="{FF2B5EF4-FFF2-40B4-BE49-F238E27FC236}">
                <a16:creationId xmlns:a16="http://schemas.microsoft.com/office/drawing/2014/main" id="{C0CBA162-5818-4419-934F-3840D4FE7D74}"/>
              </a:ext>
            </a:extLst>
          </p:cNvPr>
          <p:cNvGrpSpPr/>
          <p:nvPr/>
        </p:nvGrpSpPr>
        <p:grpSpPr>
          <a:xfrm>
            <a:off x="7127908" y="5901781"/>
            <a:ext cx="347852" cy="500498"/>
            <a:chOff x="9264400" y="5792951"/>
            <a:chExt cx="347852" cy="500498"/>
          </a:xfrm>
        </p:grpSpPr>
        <p:sp>
          <p:nvSpPr>
            <p:cNvPr id="49" name="Rectangle 48">
              <a:extLst>
                <a:ext uri="{FF2B5EF4-FFF2-40B4-BE49-F238E27FC236}">
                  <a16:creationId xmlns:a16="http://schemas.microsoft.com/office/drawing/2014/main" id="{3C30BBDF-0349-48AE-9C17-C1B4442E69CE}"/>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50" name="Group 49" descr="factory, manufacturing">
              <a:extLst>
                <a:ext uri="{FF2B5EF4-FFF2-40B4-BE49-F238E27FC236}">
                  <a16:creationId xmlns:a16="http://schemas.microsoft.com/office/drawing/2014/main" id="{4AAB4E9D-175C-4944-840A-21395D38B674}"/>
                </a:ext>
              </a:extLst>
            </p:cNvPr>
            <p:cNvGrpSpPr/>
            <p:nvPr/>
          </p:nvGrpSpPr>
          <p:grpSpPr>
            <a:xfrm>
              <a:off x="9274428" y="5792951"/>
              <a:ext cx="327797" cy="229616"/>
              <a:chOff x="4298951" y="1169989"/>
              <a:chExt cx="328613" cy="230188"/>
            </a:xfrm>
          </p:grpSpPr>
          <p:sp>
            <p:nvSpPr>
              <p:cNvPr id="51" name="Rectangle 50">
                <a:extLst>
                  <a:ext uri="{FF2B5EF4-FFF2-40B4-BE49-F238E27FC236}">
                    <a16:creationId xmlns:a16="http://schemas.microsoft.com/office/drawing/2014/main" id="{22BF5C8C-7436-45E5-AC15-D7F7ECBE9D06}"/>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4F886C74-9F1F-4689-95F6-133BD8344E60}"/>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2B3B4A4F-AB92-4E95-A41D-F1ADAD47DCF4}"/>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33AEA91E-FE0A-4A7E-8A95-D043723DD602}"/>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2AC5C188-8CBC-475A-907E-9F521100937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9E43C389-6EB2-471A-B09D-76D85F6F9DE0}"/>
              </a:ext>
            </a:extLst>
          </p:cNvPr>
          <p:cNvSpPr txBox="1"/>
          <p:nvPr/>
        </p:nvSpPr>
        <p:spPr>
          <a:xfrm>
            <a:off x="6481032" y="4946580"/>
            <a:ext cx="4853811" cy="84638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Always current</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Get evergreen SQL and PostgreSQL Hyperscale</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on-premises with a cloud billing model </a:t>
            </a:r>
          </a:p>
        </p:txBody>
      </p:sp>
      <p:sp>
        <p:nvSpPr>
          <p:cNvPr id="3" name="TextBox 2">
            <a:extLst>
              <a:ext uri="{FF2B5EF4-FFF2-40B4-BE49-F238E27FC236}">
                <a16:creationId xmlns:a16="http://schemas.microsoft.com/office/drawing/2014/main" id="{806E7304-86F4-4E88-BCD7-13D1EC21B957}"/>
              </a:ext>
            </a:extLst>
          </p:cNvPr>
          <p:cNvSpPr txBox="1"/>
          <p:nvPr/>
        </p:nvSpPr>
        <p:spPr>
          <a:xfrm>
            <a:off x="6481032"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Deploy data services on-premises, close to</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your data sources with support for both</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disconnected and connected workloads</a:t>
            </a:r>
          </a:p>
        </p:txBody>
      </p:sp>
      <p:sp>
        <p:nvSpPr>
          <p:cNvPr id="4" name="TextBox 3">
            <a:extLst>
              <a:ext uri="{FF2B5EF4-FFF2-40B4-BE49-F238E27FC236}">
                <a16:creationId xmlns:a16="http://schemas.microsoft.com/office/drawing/2014/main" id="{0F96378D-35AE-4E7A-B14C-8945175C34D5}"/>
              </a:ext>
            </a:extLst>
          </p:cNvPr>
          <p:cNvSpPr txBox="1"/>
          <p:nvPr/>
        </p:nvSpPr>
        <p:spPr>
          <a:xfrm>
            <a:off x="6481032"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Flexibility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Reduce risk and adhere to regulatory requirements</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by deploying cloud services on-premises</a:t>
            </a:r>
          </a:p>
        </p:txBody>
      </p:sp>
      <p:sp>
        <p:nvSpPr>
          <p:cNvPr id="5" name="TextBox 4">
            <a:extLst>
              <a:ext uri="{FF2B5EF4-FFF2-40B4-BE49-F238E27FC236}">
                <a16:creationId xmlns:a16="http://schemas.microsoft.com/office/drawing/2014/main" id="{808AD6BC-6561-4D9A-B1B0-0AC4803862B8}"/>
              </a:ext>
            </a:extLst>
          </p:cNvPr>
          <p:cNvSpPr txBox="1"/>
          <p:nvPr/>
        </p:nvSpPr>
        <p:spPr>
          <a:xfrm>
            <a:off x="746286" y="4946580"/>
            <a:ext cx="4853811" cy="846386"/>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Consistency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Simplify the way you work by consolidating tooling and using cloud-native technology and practices everywhere</a:t>
            </a:r>
            <a:endParaRPr kumimoji="0" lang="en-US" sz="1400" b="0" i="0" u="none" strike="noStrike" kern="0" cap="none" spc="0" normalizeH="0" baseline="0" noProof="0">
              <a:ln>
                <a:noFill/>
              </a:ln>
              <a:solidFill>
                <a:srgbClr val="FFFFFF"/>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49C5D79C-40D9-4CC0-A384-DEA2989907F6}"/>
              </a:ext>
            </a:extLst>
          </p:cNvPr>
          <p:cNvSpPr txBox="1"/>
          <p:nvPr/>
        </p:nvSpPr>
        <p:spPr>
          <a:xfrm>
            <a:off x="746286"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Reduce risk and cost by establishing a single</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governance frame for all your workloads without additional overhead or additional approval processes</a:t>
            </a:r>
          </a:p>
        </p:txBody>
      </p:sp>
      <p:sp>
        <p:nvSpPr>
          <p:cNvPr id="7" name="TextBox 6">
            <a:extLst>
              <a:ext uri="{FF2B5EF4-FFF2-40B4-BE49-F238E27FC236}">
                <a16:creationId xmlns:a16="http://schemas.microsoft.com/office/drawing/2014/main" id="{D441E572-DE5B-4861-A42D-6EF6A0ACAD54}"/>
              </a:ext>
            </a:extLst>
          </p:cNvPr>
          <p:cNvSpPr txBox="1"/>
          <p:nvPr/>
        </p:nvSpPr>
        <p:spPr>
          <a:xfrm>
            <a:off x="746286"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Visibility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Bring distributed Windows, Linux, SQL and</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Kubernetes together a single plane of glass</a:t>
            </a:r>
          </a:p>
        </p:txBody>
      </p:sp>
    </p:spTree>
    <p:extLst>
      <p:ext uri="{BB962C8B-B14F-4D97-AF65-F5344CB8AC3E}">
        <p14:creationId xmlns:p14="http://schemas.microsoft.com/office/powerpoint/2010/main" val="2233493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2332D-3749-4987-A2A9-A6887DD34E29}"/>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6" name="Rectangle 5">
            <a:extLst>
              <a:ext uri="{FF2B5EF4-FFF2-40B4-BE49-F238E27FC236}">
                <a16:creationId xmlns:a16="http://schemas.microsoft.com/office/drawing/2014/main" id="{E52A2C16-58D2-4CF2-A1DA-1A1EAE1F4EFB}"/>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7" name="Rectangle 6">
            <a:extLst>
              <a:ext uri="{FF2B5EF4-FFF2-40B4-BE49-F238E27FC236}">
                <a16:creationId xmlns:a16="http://schemas.microsoft.com/office/drawing/2014/main" id="{D7E04155-D9EC-4DAE-8D97-79312DAFEE60}"/>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7" name="Rectangle 46">
            <a:extLst>
              <a:ext uri="{FF2B5EF4-FFF2-40B4-BE49-F238E27FC236}">
                <a16:creationId xmlns:a16="http://schemas.microsoft.com/office/drawing/2014/main" id="{F4955A0F-556F-4BFA-ADA3-64BC6D995EAA}"/>
              </a:ext>
              <a:ext uri="{C183D7F6-B498-43B3-948B-1728B52AA6E4}">
                <adec:decorative xmlns:adec="http://schemas.microsoft.com/office/drawing/2017/decorative" val="1"/>
              </a:ext>
            </a:extLst>
          </p:cNvPr>
          <p:cNvSpPr/>
          <p:nvPr/>
        </p:nvSpPr>
        <p:spPr>
          <a:xfrm>
            <a:off x="4139062" y="2741781"/>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49" name="Rectangle 48">
            <a:extLst>
              <a:ext uri="{FF2B5EF4-FFF2-40B4-BE49-F238E27FC236}">
                <a16:creationId xmlns:a16="http://schemas.microsoft.com/office/drawing/2014/main" id="{9F405A7F-60E2-42AD-8B3E-B6CD4F2A292A}"/>
              </a:ext>
              <a:ext uri="{C183D7F6-B498-43B3-948B-1728B52AA6E4}">
                <adec:decorative xmlns:adec="http://schemas.microsoft.com/office/drawing/2017/decorative" val="1"/>
              </a:ext>
            </a:extLst>
          </p:cNvPr>
          <p:cNvSpPr/>
          <p:nvPr/>
        </p:nvSpPr>
        <p:spPr>
          <a:xfrm>
            <a:off x="4135155" y="4113338"/>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36" name="Rectangle 35">
            <a:extLst>
              <a:ext uri="{FF2B5EF4-FFF2-40B4-BE49-F238E27FC236}">
                <a16:creationId xmlns:a16="http://schemas.microsoft.com/office/drawing/2014/main" id="{356535B4-6DFF-4699-801D-9A60F8DE6DDC}"/>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7" name="Rectangle 36">
            <a:extLst>
              <a:ext uri="{FF2B5EF4-FFF2-40B4-BE49-F238E27FC236}">
                <a16:creationId xmlns:a16="http://schemas.microsoft.com/office/drawing/2014/main" id="{59A494BE-79AE-49A9-8117-704ED87FB66B}"/>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6744" y="5134012"/>
            <a:ext cx="7911239"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84" name="Rectangle 83">
            <a:extLst>
              <a:ext uri="{FF2B5EF4-FFF2-40B4-BE49-F238E27FC236}">
                <a16:creationId xmlns:a16="http://schemas.microsoft.com/office/drawing/2014/main" id="{BED85656-2C33-4627-B9F9-9435E7236738}"/>
              </a:ext>
            </a:extLst>
          </p:cNvPr>
          <p:cNvSpPr/>
          <p:nvPr/>
        </p:nvSpPr>
        <p:spPr bwMode="auto">
          <a:xfrm>
            <a:off x="9007893" y="4171128"/>
            <a:ext cx="642146" cy="4657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Over 200 services</a:t>
            </a:r>
          </a:p>
        </p:txBody>
      </p:sp>
      <p:sp>
        <p:nvSpPr>
          <p:cNvPr id="82" name="Rectangle 81">
            <a:extLst>
              <a:ext uri="{FF2B5EF4-FFF2-40B4-BE49-F238E27FC236}">
                <a16:creationId xmlns:a16="http://schemas.microsoft.com/office/drawing/2014/main" id="{9F91BA6F-B530-4997-8552-C5B87C33A73F}"/>
              </a:ext>
            </a:extLst>
          </p:cNvPr>
          <p:cNvSpPr/>
          <p:nvPr/>
        </p:nvSpPr>
        <p:spPr bwMode="auto">
          <a:xfrm>
            <a:off x="9006175" y="2803500"/>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40" name="Rectangle 39">
            <a:extLst>
              <a:ext uri="{FF2B5EF4-FFF2-40B4-BE49-F238E27FC236}">
                <a16:creationId xmlns:a16="http://schemas.microsoft.com/office/drawing/2014/main" id="{F77BE4A1-DC73-4FDF-A00B-7B4E719F00E3}"/>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41" name="Rectangle 40">
            <a:extLst>
              <a:ext uri="{FF2B5EF4-FFF2-40B4-BE49-F238E27FC236}">
                <a16:creationId xmlns:a16="http://schemas.microsoft.com/office/drawing/2014/main" id="{D8A73DDA-FC6D-436A-B30A-6EC73DB53C10}"/>
              </a:ext>
            </a:extLst>
          </p:cNvPr>
          <p:cNvSpPr/>
          <p:nvPr/>
        </p:nvSpPr>
        <p:spPr>
          <a:xfrm>
            <a:off x="3096520" y="4296014"/>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46" name="Rectangle 45">
            <a:extLst>
              <a:ext uri="{FF2B5EF4-FFF2-40B4-BE49-F238E27FC236}">
                <a16:creationId xmlns:a16="http://schemas.microsoft.com/office/drawing/2014/main" id="{F283AB1C-239A-4DC1-9A4B-8623981E1B42}"/>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sp>
        <p:nvSpPr>
          <p:cNvPr id="48" name="Rectangle 47">
            <a:extLst>
              <a:ext uri="{FF2B5EF4-FFF2-40B4-BE49-F238E27FC236}">
                <a16:creationId xmlns:a16="http://schemas.microsoft.com/office/drawing/2014/main" id="{CFB51008-31FA-4789-8A7C-6F9A464E1B5E}"/>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5" name="Straight Arrow Connector 4">
            <a:extLst>
              <a:ext uri="{FF2B5EF4-FFF2-40B4-BE49-F238E27FC236}">
                <a16:creationId xmlns:a16="http://schemas.microsoft.com/office/drawing/2014/main" id="{CBD65520-B139-4B6B-B012-0675ADEAAAB3}"/>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853DF2-FA6C-462C-BA1F-C43A4AFC7E56}"/>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D38362-0725-41BB-9EAC-B545314C7C66}"/>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37354E-D888-4BEC-88B3-240D2D60F6D8}"/>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30" name="Graphic 29" descr="Users">
            <a:extLst>
              <a:ext uri="{FF2B5EF4-FFF2-40B4-BE49-F238E27FC236}">
                <a16:creationId xmlns:a16="http://schemas.microsoft.com/office/drawing/2014/main" id="{5044657E-16A9-4535-98AA-5218D78E1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7555" y="1272415"/>
            <a:ext cx="540462" cy="540462"/>
          </a:xfrm>
          <a:prstGeom prst="rect">
            <a:avLst/>
          </a:prstGeom>
        </p:spPr>
      </p:pic>
      <p:sp>
        <p:nvSpPr>
          <p:cNvPr id="31" name="Rectangle 30">
            <a:extLst>
              <a:ext uri="{FF2B5EF4-FFF2-40B4-BE49-F238E27FC236}">
                <a16:creationId xmlns:a16="http://schemas.microsoft.com/office/drawing/2014/main" id="{EAA97C6B-210B-4D39-9253-FB338F676696}"/>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32" name="Straight Arrow Connector 31">
            <a:extLst>
              <a:ext uri="{FF2B5EF4-FFF2-40B4-BE49-F238E27FC236}">
                <a16:creationId xmlns:a16="http://schemas.microsoft.com/office/drawing/2014/main" id="{3D528BB8-E4FF-4BA5-BEEB-77A54D23DC12}"/>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ABBB8A-D427-4506-8DA5-D26FADCFF749}"/>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527504-EF11-4FEF-B5EA-82A87D5E7174}"/>
              </a:ext>
              <a:ext uri="{C183D7F6-B498-43B3-948B-1728B52AA6E4}">
                <adec:decorative xmlns:adec="http://schemas.microsoft.com/office/drawing/2017/decorative" val="1"/>
              </a:ext>
            </a:extLst>
          </p:cNvPr>
          <p:cNvSpPr/>
          <p:nvPr/>
        </p:nvSpPr>
        <p:spPr>
          <a:xfrm>
            <a:off x="4162165" y="5235479"/>
            <a:ext cx="6075488"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grpSp>
        <p:nvGrpSpPr>
          <p:cNvPr id="10" name="Group 9" descr="Microsoft Azure logo">
            <a:extLst>
              <a:ext uri="{FF2B5EF4-FFF2-40B4-BE49-F238E27FC236}">
                <a16:creationId xmlns:a16="http://schemas.microsoft.com/office/drawing/2014/main" id="{37458CAE-44AC-4346-8CAE-32DA30D47D6B}"/>
              </a:ext>
            </a:extLst>
          </p:cNvPr>
          <p:cNvGrpSpPr/>
          <p:nvPr/>
        </p:nvGrpSpPr>
        <p:grpSpPr>
          <a:xfrm>
            <a:off x="5724601" y="755607"/>
            <a:ext cx="1685927" cy="311236"/>
            <a:chOff x="9047655" y="4372095"/>
            <a:chExt cx="1685927" cy="311236"/>
          </a:xfrm>
        </p:grpSpPr>
        <p:pic>
          <p:nvPicPr>
            <p:cNvPr id="8" name="Picture 7" descr="A picture containing drawing&#10;&#10;Description automatically generated">
              <a:extLst>
                <a:ext uri="{FF2B5EF4-FFF2-40B4-BE49-F238E27FC236}">
                  <a16:creationId xmlns:a16="http://schemas.microsoft.com/office/drawing/2014/main" id="{C13FA152-B6F5-4247-BDE7-FAED47E42088}"/>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3D1DF11-BA22-4D4A-B825-B4622BED9ED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97821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DC71FB2-21CB-4E81-85CE-9EB3939E9924}"/>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2" name="Rectangle 41">
            <a:extLst>
              <a:ext uri="{FF2B5EF4-FFF2-40B4-BE49-F238E27FC236}">
                <a16:creationId xmlns:a16="http://schemas.microsoft.com/office/drawing/2014/main" id="{DF6120B8-77B2-4614-8A2E-33084E0C7BDD}"/>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5" name="Rectangle 54">
            <a:extLst>
              <a:ext uri="{FF2B5EF4-FFF2-40B4-BE49-F238E27FC236}">
                <a16:creationId xmlns:a16="http://schemas.microsoft.com/office/drawing/2014/main" id="{6A3EFD33-32ED-4F2C-8D71-51FFA3D78B4C}"/>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7125" y="5134012"/>
            <a:ext cx="7910860"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3" name="Rectangle 2">
            <a:extLst>
              <a:ext uri="{FF2B5EF4-FFF2-40B4-BE49-F238E27FC236}">
                <a16:creationId xmlns:a16="http://schemas.microsoft.com/office/drawing/2014/main" id="{3866B730-8CB1-4B91-8449-BDE59DC25686}"/>
              </a:ext>
            </a:extLst>
          </p:cNvPr>
          <p:cNvSpPr/>
          <p:nvPr/>
        </p:nvSpPr>
        <p:spPr bwMode="auto">
          <a:xfrm>
            <a:off x="6816321" y="3166556"/>
            <a:ext cx="3421340"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49" name="Rectangle 148">
            <a:extLst>
              <a:ext uri="{FF2B5EF4-FFF2-40B4-BE49-F238E27FC236}">
                <a16:creationId xmlns:a16="http://schemas.microsoft.com/office/drawing/2014/main" id="{34F2A3DE-B4F2-47E8-973D-4506010B203F}"/>
              </a:ext>
            </a:extLst>
          </p:cNvPr>
          <p:cNvSpPr/>
          <p:nvPr/>
        </p:nvSpPr>
        <p:spPr>
          <a:xfrm>
            <a:off x="6781287"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Arc-enabled infrastructure</a:t>
            </a:r>
          </a:p>
        </p:txBody>
      </p:sp>
      <p:sp>
        <p:nvSpPr>
          <p:cNvPr id="152" name="Rectangle 151">
            <a:extLst>
              <a:ext uri="{FF2B5EF4-FFF2-40B4-BE49-F238E27FC236}">
                <a16:creationId xmlns:a16="http://schemas.microsoft.com/office/drawing/2014/main" id="{A2879748-B529-4238-BFF5-CE5374CAADF7}"/>
              </a:ext>
              <a:ext uri="{C183D7F6-B498-43B3-948B-1728B52AA6E4}">
                <adec:decorative xmlns:adec="http://schemas.microsoft.com/office/drawing/2017/decorative" val="1"/>
              </a:ext>
            </a:extLst>
          </p:cNvPr>
          <p:cNvSpPr/>
          <p:nvPr/>
        </p:nvSpPr>
        <p:spPr>
          <a:xfrm>
            <a:off x="8636098"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Arc-enabled </a:t>
            </a:r>
            <a:br>
              <a:rPr kumimoji="0" lang="en-US" sz="1200" b="0" i="0" u="none" strike="noStrike" kern="1200" cap="none" spc="0" normalizeH="0" baseline="0" noProof="0">
                <a:ln>
                  <a:noFill/>
                </a:ln>
                <a:solidFill>
                  <a:srgbClr val="FFFF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 services</a:t>
            </a:r>
          </a:p>
        </p:txBody>
      </p:sp>
      <p:cxnSp>
        <p:nvCxnSpPr>
          <p:cNvPr id="150" name="Straight Connector 149">
            <a:extLst>
              <a:ext uri="{FF2B5EF4-FFF2-40B4-BE49-F238E27FC236}">
                <a16:creationId xmlns:a16="http://schemas.microsoft.com/office/drawing/2014/main" id="{4120A9F8-E650-4561-844D-8E832EFDA484}"/>
              </a:ext>
              <a:ext uri="{C183D7F6-B498-43B3-948B-1728B52AA6E4}">
                <adec:decorative xmlns:adec="http://schemas.microsoft.com/office/drawing/2017/decorative" val="1"/>
              </a:ext>
            </a:extLst>
          </p:cNvPr>
          <p:cNvCxnSpPr>
            <a:cxnSpLocks/>
          </p:cNvCxnSpPr>
          <p:nvPr/>
        </p:nvCxnSpPr>
        <p:spPr>
          <a:xfrm>
            <a:off x="7640597" y="3360666"/>
            <a:ext cx="0" cy="64576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2" name="Group 21" descr="multi cloud">
            <a:extLst>
              <a:ext uri="{FF2B5EF4-FFF2-40B4-BE49-F238E27FC236}">
                <a16:creationId xmlns:a16="http://schemas.microsoft.com/office/drawing/2014/main" id="{0757C03B-4F47-43D6-9890-1821BDAB6123}"/>
              </a:ext>
            </a:extLst>
          </p:cNvPr>
          <p:cNvGrpSpPr/>
          <p:nvPr/>
        </p:nvGrpSpPr>
        <p:grpSpPr>
          <a:xfrm>
            <a:off x="7030758" y="5285686"/>
            <a:ext cx="817531" cy="536510"/>
            <a:chOff x="8220178" y="5364480"/>
            <a:chExt cx="817531" cy="536510"/>
          </a:xfrm>
        </p:grpSpPr>
        <p:sp>
          <p:nvSpPr>
            <p:cNvPr id="131" name="Rectangle 130">
              <a:extLst>
                <a:ext uri="{FF2B5EF4-FFF2-40B4-BE49-F238E27FC236}">
                  <a16:creationId xmlns:a16="http://schemas.microsoft.com/office/drawing/2014/main" id="{18BCD02B-F122-48E3-9EFD-F92138012030}"/>
                </a:ext>
              </a:extLst>
            </p:cNvPr>
            <p:cNvSpPr/>
            <p:nvPr/>
          </p:nvSpPr>
          <p:spPr>
            <a:xfrm>
              <a:off x="8220178" y="5716324"/>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Multi-cloud</a:t>
              </a:r>
            </a:p>
          </p:txBody>
        </p:sp>
        <p:grpSp>
          <p:nvGrpSpPr>
            <p:cNvPr id="20" name="Group 19">
              <a:extLst>
                <a:ext uri="{FF2B5EF4-FFF2-40B4-BE49-F238E27FC236}">
                  <a16:creationId xmlns:a16="http://schemas.microsoft.com/office/drawing/2014/main" id="{0361FAA0-EA2E-4194-9677-A4231EEE2F27}"/>
                </a:ext>
              </a:extLst>
            </p:cNvPr>
            <p:cNvGrpSpPr/>
            <p:nvPr/>
          </p:nvGrpSpPr>
          <p:grpSpPr>
            <a:xfrm>
              <a:off x="8372584" y="5364480"/>
              <a:ext cx="512747" cy="285527"/>
              <a:chOff x="8293891" y="5276034"/>
              <a:chExt cx="575789" cy="320633"/>
            </a:xfrm>
          </p:grpSpPr>
          <p:sp>
            <p:nvSpPr>
              <p:cNvPr id="19" name="Cloud">
                <a:extLst>
                  <a:ext uri="{FF2B5EF4-FFF2-40B4-BE49-F238E27FC236}">
                    <a16:creationId xmlns:a16="http://schemas.microsoft.com/office/drawing/2014/main" id="{22A14E43-426F-4F55-80BB-494B21DB948C}"/>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Cloud">
                <a:extLst>
                  <a:ext uri="{FF2B5EF4-FFF2-40B4-BE49-F238E27FC236}">
                    <a16:creationId xmlns:a16="http://schemas.microsoft.com/office/drawing/2014/main" id="{8954073D-9CF8-402D-92C1-021624BB3891}"/>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24" name="Group 23" descr="data center">
            <a:extLst>
              <a:ext uri="{FF2B5EF4-FFF2-40B4-BE49-F238E27FC236}">
                <a16:creationId xmlns:a16="http://schemas.microsoft.com/office/drawing/2014/main" id="{349C258F-6A50-4CAD-B76C-9AE86F5B98AB}"/>
              </a:ext>
            </a:extLst>
          </p:cNvPr>
          <p:cNvGrpSpPr/>
          <p:nvPr/>
        </p:nvGrpSpPr>
        <p:grpSpPr>
          <a:xfrm>
            <a:off x="8216271" y="5270653"/>
            <a:ext cx="765338" cy="551543"/>
            <a:chOff x="9405691" y="5349447"/>
            <a:chExt cx="765338" cy="551543"/>
          </a:xfrm>
        </p:grpSpPr>
        <p:sp>
          <p:nvSpPr>
            <p:cNvPr id="118" name="Rectangle 117">
              <a:extLst>
                <a:ext uri="{FF2B5EF4-FFF2-40B4-BE49-F238E27FC236}">
                  <a16:creationId xmlns:a16="http://schemas.microsoft.com/office/drawing/2014/main" id="{76CFFA06-7E26-4DAB-89DF-EB5ED14A049B}"/>
                </a:ext>
              </a:extLst>
            </p:cNvPr>
            <p:cNvSpPr/>
            <p:nvPr/>
          </p:nvSpPr>
          <p:spPr>
            <a:xfrm>
              <a:off x="9405691" y="5716324"/>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23" name="Picture 22">
              <a:extLst>
                <a:ext uri="{FF2B5EF4-FFF2-40B4-BE49-F238E27FC236}">
                  <a16:creationId xmlns:a16="http://schemas.microsoft.com/office/drawing/2014/main" id="{AC6C9EF4-A4DA-4400-80D4-E62B347374AA}"/>
                </a:ext>
              </a:extLst>
            </p:cNvPr>
            <p:cNvPicPr>
              <a:picLocks noChangeAspect="1"/>
            </p:cNvPicPr>
            <p:nvPr/>
          </p:nvPicPr>
          <p:blipFill>
            <a:blip r:embed="rId3"/>
            <a:srcRect/>
            <a:stretch/>
          </p:blipFill>
          <p:spPr>
            <a:xfrm>
              <a:off x="9626806" y="5349447"/>
              <a:ext cx="323108" cy="323108"/>
            </a:xfrm>
            <a:prstGeom prst="rect">
              <a:avLst/>
            </a:prstGeom>
          </p:spPr>
        </p:pic>
      </p:grpSp>
      <p:grpSp>
        <p:nvGrpSpPr>
          <p:cNvPr id="25" name="Group 24" descr="edge">
            <a:extLst>
              <a:ext uri="{FF2B5EF4-FFF2-40B4-BE49-F238E27FC236}">
                <a16:creationId xmlns:a16="http://schemas.microsoft.com/office/drawing/2014/main" id="{FC0395F8-DAD5-4997-9DFC-5B6771F73810}"/>
              </a:ext>
            </a:extLst>
          </p:cNvPr>
          <p:cNvGrpSpPr/>
          <p:nvPr/>
        </p:nvGrpSpPr>
        <p:grpSpPr>
          <a:xfrm>
            <a:off x="9457640" y="5255205"/>
            <a:ext cx="385145" cy="555753"/>
            <a:chOff x="10647060" y="5333999"/>
            <a:chExt cx="385145" cy="555753"/>
          </a:xfrm>
        </p:grpSpPr>
        <p:sp>
          <p:nvSpPr>
            <p:cNvPr id="110" name="Rectangle 109">
              <a:extLst>
                <a:ext uri="{FF2B5EF4-FFF2-40B4-BE49-F238E27FC236}">
                  <a16:creationId xmlns:a16="http://schemas.microsoft.com/office/drawing/2014/main" id="{CF88673A-59D3-4D76-887E-C9B99550CA3A}"/>
                </a:ext>
              </a:extLst>
            </p:cNvPr>
            <p:cNvSpPr/>
            <p:nvPr/>
          </p:nvSpPr>
          <p:spPr>
            <a:xfrm>
              <a:off x="10665706" y="5705086"/>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Edge</a:t>
              </a:r>
            </a:p>
          </p:txBody>
        </p:sp>
        <p:grpSp>
          <p:nvGrpSpPr>
            <p:cNvPr id="79" name="Group 78" descr="factory, manufacturing">
              <a:extLst>
                <a:ext uri="{FF2B5EF4-FFF2-40B4-BE49-F238E27FC236}">
                  <a16:creationId xmlns:a16="http://schemas.microsoft.com/office/drawing/2014/main" id="{24FF4BD5-7431-4192-AE8B-186A1AB96265}"/>
                </a:ext>
              </a:extLst>
            </p:cNvPr>
            <p:cNvGrpSpPr/>
            <p:nvPr/>
          </p:nvGrpSpPr>
          <p:grpSpPr>
            <a:xfrm>
              <a:off x="10647060" y="5333999"/>
              <a:ext cx="385145" cy="269787"/>
              <a:chOff x="4298951" y="1169989"/>
              <a:chExt cx="328613" cy="230188"/>
            </a:xfrm>
          </p:grpSpPr>
          <p:sp>
            <p:nvSpPr>
              <p:cNvPr id="80" name="Rectangle 79">
                <a:extLst>
                  <a:ext uri="{FF2B5EF4-FFF2-40B4-BE49-F238E27FC236}">
                    <a16:creationId xmlns:a16="http://schemas.microsoft.com/office/drawing/2014/main" id="{D123C6FE-7C6E-4D50-9E24-6F104E1775E2}"/>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AD02793F-FBB5-4183-A5AE-E8A96AFF66F6}"/>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F94A50DD-4E81-4121-9F0C-AD152BB99827}"/>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51F80E84-CC93-46A3-B129-568B071101EB}"/>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3447BC5A-6694-435B-AC0B-10E190D0564A}"/>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 name="Straight Connector 5">
            <a:extLst>
              <a:ext uri="{FF2B5EF4-FFF2-40B4-BE49-F238E27FC236}">
                <a16:creationId xmlns:a16="http://schemas.microsoft.com/office/drawing/2014/main" id="{D4496608-CB4B-4FCF-9B7F-AF6896E1E2C8}"/>
              </a:ext>
              <a:ext uri="{C183D7F6-B498-43B3-948B-1728B52AA6E4}">
                <adec:decorative xmlns:adec="http://schemas.microsoft.com/office/drawing/2017/decorative" val="1"/>
              </a:ext>
            </a:extLst>
          </p:cNvPr>
          <p:cNvCxnSpPr>
            <a:cxnSpLocks/>
          </p:cNvCxnSpPr>
          <p:nvPr/>
        </p:nvCxnSpPr>
        <p:spPr>
          <a:xfrm>
            <a:off x="9495408" y="3401335"/>
            <a:ext cx="0" cy="605094"/>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5D2070-6D88-4D33-8123-5DC7100E3389}"/>
              </a:ext>
              <a:ext uri="{C183D7F6-B498-43B3-948B-1728B52AA6E4}">
                <adec:decorative xmlns:adec="http://schemas.microsoft.com/office/drawing/2017/decorative" val="1"/>
              </a:ext>
            </a:extLst>
          </p:cNvPr>
          <p:cNvSpPr/>
          <p:nvPr/>
        </p:nvSpPr>
        <p:spPr>
          <a:xfrm>
            <a:off x="4139062" y="2521475"/>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21" name="Rectangle 20">
            <a:extLst>
              <a:ext uri="{FF2B5EF4-FFF2-40B4-BE49-F238E27FC236}">
                <a16:creationId xmlns:a16="http://schemas.microsoft.com/office/drawing/2014/main" id="{F2883567-9360-4930-88DD-E6FF3E96AF1F}"/>
              </a:ext>
            </a:extLst>
          </p:cNvPr>
          <p:cNvSpPr/>
          <p:nvPr/>
        </p:nvSpPr>
        <p:spPr bwMode="auto">
          <a:xfrm>
            <a:off x="9006175" y="2592052"/>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74" name="Rectangle 73">
            <a:extLst>
              <a:ext uri="{FF2B5EF4-FFF2-40B4-BE49-F238E27FC236}">
                <a16:creationId xmlns:a16="http://schemas.microsoft.com/office/drawing/2014/main" id="{71E00AC4-3A0F-4B33-AD59-79D96D500F1B}"/>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75" name="Rectangle 74">
            <a:extLst>
              <a:ext uri="{FF2B5EF4-FFF2-40B4-BE49-F238E27FC236}">
                <a16:creationId xmlns:a16="http://schemas.microsoft.com/office/drawing/2014/main" id="{F9130DFC-5F50-4AAD-9605-8FDEEBD18498}"/>
              </a:ext>
            </a:extLst>
          </p:cNvPr>
          <p:cNvSpPr/>
          <p:nvPr/>
        </p:nvSpPr>
        <p:spPr>
          <a:xfrm>
            <a:off x="3096520" y="4296302"/>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77" name="Rectangle 76">
            <a:extLst>
              <a:ext uri="{FF2B5EF4-FFF2-40B4-BE49-F238E27FC236}">
                <a16:creationId xmlns:a16="http://schemas.microsoft.com/office/drawing/2014/main" id="{E21C51ED-85B6-4966-B65B-A6B2A287DF03}"/>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78" name="Straight Arrow Connector 77">
            <a:extLst>
              <a:ext uri="{FF2B5EF4-FFF2-40B4-BE49-F238E27FC236}">
                <a16:creationId xmlns:a16="http://schemas.microsoft.com/office/drawing/2014/main" id="{C56B06ED-DFF1-4A6D-AC7C-78FC7996BFBD}"/>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3038D26-C9AA-4065-AD71-7C8469719C0F}"/>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8D3F5F4-2A1D-4C5E-8EDC-75E8DAEDFA2E}"/>
              </a:ext>
              <a:ext uri="{C183D7F6-B498-43B3-948B-1728B52AA6E4}">
                <adec:decorative xmlns:adec="http://schemas.microsoft.com/office/drawing/2017/decorative" val="1"/>
              </a:ext>
            </a:extLst>
          </p:cNvPr>
          <p:cNvSpPr/>
          <p:nvPr/>
        </p:nvSpPr>
        <p:spPr>
          <a:xfrm>
            <a:off x="4135155" y="4113338"/>
            <a:ext cx="202711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28" name="Rectangle 27">
            <a:extLst>
              <a:ext uri="{FF2B5EF4-FFF2-40B4-BE49-F238E27FC236}">
                <a16:creationId xmlns:a16="http://schemas.microsoft.com/office/drawing/2014/main" id="{3C1CDA1F-8725-432A-A6AA-DAF4D5464363}"/>
              </a:ext>
              <a:ext uri="{C183D7F6-B498-43B3-948B-1728B52AA6E4}">
                <adec:decorative xmlns:adec="http://schemas.microsoft.com/office/drawing/2017/decorative" val="1"/>
              </a:ext>
            </a:extLst>
          </p:cNvPr>
          <p:cNvSpPr/>
          <p:nvPr/>
        </p:nvSpPr>
        <p:spPr>
          <a:xfrm>
            <a:off x="4162165" y="5235479"/>
            <a:ext cx="2018143"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sp>
        <p:nvSpPr>
          <p:cNvPr id="48" name="Rectangle 47">
            <a:extLst>
              <a:ext uri="{FF2B5EF4-FFF2-40B4-BE49-F238E27FC236}">
                <a16:creationId xmlns:a16="http://schemas.microsoft.com/office/drawing/2014/main" id="{C6A49F1C-C694-4D8B-8DAA-9F4D819FC43E}"/>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49" name="Graphic 48" descr="Users">
            <a:extLst>
              <a:ext uri="{FF2B5EF4-FFF2-40B4-BE49-F238E27FC236}">
                <a16:creationId xmlns:a16="http://schemas.microsoft.com/office/drawing/2014/main" id="{D59F6F66-519F-4AA0-ADD3-C6139D3218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7555" y="1272415"/>
            <a:ext cx="540462" cy="540462"/>
          </a:xfrm>
          <a:prstGeom prst="rect">
            <a:avLst/>
          </a:prstGeom>
        </p:spPr>
      </p:pic>
      <p:sp>
        <p:nvSpPr>
          <p:cNvPr id="53" name="Rectangle 52">
            <a:extLst>
              <a:ext uri="{FF2B5EF4-FFF2-40B4-BE49-F238E27FC236}">
                <a16:creationId xmlns:a16="http://schemas.microsoft.com/office/drawing/2014/main" id="{746CC710-9730-4177-AB32-37D86BCDFEC8}"/>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54" name="Straight Arrow Connector 53">
            <a:extLst>
              <a:ext uri="{FF2B5EF4-FFF2-40B4-BE49-F238E27FC236}">
                <a16:creationId xmlns:a16="http://schemas.microsoft.com/office/drawing/2014/main" id="{CAF8487E-B34E-4218-82EE-A5682DFE8CA1}"/>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6A2C5F0-92AE-4092-A502-3473D13045E5}"/>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1C75AD3-AF19-413B-8075-ECA94112E054}"/>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8" name="Rectangle 57">
            <a:extLst>
              <a:ext uri="{FF2B5EF4-FFF2-40B4-BE49-F238E27FC236}">
                <a16:creationId xmlns:a16="http://schemas.microsoft.com/office/drawing/2014/main" id="{5387882B-0A3F-4E6C-BAD6-77128486685E}"/>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63" name="Rectangle 62">
            <a:extLst>
              <a:ext uri="{FF2B5EF4-FFF2-40B4-BE49-F238E27FC236}">
                <a16:creationId xmlns:a16="http://schemas.microsoft.com/office/drawing/2014/main" id="{299DD8FE-C15B-429C-A692-ABB7645BF69F}"/>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cxnSp>
        <p:nvCxnSpPr>
          <p:cNvPr id="64" name="Straight Arrow Connector 63">
            <a:extLst>
              <a:ext uri="{FF2B5EF4-FFF2-40B4-BE49-F238E27FC236}">
                <a16:creationId xmlns:a16="http://schemas.microsoft.com/office/drawing/2014/main" id="{ACC65BA0-DC6D-4A92-93DA-C8C9F869B154}"/>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5" name="Group 64" descr="Microsoft Azure logo">
            <a:extLst>
              <a:ext uri="{FF2B5EF4-FFF2-40B4-BE49-F238E27FC236}">
                <a16:creationId xmlns:a16="http://schemas.microsoft.com/office/drawing/2014/main" id="{69ABD5AC-591A-4874-BB83-501B0DF0A711}"/>
              </a:ext>
            </a:extLst>
          </p:cNvPr>
          <p:cNvGrpSpPr/>
          <p:nvPr/>
        </p:nvGrpSpPr>
        <p:grpSpPr>
          <a:xfrm>
            <a:off x="5724601" y="755607"/>
            <a:ext cx="1685927" cy="311236"/>
            <a:chOff x="9047655" y="4372095"/>
            <a:chExt cx="1685927" cy="311236"/>
          </a:xfrm>
        </p:grpSpPr>
        <p:pic>
          <p:nvPicPr>
            <p:cNvPr id="66" name="Picture 65" descr="A picture containing drawing&#10;&#10;Description automatically generated">
              <a:extLst>
                <a:ext uri="{FF2B5EF4-FFF2-40B4-BE49-F238E27FC236}">
                  <a16:creationId xmlns:a16="http://schemas.microsoft.com/office/drawing/2014/main" id="{8F89D1E5-CA29-49F6-8378-3E5F173F4DA9}"/>
                </a:ext>
              </a:extLst>
            </p:cNvPr>
            <p:cNvPicPr>
              <a:picLocks noChangeAspect="1"/>
            </p:cNvPicPr>
            <p:nvPr/>
          </p:nvPicPr>
          <p:blipFill rotWithShape="1">
            <a:blip r:embed="rId6">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F098152A-8D70-42FC-922B-F08A2E7F9E7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3560860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E13873-8E95-4FC3-9277-6A995E8A3E40}"/>
              </a:ext>
            </a:extLst>
          </p:cNvPr>
          <p:cNvSpPr/>
          <p:nvPr/>
        </p:nvSpPr>
        <p:spPr bwMode="auto">
          <a:xfrm>
            <a:off x="638858" y="177122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221" name="Rectangle 220">
            <a:extLst>
              <a:ext uri="{FF2B5EF4-FFF2-40B4-BE49-F238E27FC236}">
                <a16:creationId xmlns:a16="http://schemas.microsoft.com/office/drawing/2014/main" id="{21397C9C-7719-488E-85E4-C23B9C75616F}"/>
              </a:ext>
            </a:extLst>
          </p:cNvPr>
          <p:cNvSpPr/>
          <p:nvPr/>
        </p:nvSpPr>
        <p:spPr bwMode="auto">
          <a:xfrm>
            <a:off x="638857" y="4545498"/>
            <a:ext cx="3669427" cy="15973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indent="0"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Standardize visibility, operations, and compliance across a wide range of resources and locations by extending the Azure control plane. Right from Azure, you can easily organize, govern, and secure Windows, Linux, SQL Server, and Kubernetes clusters across datacenters, edge, and multi-cloud.</a:t>
            </a:r>
          </a:p>
        </p:txBody>
      </p:sp>
      <p:sp>
        <p:nvSpPr>
          <p:cNvPr id="223" name="Rectangle 222">
            <a:extLst>
              <a:ext uri="{FF2B5EF4-FFF2-40B4-BE49-F238E27FC236}">
                <a16:creationId xmlns:a16="http://schemas.microsoft.com/office/drawing/2014/main" id="{3F0F7642-A71B-4E21-8E2F-2086C67233EA}"/>
              </a:ext>
            </a:extLst>
          </p:cNvPr>
          <p:cNvSpPr/>
          <p:nvPr/>
        </p:nvSpPr>
        <p:spPr bwMode="auto">
          <a:xfrm>
            <a:off x="588263"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Gain central visibility, operations, and compliance</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8" name="Group 7">
            <a:extLst>
              <a:ext uri="{FF2B5EF4-FFF2-40B4-BE49-F238E27FC236}">
                <a16:creationId xmlns:a16="http://schemas.microsoft.com/office/drawing/2014/main" id="{54B974A3-2363-4D48-99EB-7D9AB03AED8A}"/>
              </a:ext>
            </a:extLst>
          </p:cNvPr>
          <p:cNvGrpSpPr/>
          <p:nvPr/>
        </p:nvGrpSpPr>
        <p:grpSpPr>
          <a:xfrm>
            <a:off x="988170" y="2058819"/>
            <a:ext cx="2727997" cy="1612797"/>
            <a:chOff x="930694" y="2293266"/>
            <a:chExt cx="2727997" cy="1612797"/>
          </a:xfrm>
        </p:grpSpPr>
        <p:grpSp>
          <p:nvGrpSpPr>
            <p:cNvPr id="224" name="Group 223">
              <a:extLst>
                <a:ext uri="{FF2B5EF4-FFF2-40B4-BE49-F238E27FC236}">
                  <a16:creationId xmlns:a16="http://schemas.microsoft.com/office/drawing/2014/main" id="{CF3D5511-A8B1-430F-8ABF-A5F15ECAF32F}"/>
                </a:ext>
              </a:extLst>
            </p:cNvPr>
            <p:cNvGrpSpPr/>
            <p:nvPr/>
          </p:nvGrpSpPr>
          <p:grpSpPr>
            <a:xfrm>
              <a:off x="1163631" y="2479127"/>
              <a:ext cx="2495060" cy="1261024"/>
              <a:chOff x="1147337" y="2070101"/>
              <a:chExt cx="2495060" cy="1182727"/>
            </a:xfrm>
          </p:grpSpPr>
          <p:sp>
            <p:nvSpPr>
              <p:cNvPr id="249" name="Rectangle 248">
                <a:extLst>
                  <a:ext uri="{FF2B5EF4-FFF2-40B4-BE49-F238E27FC236}">
                    <a16:creationId xmlns:a16="http://schemas.microsoft.com/office/drawing/2014/main" id="{3891E953-271C-4E78-A80A-3380364A152E}"/>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C451DF2-20FC-4164-956B-25DFBD01B01C}"/>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5" name="TextBox 224">
              <a:extLst>
                <a:ext uri="{FF2B5EF4-FFF2-40B4-BE49-F238E27FC236}">
                  <a16:creationId xmlns:a16="http://schemas.microsoft.com/office/drawing/2014/main" id="{946AF234-CD10-4545-A3F4-D8477A9A961A}"/>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26" name="TextBox 225">
              <a:extLst>
                <a:ext uri="{FF2B5EF4-FFF2-40B4-BE49-F238E27FC236}">
                  <a16:creationId xmlns:a16="http://schemas.microsoft.com/office/drawing/2014/main" id="{4BD3E358-3304-48C5-ADAD-2E90BB5FF390}"/>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27" name="Group 226">
              <a:extLst>
                <a:ext uri="{FF2B5EF4-FFF2-40B4-BE49-F238E27FC236}">
                  <a16:creationId xmlns:a16="http://schemas.microsoft.com/office/drawing/2014/main" id="{44198970-1101-4921-8FDE-DA18D8F40A54}"/>
                </a:ext>
              </a:extLst>
            </p:cNvPr>
            <p:cNvGrpSpPr/>
            <p:nvPr/>
          </p:nvGrpSpPr>
          <p:grpSpPr>
            <a:xfrm>
              <a:off x="1716688" y="2791061"/>
              <a:ext cx="1388947" cy="837549"/>
              <a:chOff x="1700394" y="2341903"/>
              <a:chExt cx="1388947" cy="837549"/>
            </a:xfrm>
          </p:grpSpPr>
          <p:pic>
            <p:nvPicPr>
              <p:cNvPr id="233" name="Graphic 232">
                <a:extLst>
                  <a:ext uri="{FF2B5EF4-FFF2-40B4-BE49-F238E27FC236}">
                    <a16:creationId xmlns:a16="http://schemas.microsoft.com/office/drawing/2014/main" id="{6A7D5012-5D04-4278-A254-59AF2E390F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234" name="storage3" descr="storage">
                <a:extLst>
                  <a:ext uri="{FF2B5EF4-FFF2-40B4-BE49-F238E27FC236}">
                    <a16:creationId xmlns:a16="http://schemas.microsoft.com/office/drawing/2014/main" id="{DAE9E55E-529B-43DB-B06B-E4FC679971A8}"/>
                  </a:ext>
                </a:extLst>
              </p:cNvPr>
              <p:cNvGrpSpPr/>
              <p:nvPr/>
            </p:nvGrpSpPr>
            <p:grpSpPr>
              <a:xfrm>
                <a:off x="2298699" y="2341903"/>
                <a:ext cx="197143" cy="261872"/>
                <a:chOff x="19547751" y="2337953"/>
                <a:chExt cx="652767" cy="867099"/>
              </a:xfrm>
            </p:grpSpPr>
            <p:sp>
              <p:nvSpPr>
                <p:cNvPr id="246" name="Freeform: Shape 245">
                  <a:extLst>
                    <a:ext uri="{FF2B5EF4-FFF2-40B4-BE49-F238E27FC236}">
                      <a16:creationId xmlns:a16="http://schemas.microsoft.com/office/drawing/2014/main" id="{509588DD-9AD5-4AF9-A05F-5BA711ECF0EF}"/>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160B807-9DCF-4E14-9105-7D8B7999D7D8}"/>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5C0D076A-0998-4B2A-9B87-66EB49B65497}"/>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35" name="Kubernetes" descr="Kubernetes">
                <a:extLst>
                  <a:ext uri="{FF2B5EF4-FFF2-40B4-BE49-F238E27FC236}">
                    <a16:creationId xmlns:a16="http://schemas.microsoft.com/office/drawing/2014/main" id="{E7D2D402-38CD-49F1-ADD2-BED0746BA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6188" y="2351265"/>
                <a:ext cx="243153" cy="243153"/>
              </a:xfrm>
              <a:prstGeom prst="rect">
                <a:avLst/>
              </a:prstGeom>
            </p:spPr>
          </p:pic>
          <p:grpSp>
            <p:nvGrpSpPr>
              <p:cNvPr id="236" name="Group 235">
                <a:extLst>
                  <a:ext uri="{FF2B5EF4-FFF2-40B4-BE49-F238E27FC236}">
                    <a16:creationId xmlns:a16="http://schemas.microsoft.com/office/drawing/2014/main" id="{A54D0D81-C580-4FDF-AA74-D6FC299EBD05}"/>
                  </a:ext>
                </a:extLst>
              </p:cNvPr>
              <p:cNvGrpSpPr/>
              <p:nvPr/>
            </p:nvGrpSpPr>
            <p:grpSpPr>
              <a:xfrm>
                <a:off x="1709102" y="2888003"/>
                <a:ext cx="1380239" cy="291449"/>
                <a:chOff x="1730132" y="2341903"/>
                <a:chExt cx="1380239" cy="291449"/>
              </a:xfrm>
            </p:grpSpPr>
            <p:pic>
              <p:nvPicPr>
                <p:cNvPr id="240" name="Graphic 239">
                  <a:extLst>
                    <a:ext uri="{FF2B5EF4-FFF2-40B4-BE49-F238E27FC236}">
                      <a16:creationId xmlns:a16="http://schemas.microsoft.com/office/drawing/2014/main" id="{2502E9D8-15E5-49CE-AB34-2FCA9F9642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0132" y="2385383"/>
                  <a:ext cx="247970" cy="247969"/>
                </a:xfrm>
                <a:prstGeom prst="rect">
                  <a:avLst/>
                </a:prstGeom>
              </p:spPr>
            </p:pic>
            <p:grpSp>
              <p:nvGrpSpPr>
                <p:cNvPr id="241" name="storage3" descr="storage">
                  <a:extLst>
                    <a:ext uri="{FF2B5EF4-FFF2-40B4-BE49-F238E27FC236}">
                      <a16:creationId xmlns:a16="http://schemas.microsoft.com/office/drawing/2014/main" id="{A359A308-D543-4511-96A9-6010C648B94A}"/>
                    </a:ext>
                  </a:extLst>
                </p:cNvPr>
                <p:cNvGrpSpPr/>
                <p:nvPr/>
              </p:nvGrpSpPr>
              <p:grpSpPr>
                <a:xfrm>
                  <a:off x="2319729" y="2341903"/>
                  <a:ext cx="197143" cy="261872"/>
                  <a:chOff x="19547751" y="2337953"/>
                  <a:chExt cx="652767" cy="867099"/>
                </a:xfrm>
              </p:grpSpPr>
              <p:sp>
                <p:nvSpPr>
                  <p:cNvPr id="243" name="Freeform: Shape 242">
                    <a:extLst>
                      <a:ext uri="{FF2B5EF4-FFF2-40B4-BE49-F238E27FC236}">
                        <a16:creationId xmlns:a16="http://schemas.microsoft.com/office/drawing/2014/main" id="{17825E36-A688-4AB6-8226-675A125D89AB}"/>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18DA8FFA-3C37-41D3-A7A0-6630A2CB5920}"/>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0FD2B890-A2FD-475F-85B7-3E6C6A05557E}"/>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2" name="Kubernetes" descr="Kubernetes">
                  <a:extLst>
                    <a:ext uri="{FF2B5EF4-FFF2-40B4-BE49-F238E27FC236}">
                      <a16:creationId xmlns:a16="http://schemas.microsoft.com/office/drawing/2014/main" id="{1407F717-3475-4E0D-B3BE-FD340E328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7218" y="2351265"/>
                  <a:ext cx="243153" cy="243153"/>
                </a:xfrm>
                <a:prstGeom prst="rect">
                  <a:avLst/>
                </a:prstGeom>
              </p:spPr>
            </p:pic>
          </p:grpSp>
          <p:cxnSp>
            <p:nvCxnSpPr>
              <p:cNvPr id="237" name="Straight Connector 236">
                <a:extLst>
                  <a:ext uri="{FF2B5EF4-FFF2-40B4-BE49-F238E27FC236}">
                    <a16:creationId xmlns:a16="http://schemas.microsoft.com/office/drawing/2014/main" id="{7F9ECC9F-47B5-425D-A069-E60A04A61BC4}"/>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1DEE38B-ABC5-4DBD-9942-1EDDCD927BF0}"/>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6719BB-91C4-4B73-861F-33402C751EA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28" name="Picture 227">
              <a:extLst>
                <a:ext uri="{FF2B5EF4-FFF2-40B4-BE49-F238E27FC236}">
                  <a16:creationId xmlns:a16="http://schemas.microsoft.com/office/drawing/2014/main" id="{F463F2E7-7F6E-4468-BA17-B1B0160FB7E4}"/>
                </a:ext>
              </a:extLst>
            </p:cNvPr>
            <p:cNvPicPr>
              <a:picLocks noChangeAspect="1"/>
            </p:cNvPicPr>
            <p:nvPr/>
          </p:nvPicPr>
          <p:blipFill rotWithShape="1">
            <a:blip r:embed="rId7"/>
            <a:srcRect l="7868" t="75623" r="62322" b="1137"/>
            <a:stretch/>
          </p:blipFill>
          <p:spPr>
            <a:xfrm>
              <a:off x="930694" y="3352657"/>
              <a:ext cx="476250" cy="353606"/>
            </a:xfrm>
            <a:prstGeom prst="rect">
              <a:avLst/>
            </a:prstGeom>
            <a:solidFill>
              <a:schemeClr val="bg1"/>
            </a:solidFill>
          </p:spPr>
        </p:pic>
        <p:grpSp>
          <p:nvGrpSpPr>
            <p:cNvPr id="229" name="Group 228">
              <a:extLst>
                <a:ext uri="{FF2B5EF4-FFF2-40B4-BE49-F238E27FC236}">
                  <a16:creationId xmlns:a16="http://schemas.microsoft.com/office/drawing/2014/main" id="{2D3BB26F-3777-49A7-9777-A8D87E7627BC}"/>
                </a:ext>
              </a:extLst>
            </p:cNvPr>
            <p:cNvGrpSpPr/>
            <p:nvPr/>
          </p:nvGrpSpPr>
          <p:grpSpPr>
            <a:xfrm>
              <a:off x="1678698" y="2293266"/>
              <a:ext cx="575953" cy="290130"/>
              <a:chOff x="1419697" y="2812532"/>
              <a:chExt cx="1091632" cy="549900"/>
            </a:xfrm>
          </p:grpSpPr>
          <p:sp>
            <p:nvSpPr>
              <p:cNvPr id="230" name="cloud 4" descr="cloud">
                <a:extLst>
                  <a:ext uri="{FF2B5EF4-FFF2-40B4-BE49-F238E27FC236}">
                    <a16:creationId xmlns:a16="http://schemas.microsoft.com/office/drawing/2014/main" id="{1E51B15F-217B-4EC0-8B15-50FF8A25AD35}"/>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cloud 4" descr="cloud">
                <a:extLst>
                  <a:ext uri="{FF2B5EF4-FFF2-40B4-BE49-F238E27FC236}">
                    <a16:creationId xmlns:a16="http://schemas.microsoft.com/office/drawing/2014/main" id="{4B20AE6B-608A-4381-92B7-44BDE36A3981}"/>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2" name="cloud 4" descr="cloud">
                <a:extLst>
                  <a:ext uri="{FF2B5EF4-FFF2-40B4-BE49-F238E27FC236}">
                    <a16:creationId xmlns:a16="http://schemas.microsoft.com/office/drawing/2014/main" id="{4A7CA85B-2EDE-4D94-9AD2-DCB1A3496683}"/>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109" name="Rectangle 108">
            <a:extLst>
              <a:ext uri="{FF2B5EF4-FFF2-40B4-BE49-F238E27FC236}">
                <a16:creationId xmlns:a16="http://schemas.microsoft.com/office/drawing/2014/main" id="{D3F314A4-5D1D-46B0-B338-C038D09D8C80}"/>
              </a:ext>
            </a:extLst>
          </p:cNvPr>
          <p:cNvSpPr/>
          <p:nvPr/>
        </p:nvSpPr>
        <p:spPr bwMode="auto">
          <a:xfrm>
            <a:off x="4347928" y="177122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11" name="Rectangle 110">
            <a:extLst>
              <a:ext uri="{FF2B5EF4-FFF2-40B4-BE49-F238E27FC236}">
                <a16:creationId xmlns:a16="http://schemas.microsoft.com/office/drawing/2014/main" id="{FFBE0998-1C14-4203-8B68-29201678C278}"/>
              </a:ext>
            </a:extLst>
          </p:cNvPr>
          <p:cNvSpPr/>
          <p:nvPr/>
        </p:nvSpPr>
        <p:spPr bwMode="auto">
          <a:xfrm>
            <a:off x="4366349" y="4590324"/>
            <a:ext cx="3547739" cy="1617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indent="0"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Centrally code and deploy applications confidently to any Kubernetes distribution in any location. Accelerate development by using best in class application services with standardized deployment, configuration, security, and observability.</a:t>
            </a:r>
          </a:p>
        </p:txBody>
      </p:sp>
      <p:sp>
        <p:nvSpPr>
          <p:cNvPr id="112" name="Rectangle 111">
            <a:extLst>
              <a:ext uri="{FF2B5EF4-FFF2-40B4-BE49-F238E27FC236}">
                <a16:creationId xmlns:a16="http://schemas.microsoft.com/office/drawing/2014/main" id="{D13AAC95-8442-4C7C-A177-F5A1CA7B1FC7}"/>
              </a:ext>
            </a:extLst>
          </p:cNvPr>
          <p:cNvSpPr/>
          <p:nvPr/>
        </p:nvSpPr>
        <p:spPr bwMode="auto">
          <a:xfrm>
            <a:off x="4319761"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Build Cloud native apps anywhere, at scale</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5" name="Group 4">
            <a:extLst>
              <a:ext uri="{FF2B5EF4-FFF2-40B4-BE49-F238E27FC236}">
                <a16:creationId xmlns:a16="http://schemas.microsoft.com/office/drawing/2014/main" id="{BB4C9E4C-8553-44CF-9A19-4351A2184026}"/>
              </a:ext>
            </a:extLst>
          </p:cNvPr>
          <p:cNvGrpSpPr/>
          <p:nvPr/>
        </p:nvGrpSpPr>
        <p:grpSpPr>
          <a:xfrm>
            <a:off x="4921709" y="2429984"/>
            <a:ext cx="2362264" cy="830647"/>
            <a:chOff x="5155718" y="2572948"/>
            <a:chExt cx="2362264" cy="830647"/>
          </a:xfrm>
        </p:grpSpPr>
        <p:grpSp>
          <p:nvGrpSpPr>
            <p:cNvPr id="120" name="Group 119">
              <a:extLst>
                <a:ext uri="{FF2B5EF4-FFF2-40B4-BE49-F238E27FC236}">
                  <a16:creationId xmlns:a16="http://schemas.microsoft.com/office/drawing/2014/main" id="{54B43760-D5D9-46BD-BAA7-3B3468262049}"/>
                </a:ext>
              </a:extLst>
            </p:cNvPr>
            <p:cNvGrpSpPr/>
            <p:nvPr/>
          </p:nvGrpSpPr>
          <p:grpSpPr>
            <a:xfrm>
              <a:off x="5155718" y="2682058"/>
              <a:ext cx="2362264" cy="721537"/>
              <a:chOff x="4607560" y="2803716"/>
              <a:chExt cx="1880033" cy="574244"/>
            </a:xfrm>
          </p:grpSpPr>
          <p:grpSp>
            <p:nvGrpSpPr>
              <p:cNvPr id="121" name="Group 120">
                <a:extLst>
                  <a:ext uri="{FF2B5EF4-FFF2-40B4-BE49-F238E27FC236}">
                    <a16:creationId xmlns:a16="http://schemas.microsoft.com/office/drawing/2014/main" id="{AC0D27D2-151A-4898-AA16-A07E2002E3AE}"/>
                  </a:ext>
                </a:extLst>
              </p:cNvPr>
              <p:cNvGrpSpPr/>
              <p:nvPr/>
            </p:nvGrpSpPr>
            <p:grpSpPr>
              <a:xfrm>
                <a:off x="4836485" y="3049171"/>
                <a:ext cx="1267691" cy="83127"/>
                <a:chOff x="1558636" y="2758787"/>
                <a:chExt cx="1267691" cy="83127"/>
              </a:xfrm>
            </p:grpSpPr>
            <p:cxnSp>
              <p:nvCxnSpPr>
                <p:cNvPr id="180" name="Straight Connector 179">
                  <a:extLst>
                    <a:ext uri="{FF2B5EF4-FFF2-40B4-BE49-F238E27FC236}">
                      <a16:creationId xmlns:a16="http://schemas.microsoft.com/office/drawing/2014/main" id="{DE0212B2-BC2A-4A69-ABDD-1E19FEC686FD}"/>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1" name="Rectangle 40">
                  <a:extLst>
                    <a:ext uri="{FF2B5EF4-FFF2-40B4-BE49-F238E27FC236}">
                      <a16:creationId xmlns:a16="http://schemas.microsoft.com/office/drawing/2014/main" id="{B6DB8E61-EC68-4A7A-9084-F5083A389450}"/>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123" name="Oval 122">
                <a:extLst>
                  <a:ext uri="{FF2B5EF4-FFF2-40B4-BE49-F238E27FC236}">
                    <a16:creationId xmlns:a16="http://schemas.microsoft.com/office/drawing/2014/main" id="{C66BED23-3004-4114-AA46-F388BEC67906}"/>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2" name="spreadsheet" descr="spreadsheet, data, paper, list">
                <a:extLst>
                  <a:ext uri="{FF2B5EF4-FFF2-40B4-BE49-F238E27FC236}">
                    <a16:creationId xmlns:a16="http://schemas.microsoft.com/office/drawing/2014/main" id="{97CDBFB2-99F1-4545-9D97-16FB7081ED55}"/>
                  </a:ext>
                </a:extLst>
              </p:cNvPr>
              <p:cNvGrpSpPr/>
              <p:nvPr/>
            </p:nvGrpSpPr>
            <p:grpSpPr>
              <a:xfrm>
                <a:off x="6223458" y="2922863"/>
                <a:ext cx="264135" cy="333644"/>
                <a:chOff x="6392789" y="3964742"/>
                <a:chExt cx="297505" cy="375795"/>
              </a:xfrm>
            </p:grpSpPr>
            <p:sp>
              <p:nvSpPr>
                <p:cNvPr id="172" name="Freeform: Shape 171">
                  <a:extLst>
                    <a:ext uri="{FF2B5EF4-FFF2-40B4-BE49-F238E27FC236}">
                      <a16:creationId xmlns:a16="http://schemas.microsoft.com/office/drawing/2014/main" id="{678E66A9-E11B-41D0-A19F-DFDFF849B7C4}"/>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5B56C14-3EE5-497C-B983-CE7A482D4E2A}"/>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C43B558-E716-41CE-932D-5AE71465F7D8}"/>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7763825F-175F-4F4B-AC4F-CDC882693E06}"/>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AA7B5A52-EC97-400D-98BD-D0D04413A400}"/>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76A4A83-1153-4F29-A7A3-73E83DC749C3}"/>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09DB3AA7-597D-4FB5-8104-F26C24C553FF}"/>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874133A-7482-419A-BB07-CA3DFB3BA690}"/>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code samples" descr="code samples">
                <a:extLst>
                  <a:ext uri="{FF2B5EF4-FFF2-40B4-BE49-F238E27FC236}">
                    <a16:creationId xmlns:a16="http://schemas.microsoft.com/office/drawing/2014/main" id="{A92A8B33-B8B2-4C8A-A155-C1472ED7ABD4}"/>
                  </a:ext>
                </a:extLst>
              </p:cNvPr>
              <p:cNvGrpSpPr/>
              <p:nvPr/>
            </p:nvGrpSpPr>
            <p:grpSpPr>
              <a:xfrm>
                <a:off x="5379789" y="3013129"/>
                <a:ext cx="393190" cy="198902"/>
                <a:chOff x="2548477" y="4015530"/>
                <a:chExt cx="500554" cy="253214"/>
              </a:xfrm>
            </p:grpSpPr>
            <p:sp>
              <p:nvSpPr>
                <p:cNvPr id="165" name="Freeform: Shape 164">
                  <a:extLst>
                    <a:ext uri="{FF2B5EF4-FFF2-40B4-BE49-F238E27FC236}">
                      <a16:creationId xmlns:a16="http://schemas.microsoft.com/office/drawing/2014/main" id="{EF871BB8-0E7B-46A0-9A8A-39CE6D329B8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0166213-7BE8-4D61-8892-1E6E7118B0D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8193F27A-4864-4085-B8EC-CAA37C4C530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34C7D95-3772-440F-8700-5D9389BA21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330F014-4415-4CF7-A41D-52BC303F894B}"/>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lobe" descr="globe, earth">
                <a:extLst>
                  <a:ext uri="{FF2B5EF4-FFF2-40B4-BE49-F238E27FC236}">
                    <a16:creationId xmlns:a16="http://schemas.microsoft.com/office/drawing/2014/main" id="{534C97D9-157D-4879-9EEE-2D0956B61AC2}"/>
                  </a:ext>
                </a:extLst>
              </p:cNvPr>
              <p:cNvGrpSpPr/>
              <p:nvPr/>
            </p:nvGrpSpPr>
            <p:grpSpPr>
              <a:xfrm>
                <a:off x="4607560" y="2803716"/>
                <a:ext cx="574039" cy="574036"/>
                <a:chOff x="8617745" y="2840833"/>
                <a:chExt cx="896938" cy="896934"/>
              </a:xfrm>
            </p:grpSpPr>
            <p:sp>
              <p:nvSpPr>
                <p:cNvPr id="151" name="Oval 150">
                  <a:extLst>
                    <a:ext uri="{FF2B5EF4-FFF2-40B4-BE49-F238E27FC236}">
                      <a16:creationId xmlns:a16="http://schemas.microsoft.com/office/drawing/2014/main" id="{55011279-D42F-4120-B883-D3816E28F633}"/>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1" name="Group 4">
                  <a:extLst>
                    <a:ext uri="{FF2B5EF4-FFF2-40B4-BE49-F238E27FC236}">
                      <a16:creationId xmlns:a16="http://schemas.microsoft.com/office/drawing/2014/main" id="{B665FF6C-4D6E-46DB-94E8-F5CE26209553}"/>
                    </a:ext>
                  </a:extLst>
                </p:cNvPr>
                <p:cNvGrpSpPr>
                  <a:grpSpLocks noChangeAspect="1"/>
                </p:cNvGrpSpPr>
                <p:nvPr/>
              </p:nvGrpSpPr>
              <p:grpSpPr bwMode="auto">
                <a:xfrm>
                  <a:off x="8617745" y="2840833"/>
                  <a:ext cx="896938" cy="896934"/>
                  <a:chOff x="2177" y="498"/>
                  <a:chExt cx="3324" cy="3324"/>
                </a:xfrm>
                <a:solidFill>
                  <a:srgbClr val="243A5E"/>
                </a:solidFill>
              </p:grpSpPr>
              <p:sp>
                <p:nvSpPr>
                  <p:cNvPr id="162" name="Freeform 5">
                    <a:extLst>
                      <a:ext uri="{FF2B5EF4-FFF2-40B4-BE49-F238E27FC236}">
                        <a16:creationId xmlns:a16="http://schemas.microsoft.com/office/drawing/2014/main" id="{5377BB35-1703-4381-9759-3F3757C7B64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6">
                    <a:extLst>
                      <a:ext uri="{FF2B5EF4-FFF2-40B4-BE49-F238E27FC236}">
                        <a16:creationId xmlns:a16="http://schemas.microsoft.com/office/drawing/2014/main" id="{E6BB22BA-F6DB-40B7-B57F-1645A9F4D998}"/>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7">
                    <a:extLst>
                      <a:ext uri="{FF2B5EF4-FFF2-40B4-BE49-F238E27FC236}">
                        <a16:creationId xmlns:a16="http://schemas.microsoft.com/office/drawing/2014/main" id="{534C790C-0D9E-47AA-95BE-6E3BA9BA05EB}"/>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02" name="Kubernetes" descr="Kubernetes">
              <a:extLst>
                <a:ext uri="{FF2B5EF4-FFF2-40B4-BE49-F238E27FC236}">
                  <a16:creationId xmlns:a16="http://schemas.microsoft.com/office/drawing/2014/main" id="{1C739D25-779E-2A48-BE7A-4DB8F1EC3D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7718" y="2572948"/>
              <a:ext cx="352754" cy="352754"/>
            </a:xfrm>
            <a:prstGeom prst="rect">
              <a:avLst/>
            </a:prstGeom>
          </p:spPr>
        </p:pic>
      </p:grpSp>
      <p:sp>
        <p:nvSpPr>
          <p:cNvPr id="113" name="Rectangle 112">
            <a:extLst>
              <a:ext uri="{FF2B5EF4-FFF2-40B4-BE49-F238E27FC236}">
                <a16:creationId xmlns:a16="http://schemas.microsoft.com/office/drawing/2014/main" id="{FE1F01B2-6754-4E42-9402-1AAA06D99FDE}"/>
              </a:ext>
            </a:extLst>
          </p:cNvPr>
          <p:cNvSpPr/>
          <p:nvPr/>
        </p:nvSpPr>
        <p:spPr bwMode="auto">
          <a:xfrm>
            <a:off x="8056997" y="178137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83" name="Rectangle 182">
            <a:extLst>
              <a:ext uri="{FF2B5EF4-FFF2-40B4-BE49-F238E27FC236}">
                <a16:creationId xmlns:a16="http://schemas.microsoft.com/office/drawing/2014/main" id="{E2831848-0321-457F-991A-53DB31CEAD56}"/>
              </a:ext>
            </a:extLst>
          </p:cNvPr>
          <p:cNvSpPr/>
          <p:nvPr/>
        </p:nvSpPr>
        <p:spPr bwMode="auto">
          <a:xfrm>
            <a:off x="8117566" y="4583824"/>
            <a:ext cx="3410674" cy="1644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1" indent="0"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Flexibly use cloud innovation where you need it by deploying Azure services anywhere.  Implement cloud practices and automation to deploy faster, consistently, and at scale with always-up-to-date Azure Arc-enabled services.</a:t>
            </a:r>
          </a:p>
        </p:txBody>
      </p:sp>
      <p:sp>
        <p:nvSpPr>
          <p:cNvPr id="184" name="Rectangle 183">
            <a:extLst>
              <a:ext uri="{FF2B5EF4-FFF2-40B4-BE49-F238E27FC236}">
                <a16:creationId xmlns:a16="http://schemas.microsoft.com/office/drawing/2014/main" id="{379DA39E-7B4D-48C6-A13C-EE3CD77518EB}"/>
              </a:ext>
            </a:extLst>
          </p:cNvPr>
          <p:cNvSpPr/>
          <p:nvPr/>
        </p:nvSpPr>
        <p:spPr bwMode="auto">
          <a:xfrm>
            <a:off x="8045521"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Run Azure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services anywhere</a:t>
            </a:r>
          </a:p>
        </p:txBody>
      </p:sp>
      <p:grpSp>
        <p:nvGrpSpPr>
          <p:cNvPr id="4" name="Group 3">
            <a:extLst>
              <a:ext uri="{FF2B5EF4-FFF2-40B4-BE49-F238E27FC236}">
                <a16:creationId xmlns:a16="http://schemas.microsoft.com/office/drawing/2014/main" id="{E9E51DB3-C770-470C-A65D-872F11513048}"/>
              </a:ext>
            </a:extLst>
          </p:cNvPr>
          <p:cNvGrpSpPr/>
          <p:nvPr/>
        </p:nvGrpSpPr>
        <p:grpSpPr>
          <a:xfrm>
            <a:off x="9011009" y="2006220"/>
            <a:ext cx="1635184" cy="1492599"/>
            <a:chOff x="9333793" y="2297385"/>
            <a:chExt cx="1635184" cy="1492599"/>
          </a:xfrm>
        </p:grpSpPr>
        <p:sp>
          <p:nvSpPr>
            <p:cNvPr id="186" name="Oval 185">
              <a:extLst>
                <a:ext uri="{FF2B5EF4-FFF2-40B4-BE49-F238E27FC236}">
                  <a16:creationId xmlns:a16="http://schemas.microsoft.com/office/drawing/2014/main" id="{F4F826A8-C3DC-4CEF-AB4B-04ABE0A0CFF3}"/>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187" name="Oval 186">
              <a:extLst>
                <a:ext uri="{FF2B5EF4-FFF2-40B4-BE49-F238E27FC236}">
                  <a16:creationId xmlns:a16="http://schemas.microsoft.com/office/drawing/2014/main" id="{7E97F46D-FA89-4767-8CC7-B6246C17D512}"/>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88" name="Oval 187">
              <a:extLst>
                <a:ext uri="{FF2B5EF4-FFF2-40B4-BE49-F238E27FC236}">
                  <a16:creationId xmlns:a16="http://schemas.microsoft.com/office/drawing/2014/main" id="{FA14F3ED-8494-40D0-AF97-877B684ECC40}"/>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DE9704C7-2F80-490A-AEC9-F49D4B6ADB69}"/>
                </a:ext>
              </a:extLst>
            </p:cNvPr>
            <p:cNvGrpSpPr/>
            <p:nvPr/>
          </p:nvGrpSpPr>
          <p:grpSpPr>
            <a:xfrm>
              <a:off x="9846235" y="2765517"/>
              <a:ext cx="562679" cy="674104"/>
              <a:chOff x="9542400" y="2520955"/>
              <a:chExt cx="562679" cy="674104"/>
            </a:xfrm>
          </p:grpSpPr>
          <p:grpSp>
            <p:nvGrpSpPr>
              <p:cNvPr id="201" name="Group 200">
                <a:extLst>
                  <a:ext uri="{FF2B5EF4-FFF2-40B4-BE49-F238E27FC236}">
                    <a16:creationId xmlns:a16="http://schemas.microsoft.com/office/drawing/2014/main" id="{3C4FBFFC-A490-417F-AC79-0E56E54144F5}"/>
                  </a:ext>
                </a:extLst>
              </p:cNvPr>
              <p:cNvGrpSpPr/>
              <p:nvPr/>
            </p:nvGrpSpPr>
            <p:grpSpPr>
              <a:xfrm>
                <a:off x="9542400" y="2520955"/>
                <a:ext cx="562679" cy="283443"/>
                <a:chOff x="1419697" y="2812532"/>
                <a:chExt cx="1091633" cy="549900"/>
              </a:xfrm>
            </p:grpSpPr>
            <p:sp>
              <p:nvSpPr>
                <p:cNvPr id="217" name="cloud 4" descr="cloud">
                  <a:extLst>
                    <a:ext uri="{FF2B5EF4-FFF2-40B4-BE49-F238E27FC236}">
                      <a16:creationId xmlns:a16="http://schemas.microsoft.com/office/drawing/2014/main" id="{8795D560-7840-4185-A9EF-6832E7EC24F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8" name="cloud 4" descr="cloud">
                  <a:extLst>
                    <a:ext uri="{FF2B5EF4-FFF2-40B4-BE49-F238E27FC236}">
                      <a16:creationId xmlns:a16="http://schemas.microsoft.com/office/drawing/2014/main" id="{7F0D417E-946C-45DE-8153-94D9A1B155F9}"/>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9" name="cloud 4" descr="cloud">
                  <a:extLst>
                    <a:ext uri="{FF2B5EF4-FFF2-40B4-BE49-F238E27FC236}">
                      <a16:creationId xmlns:a16="http://schemas.microsoft.com/office/drawing/2014/main" id="{4B17D593-501F-4E1F-8DB5-B5F59FC17E5B}"/>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E158C256-D42E-4595-9E0B-EE5BC2EF09A8}"/>
                  </a:ext>
                </a:extLst>
              </p:cNvPr>
              <p:cNvGrpSpPr/>
              <p:nvPr/>
            </p:nvGrpSpPr>
            <p:grpSpPr>
              <a:xfrm>
                <a:off x="9562077" y="2746782"/>
                <a:ext cx="423298" cy="448277"/>
                <a:chOff x="6510727" y="4347819"/>
                <a:chExt cx="499674" cy="529160"/>
              </a:xfrm>
            </p:grpSpPr>
            <p:sp>
              <p:nvSpPr>
                <p:cNvPr id="203" name="Freeform: Shape 202">
                  <a:extLst>
                    <a:ext uri="{FF2B5EF4-FFF2-40B4-BE49-F238E27FC236}">
                      <a16:creationId xmlns:a16="http://schemas.microsoft.com/office/drawing/2014/main" id="{DD6C4273-7473-44BA-9CF7-EEACA1C8FAC3}"/>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204" name="Group 203">
                  <a:extLst>
                    <a:ext uri="{FF2B5EF4-FFF2-40B4-BE49-F238E27FC236}">
                      <a16:creationId xmlns:a16="http://schemas.microsoft.com/office/drawing/2014/main" id="{A4498D86-BC49-412A-BBB7-5AE617743F06}"/>
                    </a:ext>
                  </a:extLst>
                </p:cNvPr>
                <p:cNvGrpSpPr/>
                <p:nvPr/>
              </p:nvGrpSpPr>
              <p:grpSpPr>
                <a:xfrm>
                  <a:off x="6558497" y="4441365"/>
                  <a:ext cx="282498" cy="101334"/>
                  <a:chOff x="3292936" y="2556427"/>
                  <a:chExt cx="597929" cy="214484"/>
                </a:xfrm>
                <a:solidFill>
                  <a:schemeClr val="bg1"/>
                </a:solidFill>
              </p:grpSpPr>
              <p:sp useBgFill="1">
                <p:nvSpPr>
                  <p:cNvPr id="213" name="Rectangle 212">
                    <a:extLst>
                      <a:ext uri="{FF2B5EF4-FFF2-40B4-BE49-F238E27FC236}">
                        <a16:creationId xmlns:a16="http://schemas.microsoft.com/office/drawing/2014/main" id="{31FE8D15-05C1-46CD-BF79-B3B49EB0616D}"/>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4" name="Rectangle 213">
                    <a:extLst>
                      <a:ext uri="{FF2B5EF4-FFF2-40B4-BE49-F238E27FC236}">
                        <a16:creationId xmlns:a16="http://schemas.microsoft.com/office/drawing/2014/main" id="{5264DF21-DC08-4AB1-B170-EA9D17D0BDB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5" name="Rectangle 214">
                    <a:extLst>
                      <a:ext uri="{FF2B5EF4-FFF2-40B4-BE49-F238E27FC236}">
                        <a16:creationId xmlns:a16="http://schemas.microsoft.com/office/drawing/2014/main" id="{0780A707-079A-4C1B-A513-8F1F830FCE2E}"/>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6" name="Rectangle 215">
                    <a:extLst>
                      <a:ext uri="{FF2B5EF4-FFF2-40B4-BE49-F238E27FC236}">
                        <a16:creationId xmlns:a16="http://schemas.microsoft.com/office/drawing/2014/main" id="{604F6A94-AFBA-430D-AA20-BDF62223655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205" name="Group 204">
                  <a:extLst>
                    <a:ext uri="{FF2B5EF4-FFF2-40B4-BE49-F238E27FC236}">
                      <a16:creationId xmlns:a16="http://schemas.microsoft.com/office/drawing/2014/main" id="{0C048A30-B2B6-4CCA-BC6B-747D3877A37E}"/>
                    </a:ext>
                  </a:extLst>
                </p:cNvPr>
                <p:cNvGrpSpPr/>
                <p:nvPr/>
              </p:nvGrpSpPr>
              <p:grpSpPr>
                <a:xfrm>
                  <a:off x="6558497" y="4576276"/>
                  <a:ext cx="282498" cy="101334"/>
                  <a:chOff x="3292936" y="2556427"/>
                  <a:chExt cx="597929" cy="214484"/>
                </a:xfrm>
                <a:solidFill>
                  <a:schemeClr val="bg1"/>
                </a:solidFill>
              </p:grpSpPr>
              <p:sp useBgFill="1">
                <p:nvSpPr>
                  <p:cNvPr id="209" name="Rectangle 208">
                    <a:extLst>
                      <a:ext uri="{FF2B5EF4-FFF2-40B4-BE49-F238E27FC236}">
                        <a16:creationId xmlns:a16="http://schemas.microsoft.com/office/drawing/2014/main" id="{74A72D23-BC5F-4DB3-B4C6-81BF1B7B303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0" name="Rectangle 209">
                    <a:extLst>
                      <a:ext uri="{FF2B5EF4-FFF2-40B4-BE49-F238E27FC236}">
                        <a16:creationId xmlns:a16="http://schemas.microsoft.com/office/drawing/2014/main" id="{B76168DF-33AC-41CA-A714-1701591B481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1" name="Rectangle 210">
                    <a:extLst>
                      <a:ext uri="{FF2B5EF4-FFF2-40B4-BE49-F238E27FC236}">
                        <a16:creationId xmlns:a16="http://schemas.microsoft.com/office/drawing/2014/main" id="{F51452B2-C872-49C8-AEC0-CCB5273BC2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2" name="Rectangle 211">
                    <a:extLst>
                      <a:ext uri="{FF2B5EF4-FFF2-40B4-BE49-F238E27FC236}">
                        <a16:creationId xmlns:a16="http://schemas.microsoft.com/office/drawing/2014/main" id="{BD2CD303-251F-4863-A4B1-F5D6F41DCB5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206" name="Rectangle 205">
                  <a:extLst>
                    <a:ext uri="{FF2B5EF4-FFF2-40B4-BE49-F238E27FC236}">
                      <a16:creationId xmlns:a16="http://schemas.microsoft.com/office/drawing/2014/main" id="{E46BC0E5-4F39-4544-B6C1-49715E011F43}"/>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7" name="Rectangle 206">
                  <a:extLst>
                    <a:ext uri="{FF2B5EF4-FFF2-40B4-BE49-F238E27FC236}">
                      <a16:creationId xmlns:a16="http://schemas.microsoft.com/office/drawing/2014/main" id="{763A37C5-E88B-45C1-81DA-480E1851C25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8" name="Rectangle 207">
                  <a:extLst>
                    <a:ext uri="{FF2B5EF4-FFF2-40B4-BE49-F238E27FC236}">
                      <a16:creationId xmlns:a16="http://schemas.microsoft.com/office/drawing/2014/main" id="{DBB5A20F-6D39-47EC-8498-BCC27EB93E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614F06C2-22A8-4099-9EB5-F9EEE46885E1}"/>
                </a:ext>
              </a:extLst>
            </p:cNvPr>
            <p:cNvGrpSpPr/>
            <p:nvPr/>
          </p:nvGrpSpPr>
          <p:grpSpPr>
            <a:xfrm>
              <a:off x="10450816" y="3472424"/>
              <a:ext cx="317560" cy="317560"/>
              <a:chOff x="9978965" y="3311263"/>
              <a:chExt cx="317560" cy="317560"/>
            </a:xfrm>
          </p:grpSpPr>
          <p:sp useBgFill="1">
            <p:nvSpPr>
              <p:cNvPr id="199" name="Oval 198">
                <a:extLst>
                  <a:ext uri="{FF2B5EF4-FFF2-40B4-BE49-F238E27FC236}">
                    <a16:creationId xmlns:a16="http://schemas.microsoft.com/office/drawing/2014/main" id="{E0AD317E-7FB0-4C9A-B58A-764861E48A64}"/>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20F93ED3-4509-456E-86B3-D7845B5C3F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191" name="Group 190">
              <a:extLst>
                <a:ext uri="{FF2B5EF4-FFF2-40B4-BE49-F238E27FC236}">
                  <a16:creationId xmlns:a16="http://schemas.microsoft.com/office/drawing/2014/main" id="{7EB7087D-DAE2-49FE-B469-428022573652}"/>
                </a:ext>
              </a:extLst>
            </p:cNvPr>
            <p:cNvGrpSpPr/>
            <p:nvPr/>
          </p:nvGrpSpPr>
          <p:grpSpPr>
            <a:xfrm>
              <a:off x="9333793" y="2770460"/>
              <a:ext cx="317560" cy="317560"/>
              <a:chOff x="9109015" y="2269863"/>
              <a:chExt cx="317560" cy="317560"/>
            </a:xfrm>
          </p:grpSpPr>
          <p:sp useBgFill="1">
            <p:nvSpPr>
              <p:cNvPr id="197" name="Oval 196">
                <a:extLst>
                  <a:ext uri="{FF2B5EF4-FFF2-40B4-BE49-F238E27FC236}">
                    <a16:creationId xmlns:a16="http://schemas.microsoft.com/office/drawing/2014/main" id="{6A4B598B-13AF-4BBD-8E6D-2ECC6AB4A725}"/>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Graphic 197">
                <a:extLst>
                  <a:ext uri="{FF2B5EF4-FFF2-40B4-BE49-F238E27FC236}">
                    <a16:creationId xmlns:a16="http://schemas.microsoft.com/office/drawing/2014/main" id="{2FCF4D6D-9E15-4F68-84F0-BD3A74D363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8702" y="2309550"/>
                <a:ext cx="238186" cy="238186"/>
              </a:xfrm>
              <a:prstGeom prst="rect">
                <a:avLst/>
              </a:prstGeom>
            </p:spPr>
          </p:pic>
        </p:grpSp>
        <p:grpSp>
          <p:nvGrpSpPr>
            <p:cNvPr id="192" name="Group 191">
              <a:extLst>
                <a:ext uri="{FF2B5EF4-FFF2-40B4-BE49-F238E27FC236}">
                  <a16:creationId xmlns:a16="http://schemas.microsoft.com/office/drawing/2014/main" id="{663ADDA1-96CF-4594-944F-C580D6A179B6}"/>
                </a:ext>
              </a:extLst>
            </p:cNvPr>
            <p:cNvGrpSpPr/>
            <p:nvPr/>
          </p:nvGrpSpPr>
          <p:grpSpPr>
            <a:xfrm>
              <a:off x="9537570" y="3472424"/>
              <a:ext cx="317560" cy="317560"/>
              <a:chOff x="8975665" y="2882638"/>
              <a:chExt cx="317560" cy="317560"/>
            </a:xfrm>
          </p:grpSpPr>
          <p:sp useBgFill="1">
            <p:nvSpPr>
              <p:cNvPr id="195" name="Oval 194">
                <a:extLst>
                  <a:ext uri="{FF2B5EF4-FFF2-40B4-BE49-F238E27FC236}">
                    <a16:creationId xmlns:a16="http://schemas.microsoft.com/office/drawing/2014/main" id="{872A14AC-B77B-4BEE-A5B0-708E143B3B1F}"/>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Graphic 195">
                <a:extLst>
                  <a:ext uri="{FF2B5EF4-FFF2-40B4-BE49-F238E27FC236}">
                    <a16:creationId xmlns:a16="http://schemas.microsoft.com/office/drawing/2014/main" id="{D893DFC9-2648-4EAE-A3A7-2075D8A470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2971" y="2919944"/>
                <a:ext cx="242948" cy="242948"/>
              </a:xfrm>
              <a:prstGeom prst="rect">
                <a:avLst/>
              </a:prstGeom>
            </p:spPr>
          </p:pic>
        </p:grpSp>
        <p:pic>
          <p:nvPicPr>
            <p:cNvPr id="193" name="Graphic 192">
              <a:extLst>
                <a:ext uri="{FF2B5EF4-FFF2-40B4-BE49-F238E27FC236}">
                  <a16:creationId xmlns:a16="http://schemas.microsoft.com/office/drawing/2014/main" id="{363AADBC-C143-47A0-9F90-EA36684A2E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01888" y="2330480"/>
              <a:ext cx="251370" cy="251370"/>
            </a:xfrm>
            <a:prstGeom prst="rect">
              <a:avLst/>
            </a:prstGeom>
          </p:spPr>
        </p:pic>
        <p:pic>
          <p:nvPicPr>
            <p:cNvPr id="194" name="Kubernetes" descr="Kubernetes">
              <a:extLst>
                <a:ext uri="{FF2B5EF4-FFF2-40B4-BE49-F238E27FC236}">
                  <a16:creationId xmlns:a16="http://schemas.microsoft.com/office/drawing/2014/main" id="{CE815409-C311-4980-8C26-DF7BCFA0A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83197" y="2802240"/>
              <a:ext cx="254000" cy="254000"/>
            </a:xfrm>
            <a:prstGeom prst="rect">
              <a:avLst/>
            </a:prstGeom>
          </p:spPr>
        </p:pic>
      </p:grpSp>
      <p:pic>
        <p:nvPicPr>
          <p:cNvPr id="116" name="Graphic 115" descr="Azure Arc logo">
            <a:extLst>
              <a:ext uri="{FF2B5EF4-FFF2-40B4-BE49-F238E27FC236}">
                <a16:creationId xmlns:a16="http://schemas.microsoft.com/office/drawing/2014/main" id="{CD364B95-390F-4BA4-862B-79567EE584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96313" y="241365"/>
            <a:ext cx="859304" cy="859304"/>
          </a:xfrm>
          <a:prstGeom prst="rect">
            <a:avLst/>
          </a:prstGeom>
        </p:spPr>
      </p:pic>
      <p:sp>
        <p:nvSpPr>
          <p:cNvPr id="117" name="Title 1">
            <a:extLst>
              <a:ext uri="{FF2B5EF4-FFF2-40B4-BE49-F238E27FC236}">
                <a16:creationId xmlns:a16="http://schemas.microsoft.com/office/drawing/2014/main" id="{730B8302-53E8-4FB3-8BB2-FDC2E03EE6D4}"/>
              </a:ext>
            </a:extLst>
          </p:cNvPr>
          <p:cNvSpPr txBox="1">
            <a:spLocks/>
          </p:cNvSpPr>
          <p:nvPr/>
        </p:nvSpPr>
        <p:spPr>
          <a:xfrm>
            <a:off x="1057992" y="371623"/>
            <a:ext cx="11018520" cy="6647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itchFamily="34" charset="0"/>
              </a:rPr>
              <a:t>Azure Arc</a:t>
            </a:r>
            <a:endParaRPr kumimoji="0" lang="en-US" sz="4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18" name="TextBox 117">
            <a:extLst>
              <a:ext uri="{FF2B5EF4-FFF2-40B4-BE49-F238E27FC236}">
                <a16:creationId xmlns:a16="http://schemas.microsoft.com/office/drawing/2014/main" id="{B1B33B84-F7AB-410F-B722-0B27530FA5D4}"/>
              </a:ext>
            </a:extLst>
          </p:cNvPr>
          <p:cNvSpPr txBox="1"/>
          <p:nvPr/>
        </p:nvSpPr>
        <p:spPr>
          <a:xfrm>
            <a:off x="1501543" y="1106241"/>
            <a:ext cx="9253135" cy="75138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spTree>
    <p:extLst>
      <p:ext uri="{BB962C8B-B14F-4D97-AF65-F5344CB8AC3E}">
        <p14:creationId xmlns:p14="http://schemas.microsoft.com/office/powerpoint/2010/main" val="904040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1169551"/>
          </a:xfrm>
        </p:spPr>
        <p:txBody>
          <a:bodyPr/>
          <a:lstStyle/>
          <a:p>
            <a:pPr algn="ctr"/>
            <a:r>
              <a:rPr lang="en-US" noProof="0"/>
              <a:t>Azure Arc-enabled infrastructure</a:t>
            </a:r>
            <a:br>
              <a:rPr lang="en-US" noProof="0"/>
            </a:br>
            <a:r>
              <a:rPr lang="en-US" sz="2000" noProof="0">
                <a:latin typeface="+mn-lt"/>
              </a:rPr>
              <a:t>Bring on-premises and multi-cloud infrastructure to Azure with Azure Arc</a:t>
            </a:r>
            <a:br>
              <a:rPr lang="en-US" sz="2000" noProof="0">
                <a:latin typeface="+mn-lt"/>
              </a:rPr>
            </a:br>
            <a:endParaRPr lang="en-US" sz="2000">
              <a:latin typeface="+mn-lt"/>
            </a:endParaRPr>
          </a:p>
        </p:txBody>
      </p:sp>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686072"/>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servers</a:t>
            </a:r>
          </a:p>
        </p:txBody>
      </p:sp>
      <p:sp>
        <p:nvSpPr>
          <p:cNvPr id="40" name="Rectangle 39">
            <a:extLst>
              <a:ext uri="{FF2B5EF4-FFF2-40B4-BE49-F238E27FC236}">
                <a16:creationId xmlns:a16="http://schemas.microsoft.com/office/drawing/2014/main" id="{07B6C0A8-E336-4C9A-8722-1D87B4E41909}"/>
              </a:ext>
            </a:extLst>
          </p:cNvPr>
          <p:cNvSpPr/>
          <p:nvPr/>
        </p:nvSpPr>
        <p:spPr bwMode="auto">
          <a:xfrm>
            <a:off x="598256" y="3062140"/>
            <a:ext cx="3231654" cy="1292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Simplified role-based operations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Physical, Virtual, Windows, Linux</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534152" y="2686072"/>
            <a:ext cx="306039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SQL Server</a:t>
            </a:r>
          </a:p>
        </p:txBody>
      </p:sp>
      <p:sp>
        <p:nvSpPr>
          <p:cNvPr id="45" name="Rectangle 44">
            <a:extLst>
              <a:ext uri="{FF2B5EF4-FFF2-40B4-BE49-F238E27FC236}">
                <a16:creationId xmlns:a16="http://schemas.microsoft.com/office/drawing/2014/main" id="{333CF3B9-7812-433B-A7F1-48874133933D}"/>
              </a:ext>
            </a:extLst>
          </p:cNvPr>
          <p:cNvSpPr/>
          <p:nvPr/>
        </p:nvSpPr>
        <p:spPr bwMode="auto">
          <a:xfrm>
            <a:off x="4412124" y="3062140"/>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Free SQL Assesment</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961" y="4581767"/>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686072"/>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Kubernetes</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8414105" y="3062140"/>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Policy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GitOps-based zero-touch deploy</a:t>
            </a:r>
          </a:p>
        </p:txBody>
      </p:sp>
      <p:grpSp>
        <p:nvGrpSpPr>
          <p:cNvPr id="53" name="Group 52" descr="kubernetee. canonical, aks on azure, rancher, open shift">
            <a:extLst>
              <a:ext uri="{FF2B5EF4-FFF2-40B4-BE49-F238E27FC236}">
                <a16:creationId xmlns:a16="http://schemas.microsoft.com/office/drawing/2014/main" id="{7667DA97-7888-42D1-8371-F6FE0BC62A9A}"/>
              </a:ext>
            </a:extLst>
          </p:cNvPr>
          <p:cNvGrpSpPr/>
          <p:nvPr/>
        </p:nvGrpSpPr>
        <p:grpSpPr>
          <a:xfrm>
            <a:off x="8634949" y="4421443"/>
            <a:ext cx="1865040" cy="1381034"/>
            <a:chOff x="5018732" y="4497888"/>
            <a:chExt cx="1865040" cy="1381034"/>
          </a:xfrm>
        </p:grpSpPr>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6075028" y="4497888"/>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1515" y="4559286"/>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5864660" y="5318605"/>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5018732" y="5448033"/>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28185" y="4749338"/>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672106" y="4374058"/>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spTree>
    <p:extLst>
      <p:ext uri="{BB962C8B-B14F-4D97-AF65-F5344CB8AC3E}">
        <p14:creationId xmlns:p14="http://schemas.microsoft.com/office/powerpoint/2010/main" val="3174577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a:solidFill>
                  <a:schemeClr val="tx1"/>
                </a:solidFill>
              </a:rPr>
              <a:t>Customer scenario</a:t>
            </a:r>
            <a:br>
              <a:rPr lang="en-US"/>
            </a:br>
            <a:r>
              <a:rPr lang="en-US" sz="2400" spc="0">
                <a:ln>
                  <a:noFill/>
                </a:ln>
                <a:solidFill>
                  <a:schemeClr val="tx1"/>
                </a:solidFill>
                <a:latin typeface="Segoe UI Semibold" panose="020B0702040204020203" pitchFamily="34" charset="0"/>
                <a:cs typeface="Segoe UI Semibold" panose="020B0702040204020203" pitchFamily="34" charset="0"/>
              </a:rPr>
              <a:t>Gain central visibility, operations, and compliance</a:t>
            </a:r>
          </a:p>
        </p:txBody>
      </p:sp>
      <p:sp>
        <p:nvSpPr>
          <p:cNvPr id="53" name="Rectangle 52">
            <a:extLst>
              <a:ext uri="{FF2B5EF4-FFF2-40B4-BE49-F238E27FC236}">
                <a16:creationId xmlns:a16="http://schemas.microsoft.com/office/drawing/2014/main" id="{A7BA354E-CE90-4A6F-A09D-397B8748A5CD}"/>
              </a:ext>
            </a:extLst>
          </p:cNvPr>
          <p:cNvSpPr/>
          <p:nvPr/>
        </p:nvSpPr>
        <p:spPr>
          <a:xfrm>
            <a:off x="648756" y="1774403"/>
            <a:ext cx="5705521" cy="3924151"/>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large financial institution has sprawling server-based IT systems</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deployed in corporate datacenters, </a:t>
            </a:r>
            <a:r>
              <a:rPr kumimoji="0" lang="en-US" sz="1400" b="0" i="0" u="none" strike="noStrike" kern="1200" cap="none" spc="0" normalizeH="0" baseline="0" noProof="0" err="1">
                <a:ln>
                  <a:noFill/>
                </a:ln>
                <a:solidFill>
                  <a:prstClr val="white"/>
                </a:solidFill>
                <a:effectLst/>
                <a:uLnTx/>
                <a:uFillTx/>
                <a:latin typeface="Segoe UI"/>
                <a:ea typeface="+mn-ea"/>
                <a:cs typeface="+mn-cs"/>
              </a:rPr>
              <a:t>hosters</a:t>
            </a:r>
            <a:r>
              <a:rPr kumimoji="0" lang="en-US" sz="1400" b="0" i="0" u="none" strike="noStrike" kern="1200" cap="none" spc="0" normalizeH="0" baseline="0" noProof="0">
                <a:ln>
                  <a:noFill/>
                </a:ln>
                <a:solidFill>
                  <a:prstClr val="white"/>
                </a:solidFill>
                <a:effectLst/>
                <a:uLnTx/>
                <a:uFillTx/>
                <a:latin typeface="Segoe UI"/>
                <a:ea typeface="+mn-ea"/>
                <a:cs typeface="+mn-cs"/>
              </a:rPr>
              <a:t>, and multi-cloud.</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The sprawl is overwhelming, and it is impossible to manage and apply consistent governance across the environment and meet compliance needs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Manage a mix of bare metal, Windows and Linux servers across locations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application owners to apply, audit and remediate compliance to meet their own requirements</a:t>
            </a:r>
          </a:p>
        </p:txBody>
      </p:sp>
      <p:sp>
        <p:nvSpPr>
          <p:cNvPr id="101" name="Rectangle 100">
            <a:extLst>
              <a:ext uri="{FF2B5EF4-FFF2-40B4-BE49-F238E27FC236}">
                <a16:creationId xmlns:a16="http://schemas.microsoft.com/office/drawing/2014/main" id="{8E1292B0-7CCA-4B84-BA15-242DF5B9CECA}"/>
              </a:ext>
            </a:extLst>
          </p:cNvPr>
          <p:cNvSpPr/>
          <p:nvPr/>
        </p:nvSpPr>
        <p:spPr bwMode="auto">
          <a:xfrm>
            <a:off x="8266443" y="4921484"/>
            <a:ext cx="3584448" cy="180663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Lst>
          </p:cNvPr>
          <p:cNvGrpSpPr/>
          <p:nvPr/>
        </p:nvGrpSpPr>
        <p:grpSpPr>
          <a:xfrm>
            <a:off x="8694748" y="5349164"/>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2500" y="3804522"/>
              <a:ext cx="457200" cy="457200"/>
            </a:xfrm>
            <a:prstGeom prst="rect">
              <a:avLst/>
            </a:prstGeom>
          </p:spPr>
        </p:pic>
      </p:grpSp>
      <p:grpSp>
        <p:nvGrpSpPr>
          <p:cNvPr id="19" name="Group 18">
            <a:extLst>
              <a:ext uri="{FF2B5EF4-FFF2-40B4-BE49-F238E27FC236}">
                <a16:creationId xmlns:a16="http://schemas.microsoft.com/office/drawing/2014/main" id="{7914870C-4181-4459-A3C0-FE6B598A57D1}"/>
              </a:ext>
            </a:extLst>
          </p:cNvPr>
          <p:cNvGrpSpPr/>
          <p:nvPr/>
        </p:nvGrpSpPr>
        <p:grpSpPr>
          <a:xfrm>
            <a:off x="8266443" y="1232094"/>
            <a:ext cx="3583663" cy="2631985"/>
            <a:chOff x="8072082" y="3708959"/>
            <a:chExt cx="3583663" cy="2631985"/>
          </a:xfrm>
        </p:grpSpPr>
        <p:grpSp>
          <p:nvGrpSpPr>
            <p:cNvPr id="20" name="Group 19">
              <a:extLst>
                <a:ext uri="{FF2B5EF4-FFF2-40B4-BE49-F238E27FC236}">
                  <a16:creationId xmlns:a16="http://schemas.microsoft.com/office/drawing/2014/main" id="{962A0BD4-9F07-4500-A86F-972A7F354CF1}"/>
                </a:ext>
              </a:extLst>
            </p:cNvPr>
            <p:cNvGrpSpPr/>
            <p:nvPr/>
          </p:nvGrpSpPr>
          <p:grpSpPr>
            <a:xfrm>
              <a:off x="8072082" y="3708959"/>
              <a:ext cx="3583663" cy="2631985"/>
              <a:chOff x="8072082" y="3708959"/>
              <a:chExt cx="3583663" cy="2631985"/>
            </a:xfrm>
          </p:grpSpPr>
          <p:sp>
            <p:nvSpPr>
              <p:cNvPr id="26" name="Rectangle 25">
                <a:extLst>
                  <a:ext uri="{FF2B5EF4-FFF2-40B4-BE49-F238E27FC236}">
                    <a16:creationId xmlns:a16="http://schemas.microsoft.com/office/drawing/2014/main" id="{0479BFEC-B75C-43AB-B8D9-55C14D968B3D}"/>
                  </a:ext>
                </a:extLst>
              </p:cNvPr>
              <p:cNvSpPr/>
              <p:nvPr/>
            </p:nvSpPr>
            <p:spPr bwMode="auto">
              <a:xfrm>
                <a:off x="8072082" y="3708959"/>
                <a:ext cx="3583663" cy="263198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 &amp; Multi-Cloud</a:t>
                </a:r>
              </a:p>
            </p:txBody>
          </p:sp>
          <p:grpSp>
            <p:nvGrpSpPr>
              <p:cNvPr id="27" name="Group 26">
                <a:extLst>
                  <a:ext uri="{FF2B5EF4-FFF2-40B4-BE49-F238E27FC236}">
                    <a16:creationId xmlns:a16="http://schemas.microsoft.com/office/drawing/2014/main" id="{700ABD14-0B9F-4719-A57E-B5EA794B9E93}"/>
                  </a:ext>
                </a:extLst>
              </p:cNvPr>
              <p:cNvGrpSpPr/>
              <p:nvPr/>
            </p:nvGrpSpPr>
            <p:grpSpPr>
              <a:xfrm>
                <a:off x="8547439" y="4924463"/>
                <a:ext cx="648186" cy="395764"/>
                <a:chOff x="9121847" y="3827766"/>
                <a:chExt cx="1521766" cy="929146"/>
              </a:xfrm>
            </p:grpSpPr>
            <p:pic>
              <p:nvPicPr>
                <p:cNvPr id="33" name="Picture 2" descr="Image result for aws logo png">
                  <a:extLst>
                    <a:ext uri="{FF2B5EF4-FFF2-40B4-BE49-F238E27FC236}">
                      <a16:creationId xmlns:a16="http://schemas.microsoft.com/office/drawing/2014/main" id="{B60E2F28-4D1F-4C63-8381-AACDDA889F3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aws logo png">
                  <a:extLst>
                    <a:ext uri="{FF2B5EF4-FFF2-40B4-BE49-F238E27FC236}">
                      <a16:creationId xmlns:a16="http://schemas.microsoft.com/office/drawing/2014/main" id="{3012643E-0391-4CFC-817C-BB6154F82F99}"/>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027AF16-1806-476C-A0D5-E2FFD4BA471C}"/>
                  </a:ext>
                </a:extLst>
              </p:cNvPr>
              <p:cNvGrpSpPr/>
              <p:nvPr/>
            </p:nvGrpSpPr>
            <p:grpSpPr>
              <a:xfrm>
                <a:off x="9848964" y="4996412"/>
                <a:ext cx="1545167" cy="243838"/>
                <a:chOff x="7468280" y="5341840"/>
                <a:chExt cx="5734050" cy="904875"/>
              </a:xfrm>
            </p:grpSpPr>
            <p:pic>
              <p:nvPicPr>
                <p:cNvPr id="31" name="Picture 4" descr="Image result for google cloud logo png">
                  <a:extLst>
                    <a:ext uri="{FF2B5EF4-FFF2-40B4-BE49-F238E27FC236}">
                      <a16:creationId xmlns:a16="http://schemas.microsoft.com/office/drawing/2014/main" id="{636EB21B-878B-4FB5-A84C-BB8CFA8663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google cloud logo png">
                  <a:extLst>
                    <a:ext uri="{FF2B5EF4-FFF2-40B4-BE49-F238E27FC236}">
                      <a16:creationId xmlns:a16="http://schemas.microsoft.com/office/drawing/2014/main" id="{2ED0A61B-7563-4EB3-9375-969840C030D4}"/>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descr="A picture containing logo, icon&#10;&#10;Description automatically generated">
                <a:extLst>
                  <a:ext uri="{FF2B5EF4-FFF2-40B4-BE49-F238E27FC236}">
                    <a16:creationId xmlns:a16="http://schemas.microsoft.com/office/drawing/2014/main" id="{79F7067E-7684-4609-820A-A118B0E3F917}"/>
                  </a:ext>
                </a:extLst>
              </p:cNvPr>
              <p:cNvPicPr>
                <a:picLocks noChangeAspect="1"/>
              </p:cNvPicPr>
              <p:nvPr/>
            </p:nvPicPr>
            <p:blipFill>
              <a:blip r:embed="rId18"/>
              <a:stretch>
                <a:fillRect/>
              </a:stretch>
            </p:blipFill>
            <p:spPr>
              <a:xfrm>
                <a:off x="8284126" y="6032423"/>
                <a:ext cx="1184646" cy="15500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48B99AF5-B467-4CC8-AA91-19F320A4190A}"/>
                  </a:ext>
                </a:extLst>
              </p:cNvPr>
              <p:cNvPicPr>
                <a:picLocks noChangeAspect="1"/>
              </p:cNvPicPr>
              <p:nvPr/>
            </p:nvPicPr>
            <p:blipFill>
              <a:blip r:embed="rId19"/>
              <a:stretch>
                <a:fillRect/>
              </a:stretch>
            </p:blipFill>
            <p:spPr>
              <a:xfrm>
                <a:off x="9949731" y="5894188"/>
                <a:ext cx="1432175" cy="332461"/>
              </a:xfrm>
              <a:prstGeom prst="rect">
                <a:avLst/>
              </a:prstGeom>
            </p:spPr>
          </p:pic>
        </p:grpSp>
        <p:grpSp>
          <p:nvGrpSpPr>
            <p:cNvPr id="21" name="Group 20">
              <a:extLst>
                <a:ext uri="{FF2B5EF4-FFF2-40B4-BE49-F238E27FC236}">
                  <a16:creationId xmlns:a16="http://schemas.microsoft.com/office/drawing/2014/main" id="{4FD75E55-6841-4E83-AFCD-62739F1B6D51}"/>
                </a:ext>
              </a:extLst>
            </p:cNvPr>
            <p:cNvGrpSpPr/>
            <p:nvPr/>
          </p:nvGrpSpPr>
          <p:grpSpPr>
            <a:xfrm>
              <a:off x="8895696" y="4339248"/>
              <a:ext cx="1935335" cy="365762"/>
              <a:chOff x="8561608" y="2918570"/>
              <a:chExt cx="1405900" cy="265698"/>
            </a:xfrm>
          </p:grpSpPr>
          <p:pic>
            <p:nvPicPr>
              <p:cNvPr id="24" name="Picture 23" descr="A picture containing drawing&#10;&#10;Description automatically generated">
                <a:extLst>
                  <a:ext uri="{FF2B5EF4-FFF2-40B4-BE49-F238E27FC236}">
                    <a16:creationId xmlns:a16="http://schemas.microsoft.com/office/drawing/2014/main" id="{F5F1F7B5-93B7-49E3-A87E-CCE2B3DFF64D}"/>
                  </a:ext>
                </a:extLst>
              </p:cNvPr>
              <p:cNvPicPr>
                <a:picLocks noChangeAspect="1"/>
              </p:cNvPicPr>
              <p:nvPr/>
            </p:nvPicPr>
            <p:blipFill rotWithShape="1">
              <a:blip r:embed="rId20">
                <a:extLst>
                  <a:ext uri="{28A0092B-C50C-407E-A947-70E740481C1C}">
                    <a14:useLocalDpi xmlns:a14="http://schemas.microsoft.com/office/drawing/2010/main" val="0"/>
                  </a:ext>
                </a:extLst>
              </a:blip>
              <a:srcRect r="82446" b="108"/>
              <a:stretch/>
            </p:blipFill>
            <p:spPr>
              <a:xfrm>
                <a:off x="8561608" y="2918570"/>
                <a:ext cx="252912" cy="26569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61D50653-1F0E-4B85-B7E7-5224E93F3C59}"/>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918570"/>
                <a:ext cx="1152988" cy="258169"/>
              </a:xfrm>
              <a:prstGeom prst="rect">
                <a:avLst/>
              </a:prstGeom>
            </p:spPr>
          </p:pic>
        </p:grpSp>
        <p:pic>
          <p:nvPicPr>
            <p:cNvPr id="22" name="Picture 2" descr="Vmware Png Logo - Free Transparent PNG Logos">
              <a:extLst>
                <a:ext uri="{FF2B5EF4-FFF2-40B4-BE49-F238E27FC236}">
                  <a16:creationId xmlns:a16="http://schemas.microsoft.com/office/drawing/2014/main" id="{16C34D7C-63DB-4C74-8000-90C28FA6167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libaba Group">
              <a:extLst>
                <a:ext uri="{FF2B5EF4-FFF2-40B4-BE49-F238E27FC236}">
                  <a16:creationId xmlns:a16="http://schemas.microsoft.com/office/drawing/2014/main" id="{B55A6DB1-C201-403A-B9FC-FA381063CD2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Connector 34">
            <a:extLst>
              <a:ext uri="{FF2B5EF4-FFF2-40B4-BE49-F238E27FC236}">
                <a16:creationId xmlns:a16="http://schemas.microsoft.com/office/drawing/2014/main" id="{ADBC0053-DA25-4AD1-AC51-9EDAE25A2A6B}"/>
              </a:ext>
            </a:extLst>
          </p:cNvPr>
          <p:cNvCxnSpPr>
            <a:cxnSpLocks/>
            <a:stCxn id="38" idx="0"/>
            <a:endCxn id="37" idx="2"/>
          </p:cNvCxnSpPr>
          <p:nvPr/>
        </p:nvCxnSpPr>
        <p:spPr>
          <a:xfrm flipV="1">
            <a:off x="10084707" y="4026611"/>
            <a:ext cx="2" cy="787572"/>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52DB9DA-089B-4FBC-8B92-0686C2181AD1}"/>
              </a:ext>
            </a:extLst>
          </p:cNvPr>
          <p:cNvSpPr/>
          <p:nvPr/>
        </p:nvSpPr>
        <p:spPr>
          <a:xfrm>
            <a:off x="8452361" y="4159841"/>
            <a:ext cx="3264693" cy="556610"/>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
        <p:nvSpPr>
          <p:cNvPr id="37" name="Rectangle 36">
            <a:extLst>
              <a:ext uri="{FF2B5EF4-FFF2-40B4-BE49-F238E27FC236}">
                <a16:creationId xmlns:a16="http://schemas.microsoft.com/office/drawing/2014/main" id="{D2A8687B-A116-4345-B742-63F7DF54D575}"/>
              </a:ext>
            </a:extLst>
          </p:cNvPr>
          <p:cNvSpPr/>
          <p:nvPr/>
        </p:nvSpPr>
        <p:spPr bwMode="auto">
          <a:xfrm>
            <a:off x="9598096" y="3825443"/>
            <a:ext cx="973225" cy="20116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
        <p:nvSpPr>
          <p:cNvPr id="38" name="Rectangle 37">
            <a:extLst>
              <a:ext uri="{FF2B5EF4-FFF2-40B4-BE49-F238E27FC236}">
                <a16:creationId xmlns:a16="http://schemas.microsoft.com/office/drawing/2014/main" id="{07CBE741-6569-4EDB-8CD3-7892B3D26A85}"/>
              </a:ext>
            </a:extLst>
          </p:cNvPr>
          <p:cNvSpPr/>
          <p:nvPr/>
        </p:nvSpPr>
        <p:spPr bwMode="auto">
          <a:xfrm>
            <a:off x="9598094" y="4814183"/>
            <a:ext cx="973225" cy="20261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Tree>
    <p:extLst>
      <p:ext uri="{BB962C8B-B14F-4D97-AF65-F5344CB8AC3E}">
        <p14:creationId xmlns:p14="http://schemas.microsoft.com/office/powerpoint/2010/main" val="2815535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a:solidFill>
                  <a:schemeClr val="tx1"/>
                </a:solidFill>
              </a:rPr>
              <a:t>Customer scenario</a:t>
            </a:r>
            <a:br>
              <a:rPr lang="en-US"/>
            </a:br>
            <a:r>
              <a:rPr lang="en-US" sz="2400" spc="0">
                <a:ln>
                  <a:noFill/>
                </a:ln>
                <a:solidFill>
                  <a:schemeClr val="tx1"/>
                </a:solidFill>
                <a:latin typeface="Segoe UI Semibold" panose="020B0702040204020203" pitchFamily="34" charset="0"/>
                <a:cs typeface="Segoe UI Semibold" panose="020B0702040204020203" pitchFamily="34" charset="0"/>
              </a:rPr>
              <a:t>Gain central visibility, operations, and compliance</a:t>
            </a:r>
          </a:p>
        </p:txBody>
      </p:sp>
      <p:sp>
        <p:nvSpPr>
          <p:cNvPr id="101" name="Rectangle 100">
            <a:extLst>
              <a:ext uri="{FF2B5EF4-FFF2-40B4-BE49-F238E27FC236}">
                <a16:creationId xmlns:a16="http://schemas.microsoft.com/office/drawing/2014/main" id="{8E1292B0-7CCA-4B84-BA15-242DF5B9CECA}"/>
              </a:ext>
            </a:extLst>
          </p:cNvPr>
          <p:cNvSpPr/>
          <p:nvPr/>
        </p:nvSpPr>
        <p:spPr bwMode="auto">
          <a:xfrm>
            <a:off x="8266443" y="4921484"/>
            <a:ext cx="3584448" cy="180663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Lst>
          </p:cNvPr>
          <p:cNvGrpSpPr/>
          <p:nvPr/>
        </p:nvGrpSpPr>
        <p:grpSpPr>
          <a:xfrm>
            <a:off x="8694748" y="5349164"/>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2500" y="3804522"/>
              <a:ext cx="457200" cy="457200"/>
            </a:xfrm>
            <a:prstGeom prst="rect">
              <a:avLst/>
            </a:prstGeom>
          </p:spPr>
        </p:pic>
      </p:grpSp>
      <p:grpSp>
        <p:nvGrpSpPr>
          <p:cNvPr id="19" name="Group 18">
            <a:extLst>
              <a:ext uri="{FF2B5EF4-FFF2-40B4-BE49-F238E27FC236}">
                <a16:creationId xmlns:a16="http://schemas.microsoft.com/office/drawing/2014/main" id="{7914870C-4181-4459-A3C0-FE6B598A57D1}"/>
              </a:ext>
            </a:extLst>
          </p:cNvPr>
          <p:cNvGrpSpPr/>
          <p:nvPr/>
        </p:nvGrpSpPr>
        <p:grpSpPr>
          <a:xfrm>
            <a:off x="8266443" y="1232094"/>
            <a:ext cx="3583663" cy="2631985"/>
            <a:chOff x="8072082" y="3708959"/>
            <a:chExt cx="3583663" cy="2631985"/>
          </a:xfrm>
        </p:grpSpPr>
        <p:grpSp>
          <p:nvGrpSpPr>
            <p:cNvPr id="20" name="Group 19">
              <a:extLst>
                <a:ext uri="{FF2B5EF4-FFF2-40B4-BE49-F238E27FC236}">
                  <a16:creationId xmlns:a16="http://schemas.microsoft.com/office/drawing/2014/main" id="{962A0BD4-9F07-4500-A86F-972A7F354CF1}"/>
                </a:ext>
              </a:extLst>
            </p:cNvPr>
            <p:cNvGrpSpPr/>
            <p:nvPr/>
          </p:nvGrpSpPr>
          <p:grpSpPr>
            <a:xfrm>
              <a:off x="8072082" y="3708959"/>
              <a:ext cx="3583663" cy="2631985"/>
              <a:chOff x="8072082" y="3708959"/>
              <a:chExt cx="3583663" cy="2631985"/>
            </a:xfrm>
          </p:grpSpPr>
          <p:sp>
            <p:nvSpPr>
              <p:cNvPr id="26" name="Rectangle 25">
                <a:extLst>
                  <a:ext uri="{FF2B5EF4-FFF2-40B4-BE49-F238E27FC236}">
                    <a16:creationId xmlns:a16="http://schemas.microsoft.com/office/drawing/2014/main" id="{0479BFEC-B75C-43AB-B8D9-55C14D968B3D}"/>
                  </a:ext>
                </a:extLst>
              </p:cNvPr>
              <p:cNvSpPr/>
              <p:nvPr/>
            </p:nvSpPr>
            <p:spPr bwMode="auto">
              <a:xfrm>
                <a:off x="8072082" y="3708959"/>
                <a:ext cx="3583663" cy="263198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 &amp; Multi-Cloud</a:t>
                </a:r>
              </a:p>
            </p:txBody>
          </p:sp>
          <p:grpSp>
            <p:nvGrpSpPr>
              <p:cNvPr id="27" name="Group 26">
                <a:extLst>
                  <a:ext uri="{FF2B5EF4-FFF2-40B4-BE49-F238E27FC236}">
                    <a16:creationId xmlns:a16="http://schemas.microsoft.com/office/drawing/2014/main" id="{700ABD14-0B9F-4719-A57E-B5EA794B9E93}"/>
                  </a:ext>
                </a:extLst>
              </p:cNvPr>
              <p:cNvGrpSpPr/>
              <p:nvPr/>
            </p:nvGrpSpPr>
            <p:grpSpPr>
              <a:xfrm>
                <a:off x="8547439" y="4924463"/>
                <a:ext cx="648186" cy="395764"/>
                <a:chOff x="9121847" y="3827766"/>
                <a:chExt cx="1521766" cy="929146"/>
              </a:xfrm>
            </p:grpSpPr>
            <p:pic>
              <p:nvPicPr>
                <p:cNvPr id="33" name="Picture 2" descr="Image result for aws logo png">
                  <a:extLst>
                    <a:ext uri="{FF2B5EF4-FFF2-40B4-BE49-F238E27FC236}">
                      <a16:creationId xmlns:a16="http://schemas.microsoft.com/office/drawing/2014/main" id="{B60E2F28-4D1F-4C63-8381-AACDDA889F3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aws logo png">
                  <a:extLst>
                    <a:ext uri="{FF2B5EF4-FFF2-40B4-BE49-F238E27FC236}">
                      <a16:creationId xmlns:a16="http://schemas.microsoft.com/office/drawing/2014/main" id="{3012643E-0391-4CFC-817C-BB6154F82F99}"/>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027AF16-1806-476C-A0D5-E2FFD4BA471C}"/>
                  </a:ext>
                </a:extLst>
              </p:cNvPr>
              <p:cNvGrpSpPr/>
              <p:nvPr/>
            </p:nvGrpSpPr>
            <p:grpSpPr>
              <a:xfrm>
                <a:off x="9848964" y="4996412"/>
                <a:ext cx="1545167" cy="243838"/>
                <a:chOff x="7468280" y="5341840"/>
                <a:chExt cx="5734050" cy="904875"/>
              </a:xfrm>
            </p:grpSpPr>
            <p:pic>
              <p:nvPicPr>
                <p:cNvPr id="31" name="Picture 4" descr="Image result for google cloud logo png">
                  <a:extLst>
                    <a:ext uri="{FF2B5EF4-FFF2-40B4-BE49-F238E27FC236}">
                      <a16:creationId xmlns:a16="http://schemas.microsoft.com/office/drawing/2014/main" id="{636EB21B-878B-4FB5-A84C-BB8CFA8663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google cloud logo png">
                  <a:extLst>
                    <a:ext uri="{FF2B5EF4-FFF2-40B4-BE49-F238E27FC236}">
                      <a16:creationId xmlns:a16="http://schemas.microsoft.com/office/drawing/2014/main" id="{2ED0A61B-7563-4EB3-9375-969840C030D4}"/>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descr="A picture containing logo, icon&#10;&#10;Description automatically generated">
                <a:extLst>
                  <a:ext uri="{FF2B5EF4-FFF2-40B4-BE49-F238E27FC236}">
                    <a16:creationId xmlns:a16="http://schemas.microsoft.com/office/drawing/2014/main" id="{79F7067E-7684-4609-820A-A118B0E3F917}"/>
                  </a:ext>
                </a:extLst>
              </p:cNvPr>
              <p:cNvPicPr>
                <a:picLocks noChangeAspect="1"/>
              </p:cNvPicPr>
              <p:nvPr/>
            </p:nvPicPr>
            <p:blipFill>
              <a:blip r:embed="rId18"/>
              <a:stretch>
                <a:fillRect/>
              </a:stretch>
            </p:blipFill>
            <p:spPr>
              <a:xfrm>
                <a:off x="8284126" y="6032423"/>
                <a:ext cx="1184646" cy="15500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48B99AF5-B467-4CC8-AA91-19F320A4190A}"/>
                  </a:ext>
                </a:extLst>
              </p:cNvPr>
              <p:cNvPicPr>
                <a:picLocks noChangeAspect="1"/>
              </p:cNvPicPr>
              <p:nvPr/>
            </p:nvPicPr>
            <p:blipFill>
              <a:blip r:embed="rId19"/>
              <a:stretch>
                <a:fillRect/>
              </a:stretch>
            </p:blipFill>
            <p:spPr>
              <a:xfrm>
                <a:off x="9949731" y="5894188"/>
                <a:ext cx="1432175" cy="332461"/>
              </a:xfrm>
              <a:prstGeom prst="rect">
                <a:avLst/>
              </a:prstGeom>
            </p:spPr>
          </p:pic>
        </p:grpSp>
        <p:grpSp>
          <p:nvGrpSpPr>
            <p:cNvPr id="21" name="Group 20">
              <a:extLst>
                <a:ext uri="{FF2B5EF4-FFF2-40B4-BE49-F238E27FC236}">
                  <a16:creationId xmlns:a16="http://schemas.microsoft.com/office/drawing/2014/main" id="{4FD75E55-6841-4E83-AFCD-62739F1B6D51}"/>
                </a:ext>
              </a:extLst>
            </p:cNvPr>
            <p:cNvGrpSpPr/>
            <p:nvPr/>
          </p:nvGrpSpPr>
          <p:grpSpPr>
            <a:xfrm>
              <a:off x="8895696" y="4339248"/>
              <a:ext cx="1935335" cy="365762"/>
              <a:chOff x="8561608" y="2918570"/>
              <a:chExt cx="1405900" cy="265698"/>
            </a:xfrm>
          </p:grpSpPr>
          <p:pic>
            <p:nvPicPr>
              <p:cNvPr id="24" name="Picture 23" descr="A picture containing drawing&#10;&#10;Description automatically generated">
                <a:extLst>
                  <a:ext uri="{FF2B5EF4-FFF2-40B4-BE49-F238E27FC236}">
                    <a16:creationId xmlns:a16="http://schemas.microsoft.com/office/drawing/2014/main" id="{F5F1F7B5-93B7-49E3-A87E-CCE2B3DFF64D}"/>
                  </a:ext>
                </a:extLst>
              </p:cNvPr>
              <p:cNvPicPr>
                <a:picLocks noChangeAspect="1"/>
              </p:cNvPicPr>
              <p:nvPr/>
            </p:nvPicPr>
            <p:blipFill rotWithShape="1">
              <a:blip r:embed="rId20">
                <a:extLst>
                  <a:ext uri="{28A0092B-C50C-407E-A947-70E740481C1C}">
                    <a14:useLocalDpi xmlns:a14="http://schemas.microsoft.com/office/drawing/2010/main" val="0"/>
                  </a:ext>
                </a:extLst>
              </a:blip>
              <a:srcRect r="82446" b="108"/>
              <a:stretch/>
            </p:blipFill>
            <p:spPr>
              <a:xfrm>
                <a:off x="8561608" y="2918570"/>
                <a:ext cx="252912" cy="26569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61D50653-1F0E-4B85-B7E7-5224E93F3C59}"/>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918570"/>
                <a:ext cx="1152988" cy="258169"/>
              </a:xfrm>
              <a:prstGeom prst="rect">
                <a:avLst/>
              </a:prstGeom>
            </p:spPr>
          </p:pic>
        </p:grpSp>
        <p:pic>
          <p:nvPicPr>
            <p:cNvPr id="22" name="Picture 2" descr="Vmware Png Logo - Free Transparent PNG Logos">
              <a:extLst>
                <a:ext uri="{FF2B5EF4-FFF2-40B4-BE49-F238E27FC236}">
                  <a16:creationId xmlns:a16="http://schemas.microsoft.com/office/drawing/2014/main" id="{16C34D7C-63DB-4C74-8000-90C28FA6167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libaba Group">
              <a:extLst>
                <a:ext uri="{FF2B5EF4-FFF2-40B4-BE49-F238E27FC236}">
                  <a16:creationId xmlns:a16="http://schemas.microsoft.com/office/drawing/2014/main" id="{B55A6DB1-C201-403A-B9FC-FA381063CD2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Connector 34">
            <a:extLst>
              <a:ext uri="{FF2B5EF4-FFF2-40B4-BE49-F238E27FC236}">
                <a16:creationId xmlns:a16="http://schemas.microsoft.com/office/drawing/2014/main" id="{ADBC0053-DA25-4AD1-AC51-9EDAE25A2A6B}"/>
              </a:ext>
            </a:extLst>
          </p:cNvPr>
          <p:cNvCxnSpPr>
            <a:cxnSpLocks/>
            <a:stCxn id="38" idx="0"/>
            <a:endCxn id="37" idx="2"/>
          </p:cNvCxnSpPr>
          <p:nvPr/>
        </p:nvCxnSpPr>
        <p:spPr>
          <a:xfrm flipV="1">
            <a:off x="10084707" y="4026611"/>
            <a:ext cx="2" cy="787572"/>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52DB9DA-089B-4FBC-8B92-0686C2181AD1}"/>
              </a:ext>
            </a:extLst>
          </p:cNvPr>
          <p:cNvSpPr/>
          <p:nvPr/>
        </p:nvSpPr>
        <p:spPr>
          <a:xfrm>
            <a:off x="8452361" y="4159841"/>
            <a:ext cx="3264693" cy="556610"/>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
        <p:nvSpPr>
          <p:cNvPr id="37" name="Rectangle 36">
            <a:extLst>
              <a:ext uri="{FF2B5EF4-FFF2-40B4-BE49-F238E27FC236}">
                <a16:creationId xmlns:a16="http://schemas.microsoft.com/office/drawing/2014/main" id="{D2A8687B-A116-4345-B742-63F7DF54D575}"/>
              </a:ext>
            </a:extLst>
          </p:cNvPr>
          <p:cNvSpPr/>
          <p:nvPr/>
        </p:nvSpPr>
        <p:spPr bwMode="auto">
          <a:xfrm>
            <a:off x="9598096" y="3825443"/>
            <a:ext cx="973225" cy="20116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
        <p:nvSpPr>
          <p:cNvPr id="38" name="Rectangle 37">
            <a:extLst>
              <a:ext uri="{FF2B5EF4-FFF2-40B4-BE49-F238E27FC236}">
                <a16:creationId xmlns:a16="http://schemas.microsoft.com/office/drawing/2014/main" id="{07CBE741-6569-4EDB-8CD3-7892B3D26A85}"/>
              </a:ext>
            </a:extLst>
          </p:cNvPr>
          <p:cNvSpPr/>
          <p:nvPr/>
        </p:nvSpPr>
        <p:spPr bwMode="auto">
          <a:xfrm>
            <a:off x="9598094" y="4814183"/>
            <a:ext cx="973225" cy="20261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
        <p:nvSpPr>
          <p:cNvPr id="39" name="Rectangle 38">
            <a:extLst>
              <a:ext uri="{FF2B5EF4-FFF2-40B4-BE49-F238E27FC236}">
                <a16:creationId xmlns:a16="http://schemas.microsoft.com/office/drawing/2014/main" id="{95497F79-CDF2-423F-A7EA-A1D7F0EFFE76}"/>
              </a:ext>
            </a:extLst>
          </p:cNvPr>
          <p:cNvSpPr/>
          <p:nvPr/>
        </p:nvSpPr>
        <p:spPr>
          <a:xfrm>
            <a:off x="586740" y="1884086"/>
            <a:ext cx="5755066" cy="3431709"/>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Universal governance anywhere through Azure Policy</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Centralized agent management – Monitoring, Security, Update Management and more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server compliance rules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a:t>
            </a:r>
            <a:r>
              <a:rPr kumimoji="0" lang="en-US" sz="1800" b="0" i="0" u="none" strike="noStrike" kern="1200" cap="none" spc="0" normalizeH="0" baseline="0" noProof="0" err="1">
                <a:ln>
                  <a:noFill/>
                </a:ln>
                <a:solidFill>
                  <a:prstClr val="white"/>
                </a:solidFill>
                <a:effectLst/>
                <a:uLnTx/>
                <a:uFillTx/>
                <a:latin typeface="Segoe UI"/>
                <a:ea typeface="+mn-ea"/>
                <a:cs typeface="+mn-cs"/>
              </a:rPr>
              <a:t>entral</a:t>
            </a:r>
            <a:r>
              <a:rPr kumimoji="0" lang="en-US" sz="1800" b="0" i="0" u="none" strike="noStrike" kern="1200" cap="none" spc="0" normalizeH="0" baseline="0" noProof="0">
                <a:ln>
                  <a:noFill/>
                </a:ln>
                <a:solidFill>
                  <a:prstClr val="white"/>
                </a:solidFill>
                <a:effectLst/>
                <a:uLnTx/>
                <a:uFillTx/>
                <a:latin typeface="Segoe UI"/>
                <a:ea typeface="+mn-ea"/>
                <a:cs typeface="+mn-cs"/>
              </a:rPr>
              <a:t> compliance view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Self-service remediation</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Integration with Azure Lighthouse</a:t>
            </a: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838034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8652BEF-F681-CF4D-B4C6-173651CB4866}"/>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39090536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C767EFA-4A40-2B45-81FC-631EF8365EEF}"/>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33620963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4FD35A9D-0601-8844-B182-7EE8ADA7929E}"/>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4013162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sp>
        <p:nvSpPr>
          <p:cNvPr id="126" name="Rectangle 125">
            <a:extLst>
              <a:ext uri="{FF2B5EF4-FFF2-40B4-BE49-F238E27FC236}">
                <a16:creationId xmlns:a16="http://schemas.microsoft.com/office/drawing/2014/main" id="{A4D27AEE-E26B-4AC3-927F-54BB0B59F9AB}"/>
              </a:ext>
            </a:extLst>
          </p:cNvPr>
          <p:cNvSpPr/>
          <p:nvPr/>
        </p:nvSpPr>
        <p:spPr bwMode="auto">
          <a:xfrm>
            <a:off x="4353518"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sp>
        <p:nvSpPr>
          <p:cNvPr id="10" name="Rectangle 9">
            <a:extLst>
              <a:ext uri="{FF2B5EF4-FFF2-40B4-BE49-F238E27FC236}">
                <a16:creationId xmlns:a16="http://schemas.microsoft.com/office/drawing/2014/main" id="{601AF2C9-923C-4751-B330-59D678ACD611}"/>
              </a:ext>
            </a:extLst>
          </p:cNvPr>
          <p:cNvSpPr/>
          <p:nvPr/>
        </p:nvSpPr>
        <p:spPr bwMode="auto">
          <a:xfrm>
            <a:off x="4429179" y="5581751"/>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67918" y="5581751"/>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429179" y="427582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429179" y="492878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67918" y="427582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67918" y="492878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81754" y="5722814"/>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54414" y="5079210"/>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Lst>
          </p:cNvPr>
          <p:cNvGrpSpPr/>
          <p:nvPr/>
        </p:nvGrpSpPr>
        <p:grpSpPr>
          <a:xfrm>
            <a:off x="4620459" y="4377255"/>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83472" y="4417217"/>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82369" y="5081543"/>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65408" y="5726487"/>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158" name="Group 157">
            <a:extLst>
              <a:ext uri="{FF2B5EF4-FFF2-40B4-BE49-F238E27FC236}">
                <a16:creationId xmlns:a16="http://schemas.microsoft.com/office/drawing/2014/main" id="{63C6D10B-3225-42A6-A2CE-72D8FFA6010C}"/>
              </a:ext>
            </a:extLst>
          </p:cNvPr>
          <p:cNvGrpSpPr/>
          <p:nvPr/>
        </p:nvGrpSpPr>
        <p:grpSpPr>
          <a:xfrm>
            <a:off x="617263" y="3596772"/>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577956"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pic>
          <p:nvPicPr>
            <p:cNvPr id="6" name="Graphic 5">
              <a:extLst>
                <a:ext uri="{FF2B5EF4-FFF2-40B4-BE49-F238E27FC236}">
                  <a16:creationId xmlns:a16="http://schemas.microsoft.com/office/drawing/2014/main" id="{6674C34A-0600-4442-8581-9C998E224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573" y="4426934"/>
              <a:ext cx="331817" cy="331817"/>
            </a:xfrm>
            <a:prstGeom prst="rect">
              <a:avLst/>
            </a:prstGeom>
          </p:spPr>
        </p:pic>
        <p:pic>
          <p:nvPicPr>
            <p:cNvPr id="128" name="Graphic 127">
              <a:extLst>
                <a:ext uri="{FF2B5EF4-FFF2-40B4-BE49-F238E27FC236}">
                  <a16:creationId xmlns:a16="http://schemas.microsoft.com/office/drawing/2014/main" id="{F3B86933-AFCF-47E6-A6B8-5D2B907B7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73532" y="5050194"/>
              <a:ext cx="365760" cy="365760"/>
            </a:xfrm>
            <a:prstGeom prst="rect">
              <a:avLst/>
            </a:prstGeom>
          </p:spPr>
        </p:pic>
        <p:pic>
          <p:nvPicPr>
            <p:cNvPr id="155" name="Graphic 154">
              <a:extLst>
                <a:ext uri="{FF2B5EF4-FFF2-40B4-BE49-F238E27FC236}">
                  <a16:creationId xmlns:a16="http://schemas.microsoft.com/office/drawing/2014/main" id="{333BC3B9-95CE-4338-9008-7F011FE8D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01" y="5061065"/>
              <a:ext cx="365760" cy="365760"/>
            </a:xfrm>
            <a:prstGeom prst="rect">
              <a:avLst/>
            </a:prstGeom>
          </p:spPr>
        </p:pic>
        <p:pic>
          <p:nvPicPr>
            <p:cNvPr id="157" name="Graphic 156">
              <a:extLst>
                <a:ext uri="{FF2B5EF4-FFF2-40B4-BE49-F238E27FC236}">
                  <a16:creationId xmlns:a16="http://schemas.microsoft.com/office/drawing/2014/main" id="{5B808B8E-ECB0-4226-A6B8-0DA4161FB3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68302" y="4406798"/>
              <a:ext cx="365760" cy="365760"/>
            </a:xfrm>
            <a:prstGeom prst="rect">
              <a:avLst/>
            </a:prstGeom>
          </p:spPr>
        </p:pic>
      </p:grpSp>
      <p:grpSp>
        <p:nvGrpSpPr>
          <p:cNvPr id="160" name="Group 159">
            <a:extLst>
              <a:ext uri="{FF2B5EF4-FFF2-40B4-BE49-F238E27FC236}">
                <a16:creationId xmlns:a16="http://schemas.microsoft.com/office/drawing/2014/main" id="{DEB725C3-C362-4161-9B04-84F8216968BD}"/>
              </a:ext>
            </a:extLst>
          </p:cNvPr>
          <p:cNvGrpSpPr/>
          <p:nvPr/>
        </p:nvGrpSpPr>
        <p:grpSpPr>
          <a:xfrm>
            <a:off x="8162416" y="3505200"/>
            <a:ext cx="3583663" cy="2895600"/>
            <a:chOff x="8072082" y="3558641"/>
            <a:chExt cx="3583663" cy="2895600"/>
          </a:xfrm>
        </p:grpSpPr>
        <p:grpSp>
          <p:nvGrpSpPr>
            <p:cNvPr id="121" name="Group 120">
              <a:extLst>
                <a:ext uri="{FF2B5EF4-FFF2-40B4-BE49-F238E27FC236}">
                  <a16:creationId xmlns:a16="http://schemas.microsoft.com/office/drawing/2014/main" id="{F29C4961-8F24-4FE7-83CA-742CEA17B825}"/>
                </a:ext>
              </a:extLst>
            </p:cNvPr>
            <p:cNvGrpSpPr/>
            <p:nvPr/>
          </p:nvGrpSpPr>
          <p:grpSpPr>
            <a:xfrm>
              <a:off x="8072082" y="3558641"/>
              <a:ext cx="3583663" cy="2895600"/>
              <a:chOff x="8072082" y="3558641"/>
              <a:chExt cx="3583663" cy="2895600"/>
            </a:xfrm>
          </p:grpSpPr>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 &amp; Multi-Cloud</a:t>
                </a:r>
              </a:p>
            </p:txBody>
          </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24463"/>
                <a:ext cx="648186" cy="395764"/>
                <a:chOff x="9121847" y="3827766"/>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4996412"/>
                <a:ext cx="1545167" cy="243838"/>
                <a:chOff x="7468280" y="5341840"/>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24"/>
              <a:stretch>
                <a:fillRect/>
              </a:stretch>
            </p:blipFill>
            <p:spPr>
              <a:xfrm>
                <a:off x="8284126" y="6032423"/>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5"/>
              <a:stretch>
                <a:fillRect/>
              </a:stretch>
            </p:blipFill>
            <p:spPr>
              <a:xfrm>
                <a:off x="9949731" y="5894188"/>
                <a:ext cx="1432175" cy="332461"/>
              </a:xfrm>
              <a:prstGeom prst="rect">
                <a:avLst/>
              </a:prstGeom>
            </p:spPr>
          </p:pic>
        </p:grpSp>
        <p:grpSp>
          <p:nvGrpSpPr>
            <p:cNvPr id="161" name="Group 160">
              <a:extLst>
                <a:ext uri="{FF2B5EF4-FFF2-40B4-BE49-F238E27FC236}">
                  <a16:creationId xmlns:a16="http://schemas.microsoft.com/office/drawing/2014/main" id="{188466B0-8841-41BB-B451-06B956694229}"/>
                </a:ext>
              </a:extLst>
            </p:cNvPr>
            <p:cNvGrpSpPr/>
            <p:nvPr/>
          </p:nvGrpSpPr>
          <p:grpSpPr>
            <a:xfrm>
              <a:off x="8895696" y="4156353"/>
              <a:ext cx="1935335" cy="365760"/>
              <a:chOff x="8561608" y="2785729"/>
              <a:chExt cx="1405900" cy="265698"/>
            </a:xfrm>
          </p:grpSpPr>
          <p:pic>
            <p:nvPicPr>
              <p:cNvPr id="162" name="Picture 161" descr="A picture containing drawing&#10;&#10;Description automatically generated">
                <a:extLst>
                  <a:ext uri="{FF2B5EF4-FFF2-40B4-BE49-F238E27FC236}">
                    <a16:creationId xmlns:a16="http://schemas.microsoft.com/office/drawing/2014/main" id="{C9F560DF-8519-45EC-89A5-BB81C1811CD5}"/>
                  </a:ext>
                </a:extLst>
              </p:cNvPr>
              <p:cNvPicPr>
                <a:picLocks noChangeAspect="1"/>
              </p:cNvPicPr>
              <p:nvPr/>
            </p:nvPicPr>
            <p:blipFill rotWithShape="1">
              <a:blip r:embed="rId2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63" name="Picture 162" descr="A picture containing drawing&#10;&#10;Description automatically generated">
                <a:extLst>
                  <a:ext uri="{FF2B5EF4-FFF2-40B4-BE49-F238E27FC236}">
                    <a16:creationId xmlns:a16="http://schemas.microsoft.com/office/drawing/2014/main" id="{7A50BC0A-2154-4105-A747-48585C88CB62}"/>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pic>
          <p:nvPicPr>
            <p:cNvPr id="164" name="Picture 2" descr="Vmware Png Logo - Free Transparent PNG Logos">
              <a:extLst>
                <a:ext uri="{FF2B5EF4-FFF2-40B4-BE49-F238E27FC236}">
                  <a16:creationId xmlns:a16="http://schemas.microsoft.com/office/drawing/2014/main" id="{F5CF1134-0D04-40A9-A166-AC56F36144E2}"/>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libaba Group">
              <a:extLst>
                <a:ext uri="{FF2B5EF4-FFF2-40B4-BE49-F238E27FC236}">
                  <a16:creationId xmlns:a16="http://schemas.microsoft.com/office/drawing/2014/main" id="{65B9B1C7-DE2C-43A3-81EC-AFAAC9A50A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73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158"/>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160"/>
                                        </p:tgtEl>
                                        <p:attrNameLst>
                                          <p:attrName>ppt_x</p:attrName>
                                          <p:attrName>ppt_y</p:attrName>
                                        </p:attrNameLst>
                                      </p:cBhvr>
                                      <p:rCtr x="0" y="94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500"/>
                                        <p:tgtEl>
                                          <p:spTgt spid="1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5E6EC6FE-4348-8943-AA5B-34C4D31D89CA}"/>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24689618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FC12D8A-DD85-254D-9FB3-11C0825169FC}"/>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26053394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3331EB5-903C-7C44-B50D-FEF80B2D3219}"/>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2681189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73B2FBE-AE94-DC4D-9BB9-5AFFFDB18A2E}"/>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14021531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A59469C9-685D-9141-9F24-40134A53C95D}"/>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1982998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01A34EC-309D-894B-A99D-16205E9A1FDF}"/>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40039997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Arc-enabled servers</a:t>
            </a:r>
            <a:br>
              <a:rPr lang="en-US"/>
            </a:br>
            <a:r>
              <a:rPr lang="en-US" sz="2000">
                <a:latin typeface="+mn-lt"/>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0222" y="3860101"/>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Centralized agent management – Monitoring, Security, Update Management</a:t>
                  </a: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Security</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Azure Active Directory Managed Identity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Role-Based Access control</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39273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a:t>Azure Arc-enabled servers</a:t>
            </a:r>
            <a:br>
              <a:rPr lang="en-US"/>
            </a:br>
            <a:r>
              <a:rPr lang="en-US" sz="2000">
                <a:latin typeface="+mn-lt"/>
              </a:rPr>
              <a:t>Azure Arc-enabled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Just turn them on when you want to use them</a:t>
            </a:r>
          </a:p>
        </p:txBody>
      </p:sp>
      <p:grpSp>
        <p:nvGrpSpPr>
          <p:cNvPr id="3" name="Group 2" descr="Logos">
            <a:extLst>
              <a:ext uri="{FF2B5EF4-FFF2-40B4-BE49-F238E27FC236}">
                <a16:creationId xmlns:a16="http://schemas.microsoft.com/office/drawing/2014/main" id="{438165A2-C260-4D62-8B20-240D21F489C7}"/>
              </a:ext>
            </a:extLst>
          </p:cNvPr>
          <p:cNvGrpSpPr/>
          <p:nvPr/>
        </p:nvGrpSpPr>
        <p:grpSpPr>
          <a:xfrm>
            <a:off x="1656622" y="2423443"/>
            <a:ext cx="4468407" cy="2329901"/>
            <a:chOff x="1656622" y="2423443"/>
            <a:chExt cx="4468407" cy="2329901"/>
          </a:xfrm>
        </p:grpSpPr>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2" name="Picture 1" descr="AWS">
              <a:extLst>
                <a:ext uri="{FF2B5EF4-FFF2-40B4-BE49-F238E27FC236}">
                  <a16:creationId xmlns:a16="http://schemas.microsoft.com/office/drawing/2014/main" id="{4C8F62B1-43EE-46A2-83AF-ACB8C4DFC4CB}"/>
                </a:ext>
              </a:extLst>
            </p:cNvPr>
            <p:cNvPicPr>
              <a:picLocks noChangeAspect="1"/>
            </p:cNvPicPr>
            <p:nvPr/>
          </p:nvPicPr>
          <p:blipFill>
            <a:blip r:embed="rId8"/>
            <a:srcRect/>
            <a:stretch/>
          </p:blipFill>
          <p:spPr>
            <a:xfrm>
              <a:off x="5040296" y="3949534"/>
              <a:ext cx="709192" cy="424102"/>
            </a:xfrm>
            <a:prstGeom prst="rect">
              <a:avLst/>
            </a:prstGeom>
          </p:spPr>
        </p:pic>
      </p:grpSp>
    </p:spTree>
    <p:extLst>
      <p:ext uri="{BB962C8B-B14F-4D97-AF65-F5344CB8AC3E}">
        <p14:creationId xmlns:p14="http://schemas.microsoft.com/office/powerpoint/2010/main" val="15775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par>
                                <p:cTn id="26" presetID="2" presetClass="entr" presetSubtype="2" decel="10000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93453" y="206773"/>
            <a:ext cx="11018520" cy="861774"/>
          </a:xfrm>
        </p:spPr>
        <p:txBody>
          <a:bodyPr/>
          <a:lstStyle/>
          <a:p>
            <a:r>
              <a:rPr lang="en-US"/>
              <a:t>Azure Arc-enabled servers</a:t>
            </a:r>
            <a:br>
              <a:rPr lang="en-US"/>
            </a:br>
            <a:r>
              <a:rPr lang="en-US" sz="2000">
                <a:cs typeface="Segoe UI"/>
              </a:rPr>
              <a:t>The future of Microsoft Endpoint Configuration Manager (formerly SCCM)</a:t>
            </a:r>
            <a:endParaRPr lang="en-US" sz="2000">
              <a:latin typeface="+mn-lt"/>
            </a:endParaRPr>
          </a:p>
        </p:txBody>
      </p:sp>
      <p:sp>
        <p:nvSpPr>
          <p:cNvPr id="7" name="TextBox 6">
            <a:extLst>
              <a:ext uri="{FF2B5EF4-FFF2-40B4-BE49-F238E27FC236}">
                <a16:creationId xmlns:a16="http://schemas.microsoft.com/office/drawing/2014/main" id="{DCE2C3C2-499E-4156-9499-19851CC04ECE}"/>
              </a:ext>
            </a:extLst>
          </p:cNvPr>
          <p:cNvSpPr txBox="1"/>
          <p:nvPr/>
        </p:nvSpPr>
        <p:spPr>
          <a:xfrm>
            <a:off x="593453" y="1533428"/>
            <a:ext cx="10701080" cy="54322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The Azure management services enabled by Azure Arc can replace much of the functionality of MECM, but we recommend a gradual transition based on the use case. In some cases, MECM cannot be replaced yet.</a:t>
            </a:r>
          </a:p>
        </p:txBody>
      </p:sp>
      <p:grpSp>
        <p:nvGrpSpPr>
          <p:cNvPr id="17" name="Group 16">
            <a:extLst>
              <a:ext uri="{FF2B5EF4-FFF2-40B4-BE49-F238E27FC236}">
                <a16:creationId xmlns:a16="http://schemas.microsoft.com/office/drawing/2014/main" id="{1C995AD5-0DD9-44FF-8C5B-3A069FDF1F97}"/>
              </a:ext>
            </a:extLst>
          </p:cNvPr>
          <p:cNvGrpSpPr/>
          <p:nvPr/>
        </p:nvGrpSpPr>
        <p:grpSpPr>
          <a:xfrm>
            <a:off x="1786722" y="2968181"/>
            <a:ext cx="8631982" cy="2815083"/>
            <a:chOff x="1323421" y="3179314"/>
            <a:chExt cx="8631982" cy="2815083"/>
          </a:xfrm>
        </p:grpSpPr>
        <p:sp>
          <p:nvSpPr>
            <p:cNvPr id="19" name="Rectangle 18">
              <a:extLst>
                <a:ext uri="{FF2B5EF4-FFF2-40B4-BE49-F238E27FC236}">
                  <a16:creationId xmlns:a16="http://schemas.microsoft.com/office/drawing/2014/main" id="{A1FCC2F2-AF93-4138-9BF9-600D15FE0562}"/>
                </a:ext>
              </a:extLst>
            </p:cNvPr>
            <p:cNvSpPr/>
            <p:nvPr/>
          </p:nvSpPr>
          <p:spPr bwMode="auto">
            <a:xfrm>
              <a:off x="6267087"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BCF76F2-AB29-4586-9861-2F64716F0481}"/>
                </a:ext>
              </a:extLst>
            </p:cNvPr>
            <p:cNvSpPr/>
            <p:nvPr/>
          </p:nvSpPr>
          <p:spPr bwMode="auto">
            <a:xfrm>
              <a:off x="1323421"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mn-cs"/>
                </a:rPr>
                <a:t>On-Premises</a:t>
              </a:r>
              <a:r>
                <a:rPr kumimoji="0" lang="en-US" sz="1400" b="0" i="0" u="none" strike="noStrike" kern="0" cap="none" spc="0" normalizeH="0" baseline="0" noProof="0">
                  <a:ln>
                    <a:noFill/>
                  </a:ln>
                  <a:solidFill>
                    <a:srgbClr val="50E6FF"/>
                  </a:solidFill>
                  <a:effectLst/>
                  <a:uLnTx/>
                  <a:uFillTx/>
                  <a:latin typeface="Segoe UI Semibold"/>
                  <a:ea typeface="+mn-ea"/>
                  <a:cs typeface="+mn-cs"/>
                </a:rPr>
                <a:t> VMs</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BAF4F80-4868-42F8-AC0C-3562333BAA69}"/>
                </a:ext>
              </a:extLst>
            </p:cNvPr>
            <p:cNvGrpSpPr/>
            <p:nvPr/>
          </p:nvGrpSpPr>
          <p:grpSpPr>
            <a:xfrm>
              <a:off x="1889075" y="4192595"/>
              <a:ext cx="2557007" cy="995213"/>
              <a:chOff x="2556149" y="3769041"/>
              <a:chExt cx="2557007" cy="998808"/>
            </a:xfrm>
          </p:grpSpPr>
          <p:pic>
            <p:nvPicPr>
              <p:cNvPr id="5" name="Graphic 4">
                <a:extLst>
                  <a:ext uri="{FF2B5EF4-FFF2-40B4-BE49-F238E27FC236}">
                    <a16:creationId xmlns:a16="http://schemas.microsoft.com/office/drawing/2014/main" id="{C07DFAC9-1814-42F5-B80F-87F783650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149" y="3786736"/>
                <a:ext cx="981113" cy="981113"/>
              </a:xfrm>
              <a:prstGeom prst="rect">
                <a:avLst/>
              </a:prstGeom>
            </p:spPr>
          </p:pic>
          <p:pic>
            <p:nvPicPr>
              <p:cNvPr id="6" name="Graphic 5">
                <a:extLst>
                  <a:ext uri="{FF2B5EF4-FFF2-40B4-BE49-F238E27FC236}">
                    <a16:creationId xmlns:a16="http://schemas.microsoft.com/office/drawing/2014/main" id="{A07A6918-6BB9-447B-A0F1-BA7C7F9DB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043" y="3769041"/>
                <a:ext cx="981113" cy="981113"/>
              </a:xfrm>
              <a:prstGeom prst="rect">
                <a:avLst/>
              </a:prstGeom>
            </p:spPr>
          </p:pic>
        </p:grpSp>
        <p:grpSp>
          <p:nvGrpSpPr>
            <p:cNvPr id="15" name="Group 14">
              <a:extLst>
                <a:ext uri="{FF2B5EF4-FFF2-40B4-BE49-F238E27FC236}">
                  <a16:creationId xmlns:a16="http://schemas.microsoft.com/office/drawing/2014/main" id="{054BAC15-F17C-4B1F-AC1B-44E0DE577A52}"/>
                </a:ext>
              </a:extLst>
            </p:cNvPr>
            <p:cNvGrpSpPr/>
            <p:nvPr/>
          </p:nvGrpSpPr>
          <p:grpSpPr>
            <a:xfrm>
              <a:off x="5365092" y="4413491"/>
              <a:ext cx="548640" cy="346727"/>
              <a:chOff x="10616822" y="4233626"/>
              <a:chExt cx="548640" cy="346727"/>
            </a:xfrm>
          </p:grpSpPr>
          <p:cxnSp>
            <p:nvCxnSpPr>
              <p:cNvPr id="37" name="Straight Connector 36">
                <a:extLst>
                  <a:ext uri="{FF2B5EF4-FFF2-40B4-BE49-F238E27FC236}">
                    <a16:creationId xmlns:a16="http://schemas.microsoft.com/office/drawing/2014/main" id="{EC985B89-AAC7-422C-BA91-0F2F222E840D}"/>
                  </a:ext>
                  <a:ext uri="{C183D7F6-B498-43B3-948B-1728B52AA6E4}">
                    <adec:decorative xmlns:adec="http://schemas.microsoft.com/office/drawing/2017/decorative" val="1"/>
                  </a:ext>
                </a:extLst>
              </p:cNvPr>
              <p:cNvCxnSpPr>
                <a:cxnSpLocks/>
              </p:cNvCxnSpPr>
              <p:nvPr/>
            </p:nvCxnSpPr>
            <p:spPr>
              <a:xfrm flipH="1">
                <a:off x="10616822" y="4233626"/>
                <a:ext cx="548640" cy="0"/>
              </a:xfrm>
              <a:prstGeom prst="line">
                <a:avLst/>
              </a:prstGeom>
              <a:noFill/>
              <a:ln w="19050" cap="flat" cmpd="sng" algn="ctr">
                <a:solidFill>
                  <a:srgbClr val="50E6FF"/>
                </a:solidFill>
                <a:prstDash val="solid"/>
                <a:headEnd type="arrow"/>
                <a:tailEnd type="none"/>
              </a:ln>
              <a:effectLst/>
            </p:spPr>
          </p:cxnSp>
          <p:cxnSp>
            <p:nvCxnSpPr>
              <p:cNvPr id="39" name="Straight Connector 38">
                <a:extLst>
                  <a:ext uri="{FF2B5EF4-FFF2-40B4-BE49-F238E27FC236}">
                    <a16:creationId xmlns:a16="http://schemas.microsoft.com/office/drawing/2014/main" id="{27C83AA2-57AB-4613-A8EA-5A2B42760AE6}"/>
                  </a:ext>
                  <a:ext uri="{C183D7F6-B498-43B3-948B-1728B52AA6E4}">
                    <adec:decorative xmlns:adec="http://schemas.microsoft.com/office/drawing/2017/decorative" val="1"/>
                  </a:ext>
                </a:extLst>
              </p:cNvPr>
              <p:cNvCxnSpPr>
                <a:cxnSpLocks/>
              </p:cNvCxnSpPr>
              <p:nvPr/>
            </p:nvCxnSpPr>
            <p:spPr>
              <a:xfrm rot="5400000" flipV="1">
                <a:off x="10891142" y="4306033"/>
                <a:ext cx="0" cy="548640"/>
              </a:xfrm>
              <a:prstGeom prst="line">
                <a:avLst/>
              </a:prstGeom>
              <a:noFill/>
              <a:ln w="19050" cap="flat" cmpd="sng" algn="ctr">
                <a:solidFill>
                  <a:schemeClr val="accent1"/>
                </a:solidFill>
                <a:prstDash val="solid"/>
                <a:headEnd type="arrow"/>
                <a:tailEnd type="none"/>
              </a:ln>
              <a:effectLst/>
            </p:spPr>
          </p:cxnSp>
        </p:grpSp>
        <p:grpSp>
          <p:nvGrpSpPr>
            <p:cNvPr id="13" name="Group 12">
              <a:extLst>
                <a:ext uri="{FF2B5EF4-FFF2-40B4-BE49-F238E27FC236}">
                  <a16:creationId xmlns:a16="http://schemas.microsoft.com/office/drawing/2014/main" id="{93068DA6-A1DD-4ED3-857D-D2E3CCDD9E74}"/>
                </a:ext>
              </a:extLst>
            </p:cNvPr>
            <p:cNvGrpSpPr/>
            <p:nvPr/>
          </p:nvGrpSpPr>
          <p:grpSpPr>
            <a:xfrm>
              <a:off x="6666952" y="3429000"/>
              <a:ext cx="2888586" cy="852251"/>
              <a:chOff x="6666952" y="3429000"/>
              <a:chExt cx="2888586" cy="852251"/>
            </a:xfrm>
          </p:grpSpPr>
          <p:sp>
            <p:nvSpPr>
              <p:cNvPr id="29" name="Rectangle 28">
                <a:extLst>
                  <a:ext uri="{FF2B5EF4-FFF2-40B4-BE49-F238E27FC236}">
                    <a16:creationId xmlns:a16="http://schemas.microsoft.com/office/drawing/2014/main" id="{FD373101-B2AC-4905-ADA5-F6EC65F06A2B}"/>
                  </a:ext>
                </a:extLst>
              </p:cNvPr>
              <p:cNvSpPr/>
              <p:nvPr/>
            </p:nvSpPr>
            <p:spPr bwMode="auto">
              <a:xfrm>
                <a:off x="6666952" y="3601885"/>
                <a:ext cx="1268410" cy="5064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mn-cs"/>
                  </a:rPr>
                  <a:t>MECM</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 name="Plus Sign 2">
                <a:extLst>
                  <a:ext uri="{FF2B5EF4-FFF2-40B4-BE49-F238E27FC236}">
                    <a16:creationId xmlns:a16="http://schemas.microsoft.com/office/drawing/2014/main" id="{3D286CF7-116F-4F1F-AF05-1CDC0CEC0723}"/>
                  </a:ext>
                </a:extLst>
              </p:cNvPr>
              <p:cNvSpPr/>
              <p:nvPr/>
            </p:nvSpPr>
            <p:spPr bwMode="auto">
              <a:xfrm>
                <a:off x="8063211" y="3631564"/>
                <a:ext cx="463528" cy="447124"/>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CDEE794-54E9-459C-AB48-A7595F2CAE3B}"/>
                  </a:ext>
                </a:extLst>
              </p:cNvPr>
              <p:cNvGrpSpPr/>
              <p:nvPr/>
            </p:nvGrpSpPr>
            <p:grpSpPr>
              <a:xfrm>
                <a:off x="8511279" y="3429000"/>
                <a:ext cx="1044259" cy="852251"/>
                <a:chOff x="8553669" y="3717967"/>
                <a:chExt cx="1044259" cy="852251"/>
              </a:xfrm>
            </p:grpSpPr>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4109" y="3717967"/>
                  <a:ext cx="703380" cy="703380"/>
                </a:xfrm>
                <a:prstGeom prst="rect">
                  <a:avLst/>
                </a:prstGeom>
                <a:effectLst>
                  <a:outerShdw blurRad="571500" algn="tl" rotWithShape="0">
                    <a:srgbClr val="0078D4">
                      <a:alpha val="70000"/>
                    </a:srgbClr>
                  </a:outerShdw>
                </a:effectLst>
              </p:spPr>
            </p:pic>
            <p:sp>
              <p:nvSpPr>
                <p:cNvPr id="16" name="TextBox 15">
                  <a:extLst>
                    <a:ext uri="{FF2B5EF4-FFF2-40B4-BE49-F238E27FC236}">
                      <a16:creationId xmlns:a16="http://schemas.microsoft.com/office/drawing/2014/main" id="{34675FAF-83D0-43D2-8C9C-8662512ACDDE}"/>
                    </a:ext>
                  </a:extLst>
                </p:cNvPr>
                <p:cNvSpPr txBox="1"/>
                <p:nvPr/>
              </p:nvSpPr>
              <p:spPr>
                <a:xfrm>
                  <a:off x="8553669" y="4293219"/>
                  <a:ext cx="1044259"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226008" y="4287675"/>
          <a:ext cx="2697076" cy="1378000"/>
        </p:xfrm>
        <a:graphic>
          <a:graphicData uri="http://schemas.openxmlformats.org/drawingml/2006/table">
            <a:tbl>
              <a:tblPr firstRow="1" bandRow="1">
                <a:tableStyleId>{3B4B98B0-60AC-42C2-AFA5-B58CD77FA1E5}</a:tableStyleId>
              </a:tblPr>
              <a:tblGrid>
                <a:gridCol w="2697076">
                  <a:extLst>
                    <a:ext uri="{9D8B030D-6E8A-4147-A177-3AD203B41FA5}">
                      <a16:colId xmlns:a16="http://schemas.microsoft.com/office/drawing/2014/main" val="2695352433"/>
                    </a:ext>
                  </a:extLst>
                </a:gridCol>
              </a:tblGrid>
              <a:tr h="453469">
                <a:tc>
                  <a:txBody>
                    <a:bodyPr/>
                    <a:lstStyle/>
                    <a:p>
                      <a:pPr marL="0" algn="ctr" defTabSz="932742" rtl="0" eaLnBrk="1" latinLnBrk="0" hangingPunct="1"/>
                      <a:r>
                        <a:rPr lang="en-US" sz="1800" b="0" kern="1200">
                          <a:solidFill>
                            <a:schemeClr val="accent1"/>
                          </a:solidFill>
                          <a:latin typeface="+mj-lt"/>
                          <a:ea typeface="+mn-ea"/>
                          <a:cs typeface="+mn-cs"/>
                        </a:rPr>
                        <a:t>Capabilities</a:t>
                      </a:r>
                      <a:endParaRPr lang="en-US" sz="2000" b="0" kern="1200">
                        <a:solidFill>
                          <a:schemeClr val="accent1"/>
                        </a:solidFill>
                        <a:latin typeface="+mj-lt"/>
                        <a:ea typeface="+mn-ea"/>
                        <a:cs typeface="+mn-cs"/>
                      </a:endParaRP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Update/patch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Security</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Tree>
    <p:extLst>
      <p:ext uri="{BB962C8B-B14F-4D97-AF65-F5344CB8AC3E}">
        <p14:creationId xmlns:p14="http://schemas.microsoft.com/office/powerpoint/2010/main" val="34093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64" presetClass="path" presetSubtype="0" decel="100000" fill="hold" grpId="1" nodeType="withEffect">
                                  <p:stCondLst>
                                    <p:cond delay="250"/>
                                  </p:stCondLst>
                                  <p:childTnLst>
                                    <p:animMotion origin="layout" path="M 5.55112E-17 0.02246 L 5.55112E-17 -4.44444E-6 " pathEditMode="relative" rAng="0" ptsTypes="AA">
                                      <p:cBhvr>
                                        <p:cTn id="13"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68428" y="102169"/>
            <a:ext cx="11018520" cy="800219"/>
          </a:xfrm>
        </p:spPr>
        <p:txBody>
          <a:bodyPr/>
          <a:lstStyle/>
          <a:p>
            <a:r>
              <a:rPr lang="en-US" sz="3200"/>
              <a:t>Azure Arc-enabled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00875" y="1288153"/>
          <a:ext cx="11390250" cy="5233218"/>
        </p:xfrm>
        <a:graphic>
          <a:graphicData uri="http://schemas.openxmlformats.org/drawingml/2006/table">
            <a:tbl>
              <a:tblPr firstRow="1" bandRow="1">
                <a:effectLst/>
              </a:tblPr>
              <a:tblGrid>
                <a:gridCol w="3000369">
                  <a:extLst>
                    <a:ext uri="{9D8B030D-6E8A-4147-A177-3AD203B41FA5}">
                      <a16:colId xmlns:a16="http://schemas.microsoft.com/office/drawing/2014/main" val="612782886"/>
                    </a:ext>
                  </a:extLst>
                </a:gridCol>
                <a:gridCol w="4392882">
                  <a:extLst>
                    <a:ext uri="{9D8B030D-6E8A-4147-A177-3AD203B41FA5}">
                      <a16:colId xmlns:a16="http://schemas.microsoft.com/office/drawing/2014/main" val="1144773959"/>
                    </a:ext>
                  </a:extLst>
                </a:gridCol>
                <a:gridCol w="3996999">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Windows Server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kern="1200">
                        <a:solidFill>
                          <a:schemeClr val="tx1"/>
                        </a:solidFill>
                        <a:latin typeface="Segoe UI"/>
                        <a:ea typeface="+mn-ea"/>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Linux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Software updates on your Windows clients (e.g., running Windows 10)</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for on-premises systems which are behind an internet gateway</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84697840"/>
                  </a:ext>
                </a:extLst>
              </a:tr>
              <a:tr h="8222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Server inventory and information collection</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18604028"/>
                  </a:ext>
                </a:extLst>
              </a:tr>
              <a:tr h="81771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Run custom scripts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58090795"/>
                  </a:ext>
                </a:extLst>
              </a:tr>
            </a:tbl>
          </a:graphicData>
        </a:graphic>
      </p:graphicFrame>
      <p:sp>
        <p:nvSpPr>
          <p:cNvPr id="3" name="Freeform 1668">
            <a:extLst>
              <a:ext uri="{FF2B5EF4-FFF2-40B4-BE49-F238E27FC236}">
                <a16:creationId xmlns:a16="http://schemas.microsoft.com/office/drawing/2014/main" id="{E3D55C3D-1EEF-4DDA-9024-34722361F63B}"/>
              </a:ext>
            </a:extLst>
          </p:cNvPr>
          <p:cNvSpPr>
            <a:spLocks noEditPoints="1"/>
          </p:cNvSpPr>
          <p:nvPr/>
        </p:nvSpPr>
        <p:spPr bwMode="auto">
          <a:xfrm>
            <a:off x="3582791"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578607"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2436968-0CBF-4147-9F8A-8028F332ED9C}"/>
              </a:ext>
            </a:extLst>
          </p:cNvPr>
          <p:cNvSpPr txBox="1"/>
          <p:nvPr/>
        </p:nvSpPr>
        <p:spPr>
          <a:xfrm>
            <a:off x="8467789" y="2020801"/>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Windows Server OS for patch/update control</a:t>
            </a:r>
          </a:p>
        </p:txBody>
      </p:sp>
      <p:sp>
        <p:nvSpPr>
          <p:cNvPr id="9" name="Freeform 1836">
            <a:extLst>
              <a:ext uri="{FF2B5EF4-FFF2-40B4-BE49-F238E27FC236}">
                <a16:creationId xmlns:a16="http://schemas.microsoft.com/office/drawing/2014/main" id="{E516A968-F666-4F97-85DC-90987E327DB0}"/>
              </a:ext>
            </a:extLst>
          </p:cNvPr>
          <p:cNvSpPr>
            <a:spLocks noEditPoints="1"/>
          </p:cNvSpPr>
          <p:nvPr/>
        </p:nvSpPr>
        <p:spPr bwMode="auto">
          <a:xfrm>
            <a:off x="3582791" y="288993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0" name="Freeform 1668">
            <a:extLst>
              <a:ext uri="{FF2B5EF4-FFF2-40B4-BE49-F238E27FC236}">
                <a16:creationId xmlns:a16="http://schemas.microsoft.com/office/drawing/2014/main" id="{2D1F007C-8E0E-4DF5-BB8F-B5D7C6A1E0EF}"/>
              </a:ext>
            </a:extLst>
          </p:cNvPr>
          <p:cNvSpPr>
            <a:spLocks noEditPoints="1"/>
          </p:cNvSpPr>
          <p:nvPr/>
        </p:nvSpPr>
        <p:spPr bwMode="auto">
          <a:xfrm>
            <a:off x="7931553"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A3845E6-9B8E-4EE4-85A1-F0623B1A0329}"/>
              </a:ext>
            </a:extLst>
          </p:cNvPr>
          <p:cNvSpPr txBox="1"/>
          <p:nvPr/>
        </p:nvSpPr>
        <p:spPr>
          <a:xfrm>
            <a:off x="4432526" y="2914186"/>
            <a:ext cx="667256"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3" name="Freeform 1668">
            <a:extLst>
              <a:ext uri="{FF2B5EF4-FFF2-40B4-BE49-F238E27FC236}">
                <a16:creationId xmlns:a16="http://schemas.microsoft.com/office/drawing/2014/main" id="{474A65DF-0EE1-4C27-98A0-790239545BFA}"/>
              </a:ext>
            </a:extLst>
          </p:cNvPr>
          <p:cNvSpPr>
            <a:spLocks noEditPoints="1"/>
          </p:cNvSpPr>
          <p:nvPr/>
        </p:nvSpPr>
        <p:spPr bwMode="auto">
          <a:xfrm>
            <a:off x="7931553" y="288671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86D2AB9-2CCF-4475-95C2-581B74EC08CC}"/>
              </a:ext>
            </a:extLst>
          </p:cNvPr>
          <p:cNvSpPr txBox="1"/>
          <p:nvPr/>
        </p:nvSpPr>
        <p:spPr>
          <a:xfrm>
            <a:off x="8467789" y="2724017"/>
            <a:ext cx="3124695"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Linux distributions for patch/update control</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582791" y="363522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421656" y="347339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the deployment of software updates to clients in your organization</a:t>
            </a:r>
          </a:p>
        </p:txBody>
      </p:sp>
      <p:sp>
        <p:nvSpPr>
          <p:cNvPr id="17" name="Freeform 1836">
            <a:extLst>
              <a:ext uri="{FF2B5EF4-FFF2-40B4-BE49-F238E27FC236}">
                <a16:creationId xmlns:a16="http://schemas.microsoft.com/office/drawing/2014/main" id="{D36C5DE1-9D84-4676-B884-457886CFF3A6}"/>
              </a:ext>
            </a:extLst>
          </p:cNvPr>
          <p:cNvSpPr>
            <a:spLocks noEditPoints="1"/>
          </p:cNvSpPr>
          <p:nvPr/>
        </p:nvSpPr>
        <p:spPr bwMode="auto">
          <a:xfrm>
            <a:off x="7931553" y="3635226"/>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8" name="TextBox 17">
            <a:extLst>
              <a:ext uri="{FF2B5EF4-FFF2-40B4-BE49-F238E27FC236}">
                <a16:creationId xmlns:a16="http://schemas.microsoft.com/office/drawing/2014/main" id="{CCB82D1A-BBFE-4A78-9359-1F61B99CF98F}"/>
              </a:ext>
            </a:extLst>
          </p:cNvPr>
          <p:cNvSpPr txBox="1"/>
          <p:nvPr/>
        </p:nvSpPr>
        <p:spPr>
          <a:xfrm>
            <a:off x="8467788" y="3656175"/>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9" name="Freeform 1668">
            <a:extLst>
              <a:ext uri="{FF2B5EF4-FFF2-40B4-BE49-F238E27FC236}">
                <a16:creationId xmlns:a16="http://schemas.microsoft.com/office/drawing/2014/main" id="{3BD204F9-36FD-4D63-9552-98DB3DF92B1F}"/>
              </a:ext>
            </a:extLst>
          </p:cNvPr>
          <p:cNvSpPr>
            <a:spLocks noEditPoints="1"/>
          </p:cNvSpPr>
          <p:nvPr/>
        </p:nvSpPr>
        <p:spPr bwMode="auto">
          <a:xfrm>
            <a:off x="3582791"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83526BA-5043-4EE5-A5F5-6A1A1F1F4B6C}"/>
              </a:ext>
            </a:extLst>
          </p:cNvPr>
          <p:cNvSpPr txBox="1"/>
          <p:nvPr/>
        </p:nvSpPr>
        <p:spPr>
          <a:xfrm>
            <a:off x="4432526" y="4204028"/>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work with and configure cloud gateways. Boundary groups. Proxy etc. to manage the machines</a:t>
            </a:r>
          </a:p>
        </p:txBody>
      </p:sp>
      <p:sp>
        <p:nvSpPr>
          <p:cNvPr id="21" name="TextBox 20">
            <a:extLst>
              <a:ext uri="{FF2B5EF4-FFF2-40B4-BE49-F238E27FC236}">
                <a16:creationId xmlns:a16="http://schemas.microsoft.com/office/drawing/2014/main" id="{0E7C1737-8122-47AB-B55D-39E683D82202}"/>
              </a:ext>
            </a:extLst>
          </p:cNvPr>
          <p:cNvSpPr txBox="1"/>
          <p:nvPr/>
        </p:nvSpPr>
        <p:spPr>
          <a:xfrm>
            <a:off x="8464177" y="4201407"/>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can work with the Log Analytics Gateway, to manage machines behind proxy and firewalls</a:t>
            </a:r>
          </a:p>
        </p:txBody>
      </p:sp>
      <p:sp>
        <p:nvSpPr>
          <p:cNvPr id="22" name="Freeform 1668">
            <a:extLst>
              <a:ext uri="{FF2B5EF4-FFF2-40B4-BE49-F238E27FC236}">
                <a16:creationId xmlns:a16="http://schemas.microsoft.com/office/drawing/2014/main" id="{44397990-983D-4396-A200-19CE8897A80A}"/>
              </a:ext>
            </a:extLst>
          </p:cNvPr>
          <p:cNvSpPr>
            <a:spLocks noEditPoints="1"/>
          </p:cNvSpPr>
          <p:nvPr/>
        </p:nvSpPr>
        <p:spPr bwMode="auto">
          <a:xfrm>
            <a:off x="7929648"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 name="TextBox 4">
            <a:extLst>
              <a:ext uri="{FF2B5EF4-FFF2-40B4-BE49-F238E27FC236}">
                <a16:creationId xmlns:a16="http://schemas.microsoft.com/office/drawing/2014/main" id="{7563B63A-BA42-4947-88DE-AB02F450E050}"/>
              </a:ext>
            </a:extLst>
          </p:cNvPr>
          <p:cNvSpPr txBox="1"/>
          <p:nvPr/>
        </p:nvSpPr>
        <p:spPr>
          <a:xfrm>
            <a:off x="4421655" y="509025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a:t>
            </a: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CMPivot</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can provide real time state of machines in the environment</a:t>
            </a:r>
          </a:p>
        </p:txBody>
      </p:sp>
      <p:sp>
        <p:nvSpPr>
          <p:cNvPr id="6" name="TextBox 5">
            <a:extLst>
              <a:ext uri="{FF2B5EF4-FFF2-40B4-BE49-F238E27FC236}">
                <a16:creationId xmlns:a16="http://schemas.microsoft.com/office/drawing/2014/main" id="{9F007C15-234A-4DB7-A651-1D4A2BBC36B6}"/>
              </a:ext>
            </a:extLst>
          </p:cNvPr>
          <p:cNvSpPr txBox="1"/>
          <p:nvPr/>
        </p:nvSpPr>
        <p:spPr>
          <a:xfrm>
            <a:off x="8464176" y="4997926"/>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Automation Change Tracking and Inventory tracks changes in virtual machines and server infrastructure</a:t>
            </a:r>
          </a:p>
        </p:txBody>
      </p:sp>
      <p:sp>
        <p:nvSpPr>
          <p:cNvPr id="7" name="Freeform 1668">
            <a:extLst>
              <a:ext uri="{FF2B5EF4-FFF2-40B4-BE49-F238E27FC236}">
                <a16:creationId xmlns:a16="http://schemas.microsoft.com/office/drawing/2014/main" id="{0152F9DA-9F70-41FF-B92F-AD69C14389DE}"/>
              </a:ext>
            </a:extLst>
          </p:cNvPr>
          <p:cNvSpPr>
            <a:spLocks noEditPoints="1"/>
          </p:cNvSpPr>
          <p:nvPr/>
        </p:nvSpPr>
        <p:spPr bwMode="auto">
          <a:xfrm>
            <a:off x="7929648"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1668">
            <a:extLst>
              <a:ext uri="{FF2B5EF4-FFF2-40B4-BE49-F238E27FC236}">
                <a16:creationId xmlns:a16="http://schemas.microsoft.com/office/drawing/2014/main" id="{F2F244A5-1F0E-455E-BCD1-19EF9BAE65F1}"/>
              </a:ext>
            </a:extLst>
          </p:cNvPr>
          <p:cNvSpPr>
            <a:spLocks noEditPoints="1"/>
          </p:cNvSpPr>
          <p:nvPr/>
        </p:nvSpPr>
        <p:spPr bwMode="auto">
          <a:xfrm>
            <a:off x="3582791" y="596729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922E899D-3401-43E5-A3B4-01578BF1BA8B}"/>
              </a:ext>
            </a:extLst>
          </p:cNvPr>
          <p:cNvSpPr txBox="1"/>
          <p:nvPr/>
        </p:nvSpPr>
        <p:spPr>
          <a:xfrm>
            <a:off x="4421656" y="5896926"/>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has an integrated ability to run custom PowerShell scripts</a:t>
            </a:r>
          </a:p>
        </p:txBody>
      </p:sp>
      <p:sp>
        <p:nvSpPr>
          <p:cNvPr id="30" name="Freeform 1668">
            <a:extLst>
              <a:ext uri="{FF2B5EF4-FFF2-40B4-BE49-F238E27FC236}">
                <a16:creationId xmlns:a16="http://schemas.microsoft.com/office/drawing/2014/main" id="{8B99E58B-ADAB-44FF-BD0B-31A18E446C17}"/>
              </a:ext>
            </a:extLst>
          </p:cNvPr>
          <p:cNvSpPr>
            <a:spLocks noEditPoints="1"/>
          </p:cNvSpPr>
          <p:nvPr/>
        </p:nvSpPr>
        <p:spPr bwMode="auto">
          <a:xfrm>
            <a:off x="7928407" y="596833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C59ACFBB-730E-429E-A2AD-829EE1F347DD}"/>
              </a:ext>
            </a:extLst>
          </p:cNvPr>
          <p:cNvSpPr txBox="1"/>
          <p:nvPr/>
        </p:nvSpPr>
        <p:spPr>
          <a:xfrm>
            <a:off x="8464176" y="5736652"/>
            <a:ext cx="3278559" cy="73866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Custom Script Extension in Azure or Process Automation in Azure Automaton to create and manage PowerShell scripts and workflows, Python scripts and graphical runbooks.</a:t>
            </a:r>
          </a:p>
        </p:txBody>
      </p:sp>
      <p:sp>
        <p:nvSpPr>
          <p:cNvPr id="31" name="TextBox 30">
            <a:extLst>
              <a:ext uri="{FF2B5EF4-FFF2-40B4-BE49-F238E27FC236}">
                <a16:creationId xmlns:a16="http://schemas.microsoft.com/office/drawing/2014/main" id="{2BFF1851-2B81-4947-96D2-3DE09D0735AD}"/>
              </a:ext>
            </a:extLst>
          </p:cNvPr>
          <p:cNvSpPr txBox="1"/>
          <p:nvPr/>
        </p:nvSpPr>
        <p:spPr>
          <a:xfrm>
            <a:off x="4325544" y="2066968"/>
            <a:ext cx="3718404" cy="46166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MECM tracks and applies software updates to Windows Server machines in your organization</a:t>
            </a:r>
          </a:p>
        </p:txBody>
      </p:sp>
    </p:spTree>
    <p:extLst>
      <p:ext uri="{BB962C8B-B14F-4D97-AF65-F5344CB8AC3E}">
        <p14:creationId xmlns:p14="http://schemas.microsoft.com/office/powerpoint/2010/main" val="4283166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a:extLst>
              <a:ext uri="{FF2B5EF4-FFF2-40B4-BE49-F238E27FC236}">
                <a16:creationId xmlns:a16="http://schemas.microsoft.com/office/drawing/2014/main" id="{353AF9C2-83A3-4280-882D-49ED626D6614}"/>
              </a:ext>
            </a:extLst>
          </p:cNvPr>
          <p:cNvSpPr txBox="1"/>
          <p:nvPr/>
        </p:nvSpPr>
        <p:spPr>
          <a:xfrm>
            <a:off x="2062053" y="975229"/>
            <a:ext cx="8067913" cy="609398"/>
          </a:xfrm>
          <a:prstGeom prst="rect">
            <a:avLst/>
          </a:prstGeom>
          <a:noFill/>
        </p:spPr>
        <p:txBody>
          <a:bodyPr wrap="none" lIns="0" tIns="0" rIns="0" bIns="0" rtlCol="0">
            <a:sp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Innovation anywhere with Azure</a:t>
            </a:r>
          </a:p>
        </p:txBody>
      </p:sp>
      <p:sp>
        <p:nvSpPr>
          <p:cNvPr id="106" name="TextBox 105">
            <a:extLst>
              <a:ext uri="{FF2B5EF4-FFF2-40B4-BE49-F238E27FC236}">
                <a16:creationId xmlns:a16="http://schemas.microsoft.com/office/drawing/2014/main" id="{A0417F42-9BDD-458E-AED0-ED46DE39EE8F}"/>
              </a:ext>
            </a:extLst>
          </p:cNvPr>
          <p:cNvSpPr txBox="1"/>
          <p:nvPr/>
        </p:nvSpPr>
        <p:spPr>
          <a:xfrm>
            <a:off x="4787957" y="1812132"/>
            <a:ext cx="2616101" cy="276999"/>
          </a:xfrm>
          <a:prstGeom prst="rect">
            <a:avLst/>
          </a:prstGeom>
          <a:noFill/>
        </p:spPr>
        <p:txBody>
          <a:bodyPr wrap="none" lIns="0" tIns="0" rIns="0" bIns="0" rtlCol="0">
            <a:spAutoFit/>
          </a:bodyPr>
          <a:lstStyle/>
          <a:p>
            <a:pPr marL="0" marR="0" lvl="0" indent="0" algn="ctr" defTabSz="91374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18600000" scaled="0"/>
                </a:gradFill>
                <a:effectLst/>
                <a:uLnTx/>
                <a:uFillTx/>
                <a:latin typeface="Segoe UI Semibold"/>
                <a:ea typeface="+mn-ea"/>
                <a:cs typeface="Segoe UI" pitchFamily="34" charset="0"/>
              </a:rPr>
              <a:t>Hybrid and multicloud</a:t>
            </a:r>
          </a:p>
        </p:txBody>
      </p:sp>
      <p:grpSp>
        <p:nvGrpSpPr>
          <p:cNvPr id="107" name="Group 106" descr="Azure">
            <a:extLst>
              <a:ext uri="{FF2B5EF4-FFF2-40B4-BE49-F238E27FC236}">
                <a16:creationId xmlns:a16="http://schemas.microsoft.com/office/drawing/2014/main" id="{F12A74EA-D9D2-452C-AB26-1C1CC36D4192}"/>
              </a:ext>
            </a:extLst>
          </p:cNvPr>
          <p:cNvGrpSpPr/>
          <p:nvPr/>
        </p:nvGrpSpPr>
        <p:grpSpPr>
          <a:xfrm>
            <a:off x="5319779" y="2579051"/>
            <a:ext cx="1552442" cy="832328"/>
            <a:chOff x="7864504" y="2470784"/>
            <a:chExt cx="1552442" cy="832328"/>
          </a:xfrm>
        </p:grpSpPr>
        <p:sp>
          <p:nvSpPr>
            <p:cNvPr id="108" name="cloud 4" descr="cloud">
              <a:extLst>
                <a:ext uri="{FF2B5EF4-FFF2-40B4-BE49-F238E27FC236}">
                  <a16:creationId xmlns:a16="http://schemas.microsoft.com/office/drawing/2014/main" id="{CDC8BE32-F664-4F2A-A2AF-3B03DBCC5D40}"/>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9" name="TextBox 108">
              <a:extLst>
                <a:ext uri="{FF2B5EF4-FFF2-40B4-BE49-F238E27FC236}">
                  <a16:creationId xmlns:a16="http://schemas.microsoft.com/office/drawing/2014/main" id="{B2C17216-61E0-4166-94AB-17D8FAE23B90}"/>
                </a:ext>
              </a:extLst>
            </p:cNvPr>
            <p:cNvSpPr txBox="1"/>
            <p:nvPr/>
          </p:nvSpPr>
          <p:spPr>
            <a:xfrm>
              <a:off x="8238917" y="2809875"/>
              <a:ext cx="80361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rPr>
                <a:t>Azure</a:t>
              </a:r>
            </a:p>
          </p:txBody>
        </p:sp>
      </p:grpSp>
      <p:sp>
        <p:nvSpPr>
          <p:cNvPr id="110" name="Oval 184">
            <a:extLst>
              <a:ext uri="{FF2B5EF4-FFF2-40B4-BE49-F238E27FC236}">
                <a16:creationId xmlns:a16="http://schemas.microsoft.com/office/drawing/2014/main" id="{F20D4B0E-D6AC-4464-99C2-616E579F7914}"/>
              </a:ext>
            </a:extLst>
          </p:cNvPr>
          <p:cNvSpPr/>
          <p:nvPr/>
        </p:nvSpPr>
        <p:spPr bwMode="auto">
          <a:xfrm>
            <a:off x="5521316" y="5649912"/>
            <a:ext cx="1149369" cy="619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Stack</a:t>
            </a:r>
            <a:endPar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1" name="Oval 185">
            <a:extLst>
              <a:ext uri="{FF2B5EF4-FFF2-40B4-BE49-F238E27FC236}">
                <a16:creationId xmlns:a16="http://schemas.microsoft.com/office/drawing/2014/main" id="{0857FBDE-C4E7-4C48-8B7A-649A60DDDF44}"/>
              </a:ext>
            </a:extLst>
          </p:cNvPr>
          <p:cNvSpPr/>
          <p:nvPr/>
        </p:nvSpPr>
        <p:spPr bwMode="auto">
          <a:xfrm>
            <a:off x="8258024" y="5649912"/>
            <a:ext cx="1149369" cy="619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IoT</a:t>
            </a:r>
          </a:p>
        </p:txBody>
      </p:sp>
      <p:grpSp>
        <p:nvGrpSpPr>
          <p:cNvPr id="113" name="Group 112">
            <a:extLst>
              <a:ext uri="{FF2B5EF4-FFF2-40B4-BE49-F238E27FC236}">
                <a16:creationId xmlns:a16="http://schemas.microsoft.com/office/drawing/2014/main" id="{F168DCD1-C2EB-4901-8300-B92059C895D7}"/>
              </a:ext>
              <a:ext uri="{C183D7F6-B498-43B3-948B-1728B52AA6E4}">
                <adec:decorative xmlns:adec="http://schemas.microsoft.com/office/drawing/2017/decorative" val="1"/>
              </a:ext>
            </a:extLst>
          </p:cNvPr>
          <p:cNvGrpSpPr/>
          <p:nvPr/>
        </p:nvGrpSpPr>
        <p:grpSpPr>
          <a:xfrm>
            <a:off x="7810496" y="3643948"/>
            <a:ext cx="2066925" cy="146142"/>
            <a:chOff x="9391580" y="3771901"/>
            <a:chExt cx="1357625" cy="146142"/>
          </a:xfrm>
        </p:grpSpPr>
        <p:cxnSp>
          <p:nvCxnSpPr>
            <p:cNvPr id="114" name="Straight Connector 113">
              <a:extLst>
                <a:ext uri="{FF2B5EF4-FFF2-40B4-BE49-F238E27FC236}">
                  <a16:creationId xmlns:a16="http://schemas.microsoft.com/office/drawing/2014/main" id="{8550CDD6-1147-4C32-9F2C-3546FCDDED9B}"/>
                </a:ext>
              </a:extLst>
            </p:cNvPr>
            <p:cNvCxnSpPr>
              <a:cxnSpLocks/>
            </p:cNvCxnSpPr>
            <p:nvPr/>
          </p:nvCxnSpPr>
          <p:spPr>
            <a:xfrm>
              <a:off x="9391580" y="3844972"/>
              <a:ext cx="1357625" cy="0"/>
            </a:xfrm>
            <a:prstGeom prst="line">
              <a:avLst/>
            </a:prstGeom>
            <a:noFill/>
            <a:ln w="12700" cap="flat" cmpd="sng" algn="ctr">
              <a:solidFill>
                <a:srgbClr val="FFFFFF"/>
              </a:solidFill>
              <a:prstDash val="solid"/>
              <a:headEnd type="none" w="lg" len="med"/>
              <a:tailEnd type="none" w="lg" len="med"/>
            </a:ln>
            <a:effectLst/>
          </p:spPr>
        </p:cxnSp>
        <p:cxnSp>
          <p:nvCxnSpPr>
            <p:cNvPr id="115" name="Straight Connector 114">
              <a:extLst>
                <a:ext uri="{FF2B5EF4-FFF2-40B4-BE49-F238E27FC236}">
                  <a16:creationId xmlns:a16="http://schemas.microsoft.com/office/drawing/2014/main" id="{61B098BF-A9D5-4C39-9203-0A73D6BB89D2}"/>
                </a:ext>
              </a:extLst>
            </p:cNvPr>
            <p:cNvCxnSpPr>
              <a:cxnSpLocks/>
            </p:cNvCxnSpPr>
            <p:nvPr/>
          </p:nvCxnSpPr>
          <p:spPr>
            <a:xfrm>
              <a:off x="10749205" y="3771901"/>
              <a:ext cx="0" cy="146142"/>
            </a:xfrm>
            <a:prstGeom prst="line">
              <a:avLst/>
            </a:prstGeom>
            <a:noFill/>
            <a:ln w="12700" cap="flat" cmpd="sng" algn="ctr">
              <a:solidFill>
                <a:srgbClr val="FFFFFF"/>
              </a:solidFill>
              <a:prstDash val="solid"/>
              <a:headEnd type="none" w="lg" len="med"/>
              <a:tailEnd type="none" w="lg" len="med"/>
            </a:ln>
            <a:effectLst/>
          </p:spPr>
        </p:cxnSp>
      </p:grpSp>
      <p:grpSp>
        <p:nvGrpSpPr>
          <p:cNvPr id="117" name="Group 116">
            <a:extLst>
              <a:ext uri="{FF2B5EF4-FFF2-40B4-BE49-F238E27FC236}">
                <a16:creationId xmlns:a16="http://schemas.microsoft.com/office/drawing/2014/main" id="{C962A33D-8D75-45C8-864D-55FF2260CC97}"/>
              </a:ext>
              <a:ext uri="{C183D7F6-B498-43B3-948B-1728B52AA6E4}">
                <adec:decorative xmlns:adec="http://schemas.microsoft.com/office/drawing/2017/decorative" val="1"/>
              </a:ext>
            </a:extLst>
          </p:cNvPr>
          <p:cNvGrpSpPr/>
          <p:nvPr/>
        </p:nvGrpSpPr>
        <p:grpSpPr>
          <a:xfrm flipH="1">
            <a:off x="2314573" y="3643948"/>
            <a:ext cx="2066923" cy="146142"/>
            <a:chOff x="9391581" y="3771901"/>
            <a:chExt cx="1357624" cy="146142"/>
          </a:xfrm>
        </p:grpSpPr>
        <p:cxnSp>
          <p:nvCxnSpPr>
            <p:cNvPr id="118" name="Straight Connector 117">
              <a:extLst>
                <a:ext uri="{FF2B5EF4-FFF2-40B4-BE49-F238E27FC236}">
                  <a16:creationId xmlns:a16="http://schemas.microsoft.com/office/drawing/2014/main" id="{50987D8E-8B9D-4F77-85CD-777F82664663}"/>
                </a:ext>
              </a:extLst>
            </p:cNvPr>
            <p:cNvCxnSpPr>
              <a:cxnSpLocks/>
            </p:cNvCxnSpPr>
            <p:nvPr/>
          </p:nvCxnSpPr>
          <p:spPr>
            <a:xfrm>
              <a:off x="9391581" y="3844972"/>
              <a:ext cx="1357622" cy="0"/>
            </a:xfrm>
            <a:prstGeom prst="line">
              <a:avLst/>
            </a:prstGeom>
            <a:noFill/>
            <a:ln w="12700" cap="flat" cmpd="sng" algn="ctr">
              <a:solidFill>
                <a:srgbClr val="FFFFFF"/>
              </a:solidFill>
              <a:prstDash val="solid"/>
              <a:headEnd type="none" w="lg" len="med"/>
              <a:tailEnd type="none" w="lg" len="med"/>
            </a:ln>
            <a:effectLst/>
          </p:spPr>
        </p:cxnSp>
        <p:cxnSp>
          <p:nvCxnSpPr>
            <p:cNvPr id="119" name="Straight Connector 118">
              <a:extLst>
                <a:ext uri="{FF2B5EF4-FFF2-40B4-BE49-F238E27FC236}">
                  <a16:creationId xmlns:a16="http://schemas.microsoft.com/office/drawing/2014/main" id="{52796328-6831-4FC2-AF31-95868A318565}"/>
                </a:ext>
              </a:extLst>
            </p:cNvPr>
            <p:cNvCxnSpPr>
              <a:cxnSpLocks/>
            </p:cNvCxnSpPr>
            <p:nvPr/>
          </p:nvCxnSpPr>
          <p:spPr>
            <a:xfrm>
              <a:off x="10749205" y="3771901"/>
              <a:ext cx="0" cy="146142"/>
            </a:xfrm>
            <a:prstGeom prst="line">
              <a:avLst/>
            </a:prstGeom>
            <a:noFill/>
            <a:ln w="12700" cap="flat" cmpd="sng" algn="ctr">
              <a:solidFill>
                <a:srgbClr val="FFFFFF"/>
              </a:solidFill>
              <a:prstDash val="solid"/>
              <a:headEnd type="none" w="lg" len="med"/>
              <a:tailEnd type="none" w="lg" len="med"/>
            </a:ln>
            <a:effectLst/>
          </p:spPr>
        </p:cxnSp>
      </p:grpSp>
      <p:sp>
        <p:nvSpPr>
          <p:cNvPr id="120" name="Oval 183">
            <a:extLst>
              <a:ext uri="{FF2B5EF4-FFF2-40B4-BE49-F238E27FC236}">
                <a16:creationId xmlns:a16="http://schemas.microsoft.com/office/drawing/2014/main" id="{0B48BDD3-376A-4A40-AF6E-F6EA5E047538}"/>
              </a:ext>
            </a:extLst>
          </p:cNvPr>
          <p:cNvSpPr/>
          <p:nvPr/>
        </p:nvSpPr>
        <p:spPr bwMode="auto">
          <a:xfrm>
            <a:off x="2784609" y="5649912"/>
            <a:ext cx="1149369" cy="619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services</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grpSp>
        <p:nvGrpSpPr>
          <p:cNvPr id="121" name="Group 120" descr="stack and cloud">
            <a:extLst>
              <a:ext uri="{FF2B5EF4-FFF2-40B4-BE49-F238E27FC236}">
                <a16:creationId xmlns:a16="http://schemas.microsoft.com/office/drawing/2014/main" id="{DCC13F01-3F77-4A76-8062-E9CCED80CA5F}"/>
              </a:ext>
            </a:extLst>
          </p:cNvPr>
          <p:cNvGrpSpPr/>
          <p:nvPr/>
        </p:nvGrpSpPr>
        <p:grpSpPr>
          <a:xfrm>
            <a:off x="2180723" y="4394514"/>
            <a:ext cx="2357140" cy="1268254"/>
            <a:chOff x="2180723" y="4048122"/>
            <a:chExt cx="2357140" cy="1268254"/>
          </a:xfrm>
        </p:grpSpPr>
        <p:sp>
          <p:nvSpPr>
            <p:cNvPr id="122" name="Trapezoid 121" descr="Security, compliance, and identity as an underlying plane of the tech stack">
              <a:extLst>
                <a:ext uri="{FF2B5EF4-FFF2-40B4-BE49-F238E27FC236}">
                  <a16:creationId xmlns:a16="http://schemas.microsoft.com/office/drawing/2014/main" id="{9FE33525-9C79-4DF5-8EEB-99FBBF8D951B}"/>
                </a:ext>
              </a:extLst>
            </p:cNvPr>
            <p:cNvSpPr/>
            <p:nvPr/>
          </p:nvSpPr>
          <p:spPr bwMode="auto">
            <a:xfrm>
              <a:off x="2180723" y="4829175"/>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23" name="Group 122">
              <a:extLst>
                <a:ext uri="{FF2B5EF4-FFF2-40B4-BE49-F238E27FC236}">
                  <a16:creationId xmlns:a16="http://schemas.microsoft.com/office/drawing/2014/main" id="{E28C3238-7BF2-4B57-A17D-AE9AC078515D}"/>
                </a:ext>
              </a:extLst>
            </p:cNvPr>
            <p:cNvGrpSpPr/>
            <p:nvPr/>
          </p:nvGrpSpPr>
          <p:grpSpPr>
            <a:xfrm>
              <a:off x="2602344" y="4048122"/>
              <a:ext cx="957158" cy="942453"/>
              <a:chOff x="6259453" y="4361532"/>
              <a:chExt cx="807055" cy="794657"/>
            </a:xfrm>
          </p:grpSpPr>
          <p:grpSp>
            <p:nvGrpSpPr>
              <p:cNvPr id="129" name="Group 128">
                <a:extLst>
                  <a:ext uri="{FF2B5EF4-FFF2-40B4-BE49-F238E27FC236}">
                    <a16:creationId xmlns:a16="http://schemas.microsoft.com/office/drawing/2014/main" id="{728E50F3-43C2-40E7-AAA6-558487024353}"/>
                  </a:ext>
                </a:extLst>
              </p:cNvPr>
              <p:cNvGrpSpPr/>
              <p:nvPr/>
            </p:nvGrpSpPr>
            <p:grpSpPr>
              <a:xfrm>
                <a:off x="6259453" y="4486276"/>
                <a:ext cx="461310" cy="669913"/>
                <a:chOff x="4092782" y="3098405"/>
                <a:chExt cx="1847726" cy="2683257"/>
              </a:xfrm>
            </p:grpSpPr>
            <p:grpSp>
              <p:nvGrpSpPr>
                <p:cNvPr id="132" name="Group 131">
                  <a:extLst>
                    <a:ext uri="{FF2B5EF4-FFF2-40B4-BE49-F238E27FC236}">
                      <a16:creationId xmlns:a16="http://schemas.microsoft.com/office/drawing/2014/main" id="{B51C697D-B9A2-465F-85DB-E993C9EE0C45}"/>
                    </a:ext>
                  </a:extLst>
                </p:cNvPr>
                <p:cNvGrpSpPr/>
                <p:nvPr/>
              </p:nvGrpSpPr>
              <p:grpSpPr>
                <a:xfrm>
                  <a:off x="4092782" y="3098405"/>
                  <a:ext cx="1847726" cy="2683257"/>
                  <a:chOff x="5805254" y="2680531"/>
                  <a:chExt cx="464354" cy="674334"/>
                </a:xfrm>
              </p:grpSpPr>
              <p:grpSp>
                <p:nvGrpSpPr>
                  <p:cNvPr id="139" name="Group 138">
                    <a:extLst>
                      <a:ext uri="{FF2B5EF4-FFF2-40B4-BE49-F238E27FC236}">
                        <a16:creationId xmlns:a16="http://schemas.microsoft.com/office/drawing/2014/main" id="{35EB75A3-28A1-46C0-94D4-6D44DC2E939F}"/>
                      </a:ext>
                    </a:extLst>
                  </p:cNvPr>
                  <p:cNvGrpSpPr/>
                  <p:nvPr/>
                </p:nvGrpSpPr>
                <p:grpSpPr>
                  <a:xfrm>
                    <a:off x="5805254" y="2947233"/>
                    <a:ext cx="464354" cy="407632"/>
                    <a:chOff x="5293520" y="2499874"/>
                    <a:chExt cx="464354" cy="407632"/>
                  </a:xfrm>
                </p:grpSpPr>
                <p:sp>
                  <p:nvSpPr>
                    <p:cNvPr id="148" name="Rectangle 110">
                      <a:extLst>
                        <a:ext uri="{FF2B5EF4-FFF2-40B4-BE49-F238E27FC236}">
                          <a16:creationId xmlns:a16="http://schemas.microsoft.com/office/drawing/2014/main" id="{F98F57FE-7F2D-4E4B-AE5E-ED86732D917F}"/>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9" name="Rectangle 110">
                      <a:extLst>
                        <a:ext uri="{FF2B5EF4-FFF2-40B4-BE49-F238E27FC236}">
                          <a16:creationId xmlns:a16="http://schemas.microsoft.com/office/drawing/2014/main" id="{355B63EC-144A-4E5D-AE7C-C2B6BE1C1EEB}"/>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B080E5EC-0D90-4B52-90D5-3230EC4D031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0DA96DB0-8992-4156-A4F7-6AAE8026BB95}"/>
                      </a:ext>
                    </a:extLst>
                  </p:cNvPr>
                  <p:cNvGrpSpPr/>
                  <p:nvPr/>
                </p:nvGrpSpPr>
                <p:grpSpPr>
                  <a:xfrm>
                    <a:off x="5805254" y="2813881"/>
                    <a:ext cx="464354" cy="407632"/>
                    <a:chOff x="5293520" y="2499874"/>
                    <a:chExt cx="464354" cy="407632"/>
                  </a:xfrm>
                </p:grpSpPr>
                <p:sp>
                  <p:nvSpPr>
                    <p:cNvPr id="145" name="Rectangle 110">
                      <a:extLst>
                        <a:ext uri="{FF2B5EF4-FFF2-40B4-BE49-F238E27FC236}">
                          <a16:creationId xmlns:a16="http://schemas.microsoft.com/office/drawing/2014/main" id="{3405D954-0E53-4E78-A848-3EDD3A702A2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6" name="Rectangle 110">
                      <a:extLst>
                        <a:ext uri="{FF2B5EF4-FFF2-40B4-BE49-F238E27FC236}">
                          <a16:creationId xmlns:a16="http://schemas.microsoft.com/office/drawing/2014/main" id="{E112FE53-85F2-4E4A-9B63-932608405E90}"/>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0F2A8E72-691D-43AA-8E7F-732F8E189FB9}"/>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CC6C7CB7-163E-4585-B3C4-D348E8FBED74}"/>
                      </a:ext>
                    </a:extLst>
                  </p:cNvPr>
                  <p:cNvGrpSpPr/>
                  <p:nvPr/>
                </p:nvGrpSpPr>
                <p:grpSpPr>
                  <a:xfrm>
                    <a:off x="5805254" y="2680531"/>
                    <a:ext cx="464354" cy="407632"/>
                    <a:chOff x="5293520" y="2499874"/>
                    <a:chExt cx="464354" cy="407632"/>
                  </a:xfrm>
                </p:grpSpPr>
                <p:sp>
                  <p:nvSpPr>
                    <p:cNvPr id="142" name="Rectangle 110">
                      <a:extLst>
                        <a:ext uri="{FF2B5EF4-FFF2-40B4-BE49-F238E27FC236}">
                          <a16:creationId xmlns:a16="http://schemas.microsoft.com/office/drawing/2014/main" id="{1EC8D641-9C08-495F-A181-58E2D3F7BD02}"/>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3" name="Rectangle 110">
                      <a:extLst>
                        <a:ext uri="{FF2B5EF4-FFF2-40B4-BE49-F238E27FC236}">
                          <a16:creationId xmlns:a16="http://schemas.microsoft.com/office/drawing/2014/main" id="{3FC7B79E-3640-4024-A7DD-87B1FA62663D}"/>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27A77C5C-E4BF-438E-96FD-8215CD95F9AA}"/>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33" name="Rectangle 114">
                  <a:extLst>
                    <a:ext uri="{FF2B5EF4-FFF2-40B4-BE49-F238E27FC236}">
                      <a16:creationId xmlns:a16="http://schemas.microsoft.com/office/drawing/2014/main" id="{245196A7-513D-4D07-B021-A661D65DF878}"/>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4" name="Rectangle 114">
                  <a:extLst>
                    <a:ext uri="{FF2B5EF4-FFF2-40B4-BE49-F238E27FC236}">
                      <a16:creationId xmlns:a16="http://schemas.microsoft.com/office/drawing/2014/main" id="{7C3D0A5A-7EF6-4A03-8C41-80EED1043981}"/>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5" name="Rectangle 114">
                  <a:extLst>
                    <a:ext uri="{FF2B5EF4-FFF2-40B4-BE49-F238E27FC236}">
                      <a16:creationId xmlns:a16="http://schemas.microsoft.com/office/drawing/2014/main" id="{2C77DEA0-6475-4D55-B8FE-E5F24730BED7}"/>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6" name="Rectangle 114">
                  <a:extLst>
                    <a:ext uri="{FF2B5EF4-FFF2-40B4-BE49-F238E27FC236}">
                      <a16:creationId xmlns:a16="http://schemas.microsoft.com/office/drawing/2014/main" id="{9AF63226-E71E-4E2B-8465-12386F8E4B3E}"/>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7" name="Rectangle 114">
                  <a:extLst>
                    <a:ext uri="{FF2B5EF4-FFF2-40B4-BE49-F238E27FC236}">
                      <a16:creationId xmlns:a16="http://schemas.microsoft.com/office/drawing/2014/main" id="{B545C5EC-96D7-4F18-9498-907E1BCC9D86}"/>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8" name="Rectangle 114">
                  <a:extLst>
                    <a:ext uri="{FF2B5EF4-FFF2-40B4-BE49-F238E27FC236}">
                      <a16:creationId xmlns:a16="http://schemas.microsoft.com/office/drawing/2014/main" id="{CD27E9AB-4A98-4F02-A327-75E0C0D8CF6D}"/>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30" name="cloud 4" descr="cloud">
                <a:extLst>
                  <a:ext uri="{FF2B5EF4-FFF2-40B4-BE49-F238E27FC236}">
                    <a16:creationId xmlns:a16="http://schemas.microsoft.com/office/drawing/2014/main" id="{787381FE-3A89-4063-A185-00CD7DD93FEF}"/>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1" name="Oval 260">
                <a:extLst>
                  <a:ext uri="{FF2B5EF4-FFF2-40B4-BE49-F238E27FC236}">
                    <a16:creationId xmlns:a16="http://schemas.microsoft.com/office/drawing/2014/main" id="{0F801BBE-F307-4CFD-896F-865E64A4EF29}"/>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124" name="Picture 4" descr="Image result for google cloud logo png">
              <a:extLst>
                <a:ext uri="{FF2B5EF4-FFF2-40B4-BE49-F238E27FC236}">
                  <a16:creationId xmlns:a16="http://schemas.microsoft.com/office/drawing/2014/main" id="{AD58D6B2-DA97-4218-8A36-7F6BFAF814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839"/>
            <a:stretch/>
          </p:blipFill>
          <p:spPr bwMode="auto">
            <a:xfrm>
              <a:off x="3735183" y="4744862"/>
              <a:ext cx="328036" cy="256758"/>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06148CAF-32DE-48B0-8AF7-6ADF8064BDD0}"/>
                </a:ext>
              </a:extLst>
            </p:cNvPr>
            <p:cNvGrpSpPr/>
            <p:nvPr/>
          </p:nvGrpSpPr>
          <p:grpSpPr>
            <a:xfrm>
              <a:off x="3663977" y="4154973"/>
              <a:ext cx="470447" cy="273054"/>
              <a:chOff x="6685869" y="4505325"/>
              <a:chExt cx="350367" cy="203358"/>
            </a:xfrm>
          </p:grpSpPr>
          <p:pic>
            <p:nvPicPr>
              <p:cNvPr id="127" name="Picture 2" descr="Image result for aws logo png">
                <a:extLst>
                  <a:ext uri="{FF2B5EF4-FFF2-40B4-BE49-F238E27FC236}">
                    <a16:creationId xmlns:a16="http://schemas.microsoft.com/office/drawing/2014/main" id="{AD9D3AB6-D824-4A82-8C0E-ED8282499C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aws logo png">
                <a:extLst>
                  <a:ext uri="{FF2B5EF4-FFF2-40B4-BE49-F238E27FC236}">
                    <a16:creationId xmlns:a16="http://schemas.microsoft.com/office/drawing/2014/main" id="{8BCDED7B-E704-4430-9A04-C9DE213FA5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26" name="Picture 2" descr="Vmware Png Logo - Free Transparent PNG Logos">
              <a:extLst>
                <a:ext uri="{FF2B5EF4-FFF2-40B4-BE49-F238E27FC236}">
                  <a16:creationId xmlns:a16="http://schemas.microsoft.com/office/drawing/2014/main" id="{00F1F6D4-127C-44CD-8087-3A7BD9DE53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53885" y="4545352"/>
              <a:ext cx="690631" cy="105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 name="Group 150" descr="cloud ">
            <a:extLst>
              <a:ext uri="{FF2B5EF4-FFF2-40B4-BE49-F238E27FC236}">
                <a16:creationId xmlns:a16="http://schemas.microsoft.com/office/drawing/2014/main" id="{3E035D72-02F5-48C8-A4B6-3CF8462CC481}"/>
              </a:ext>
            </a:extLst>
          </p:cNvPr>
          <p:cNvGrpSpPr/>
          <p:nvPr/>
        </p:nvGrpSpPr>
        <p:grpSpPr>
          <a:xfrm>
            <a:off x="7654138" y="4332025"/>
            <a:ext cx="2357140" cy="1330743"/>
            <a:chOff x="7654138" y="3985633"/>
            <a:chExt cx="2357140" cy="1330743"/>
          </a:xfrm>
        </p:grpSpPr>
        <p:sp>
          <p:nvSpPr>
            <p:cNvPr id="152" name="Trapezoid 151" descr="Security, compliance, and identity as an underlying plane of the tech stack">
              <a:extLst>
                <a:ext uri="{FF2B5EF4-FFF2-40B4-BE49-F238E27FC236}">
                  <a16:creationId xmlns:a16="http://schemas.microsoft.com/office/drawing/2014/main" id="{827E0177-9FFF-47F9-9D2C-3699688C6FBA}"/>
                </a:ext>
              </a:extLst>
            </p:cNvPr>
            <p:cNvSpPr/>
            <p:nvPr/>
          </p:nvSpPr>
          <p:spPr bwMode="auto">
            <a:xfrm>
              <a:off x="7654138" y="4829175"/>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53" name="Group 152">
              <a:extLst>
                <a:ext uri="{FF2B5EF4-FFF2-40B4-BE49-F238E27FC236}">
                  <a16:creationId xmlns:a16="http://schemas.microsoft.com/office/drawing/2014/main" id="{0F325FA3-6783-495B-8B1B-20DE17DDC0B6}"/>
                </a:ext>
              </a:extLst>
            </p:cNvPr>
            <p:cNvGrpSpPr/>
            <p:nvPr/>
          </p:nvGrpSpPr>
          <p:grpSpPr>
            <a:xfrm>
              <a:off x="8282703" y="3985633"/>
              <a:ext cx="1099832" cy="1071661"/>
              <a:chOff x="10191252" y="4226003"/>
              <a:chExt cx="958556" cy="934014"/>
            </a:xfrm>
          </p:grpSpPr>
          <p:sp>
            <p:nvSpPr>
              <p:cNvPr id="154" name="Oval 153">
                <a:extLst>
                  <a:ext uri="{FF2B5EF4-FFF2-40B4-BE49-F238E27FC236}">
                    <a16:creationId xmlns:a16="http://schemas.microsoft.com/office/drawing/2014/main" id="{4DFF7357-9DDB-4A6C-BEFF-E4287E4C97BA}"/>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2B003DE6-57F9-425D-B6C7-2CAB49C8578F}"/>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676DAFE-FFFF-4AC6-98CC-5D994A493677}"/>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C4EFA2B8-005E-4E19-9660-205CACA24A7D}"/>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C456BCCA-4DFB-4130-8B01-438F27E204D0}"/>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D71E9E34-47CE-4AA7-BEEE-105E9274A10F}"/>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C3D7BAF6-7C90-49D5-A7DB-13AF08F96676}"/>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CB239F7F-7F4C-4774-9671-C5980EC44E0A}"/>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70D7EAC9-083F-4937-95BA-0127806858DC}"/>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565E4B11-A8AE-4EDA-B0C1-A4F588F53D41}"/>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F972874C-6D97-49EA-8EF1-4E5BCE3355C7}"/>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914E222D-EF68-449F-811C-BD55CCEFB76B}"/>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11DF553E-1B13-4589-9B53-BF1F1F47F8CC}"/>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8CDA2310-738C-40BC-A0FB-08D1087516A4}"/>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E2EB3594-C1B9-46A3-A03E-2E9D9B6334FB}"/>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C2B101E-0B25-4D8B-87E9-00C77696E2A0}"/>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20ABD7C8-C151-4A68-BFD7-64D76B5E934D}"/>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9B9DF203-5638-4F82-A4EF-0CA4507E3D41}"/>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53645896-8E10-40A8-B536-227DE4BEADC8}"/>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7C49D64C-FE02-4366-8F00-E9A83A4846CF}"/>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9C139C80-4FCD-4A8A-A28C-5B2DB31278B5}"/>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401FF37F-2899-4778-AD01-BB9F1997BD7A}"/>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2A6509BF-47CE-444F-A7F5-285DA92C224B}"/>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ABFC9B2E-D22B-47B2-934D-E507347574E6}"/>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74AA12BD-8D7A-4DBE-9D4E-6424AD4E7457}"/>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D867972A-B777-4B2A-990F-6CCFD9454BA0}"/>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F525C2E4-8285-49BF-8255-F6AB9673EA31}"/>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78DBAE8F-AF1F-4E34-9E04-5B1327B6DB82}"/>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9DE5356E-9026-4AD2-AEC6-5BBDB43F028F}"/>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6FFD8333-AE39-411D-A519-1D9740F7040A}"/>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360407E5-5152-411A-A163-ACB016BB6CCA}"/>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5AF01468-8DAF-4B5D-AADE-3C4BF9B8F4A3}"/>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19CE77CB-8DB4-4CEC-A6FE-3C618BB58665}"/>
                  </a:ext>
                </a:extLst>
              </p:cNvPr>
              <p:cNvGrpSpPr/>
              <p:nvPr/>
            </p:nvGrpSpPr>
            <p:grpSpPr>
              <a:xfrm>
                <a:off x="10201846" y="4235915"/>
                <a:ext cx="935858" cy="912038"/>
                <a:chOff x="10070982" y="4157271"/>
                <a:chExt cx="1048178" cy="1021505"/>
              </a:xfrm>
            </p:grpSpPr>
            <p:grpSp>
              <p:nvGrpSpPr>
                <p:cNvPr id="188" name="Group 187">
                  <a:extLst>
                    <a:ext uri="{FF2B5EF4-FFF2-40B4-BE49-F238E27FC236}">
                      <a16:creationId xmlns:a16="http://schemas.microsoft.com/office/drawing/2014/main" id="{F04B0311-EA4E-49AA-BD8C-D5AD5AD5FA04}"/>
                    </a:ext>
                  </a:extLst>
                </p:cNvPr>
                <p:cNvGrpSpPr/>
                <p:nvPr/>
              </p:nvGrpSpPr>
              <p:grpSpPr>
                <a:xfrm>
                  <a:off x="10431710" y="5056317"/>
                  <a:ext cx="324422" cy="118047"/>
                  <a:chOff x="27009725" y="8105775"/>
                  <a:chExt cx="908051" cy="339725"/>
                </a:xfrm>
              </p:grpSpPr>
              <p:cxnSp>
                <p:nvCxnSpPr>
                  <p:cNvPr id="191" name="Straight Connector 190">
                    <a:extLst>
                      <a:ext uri="{FF2B5EF4-FFF2-40B4-BE49-F238E27FC236}">
                        <a16:creationId xmlns:a16="http://schemas.microsoft.com/office/drawing/2014/main" id="{D4E6E3A4-4D9A-415E-B0EC-E6DFBAE4B5B6}"/>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92" name="Straight Connector 191">
                    <a:extLst>
                      <a:ext uri="{FF2B5EF4-FFF2-40B4-BE49-F238E27FC236}">
                        <a16:creationId xmlns:a16="http://schemas.microsoft.com/office/drawing/2014/main" id="{CA1B72F0-3D6C-441B-9F6E-358E39170F6E}"/>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93" name="Straight Connector 192">
                    <a:extLst>
                      <a:ext uri="{FF2B5EF4-FFF2-40B4-BE49-F238E27FC236}">
                        <a16:creationId xmlns:a16="http://schemas.microsoft.com/office/drawing/2014/main" id="{B8DCA311-BAA3-407B-A799-C0763593F8A7}"/>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94" name="Straight Connector 193">
                    <a:extLst>
                      <a:ext uri="{FF2B5EF4-FFF2-40B4-BE49-F238E27FC236}">
                        <a16:creationId xmlns:a16="http://schemas.microsoft.com/office/drawing/2014/main" id="{34AB66B1-924B-48E1-A7FC-35160650D9DF}"/>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89" name="Freeform: Shape 188">
                  <a:extLst>
                    <a:ext uri="{FF2B5EF4-FFF2-40B4-BE49-F238E27FC236}">
                      <a16:creationId xmlns:a16="http://schemas.microsoft.com/office/drawing/2014/main" id="{0F8E2355-B452-4AF5-B3D4-86C1F8D1363F}"/>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90" name="Blue outlines">
                  <a:extLst>
                    <a:ext uri="{FF2B5EF4-FFF2-40B4-BE49-F238E27FC236}">
                      <a16:creationId xmlns:a16="http://schemas.microsoft.com/office/drawing/2014/main" id="{CAE622B9-327C-4848-B2EF-F3AC74336DCA}"/>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cloud 4" descr="cloud">
                <a:extLst>
                  <a:ext uri="{FF2B5EF4-FFF2-40B4-BE49-F238E27FC236}">
                    <a16:creationId xmlns:a16="http://schemas.microsoft.com/office/drawing/2014/main" id="{9BFF298A-5695-4387-9939-FE329137B1A1}"/>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5" name="Group 194" descr="buildings and cloud">
            <a:extLst>
              <a:ext uri="{FF2B5EF4-FFF2-40B4-BE49-F238E27FC236}">
                <a16:creationId xmlns:a16="http://schemas.microsoft.com/office/drawing/2014/main" id="{F8D8B3C8-A012-45DA-802B-9FFC3135FCB9}"/>
              </a:ext>
            </a:extLst>
          </p:cNvPr>
          <p:cNvGrpSpPr/>
          <p:nvPr/>
        </p:nvGrpSpPr>
        <p:grpSpPr>
          <a:xfrm>
            <a:off x="4917430" y="4535820"/>
            <a:ext cx="2357140" cy="1126948"/>
            <a:chOff x="4917430" y="4189428"/>
            <a:chExt cx="2357140" cy="1126948"/>
          </a:xfrm>
        </p:grpSpPr>
        <p:sp>
          <p:nvSpPr>
            <p:cNvPr id="196" name="Trapezoid 195" descr="Security, compliance, and identity as an underlying plane of the tech stack">
              <a:extLst>
                <a:ext uri="{FF2B5EF4-FFF2-40B4-BE49-F238E27FC236}">
                  <a16:creationId xmlns:a16="http://schemas.microsoft.com/office/drawing/2014/main" id="{7009C432-719B-4B3E-A160-D7BE19648147}"/>
                </a:ext>
              </a:extLst>
            </p:cNvPr>
            <p:cNvSpPr/>
            <p:nvPr/>
          </p:nvSpPr>
          <p:spPr bwMode="auto">
            <a:xfrm>
              <a:off x="4917430" y="4829175"/>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97" name="Group 196">
              <a:extLst>
                <a:ext uri="{FF2B5EF4-FFF2-40B4-BE49-F238E27FC236}">
                  <a16:creationId xmlns:a16="http://schemas.microsoft.com/office/drawing/2014/main" id="{34033B02-628C-43D7-9924-39F2316A4137}"/>
                </a:ext>
              </a:extLst>
            </p:cNvPr>
            <p:cNvGrpSpPr/>
            <p:nvPr/>
          </p:nvGrpSpPr>
          <p:grpSpPr>
            <a:xfrm>
              <a:off x="5446674" y="4189428"/>
              <a:ext cx="1298652" cy="923429"/>
              <a:chOff x="8166062" y="4352925"/>
              <a:chExt cx="1073189" cy="763110"/>
            </a:xfrm>
          </p:grpSpPr>
          <p:sp>
            <p:nvSpPr>
              <p:cNvPr id="198" name="Rectangle 197">
                <a:extLst>
                  <a:ext uri="{FF2B5EF4-FFF2-40B4-BE49-F238E27FC236}">
                    <a16:creationId xmlns:a16="http://schemas.microsoft.com/office/drawing/2014/main" id="{7D3A5202-B313-423D-BF54-C29AFFFC1D24}"/>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3A505D52-D70A-4BCC-A207-074C10E55888}"/>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863E41E5-5DBC-481D-8B68-02C1568FDBC9}"/>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F0581035-C3D7-4B0F-A711-A178BF59B6BB}"/>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A47C4497-6874-44C3-8AF7-0CA7BCA01CAD}"/>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03" name="Group 202">
                <a:extLst>
                  <a:ext uri="{FF2B5EF4-FFF2-40B4-BE49-F238E27FC236}">
                    <a16:creationId xmlns:a16="http://schemas.microsoft.com/office/drawing/2014/main" id="{A127A323-7319-4989-8FE7-CD483679CA43}"/>
                  </a:ext>
                </a:extLst>
              </p:cNvPr>
              <p:cNvGrpSpPr/>
              <p:nvPr/>
            </p:nvGrpSpPr>
            <p:grpSpPr>
              <a:xfrm>
                <a:off x="8369300" y="4583203"/>
                <a:ext cx="116464" cy="183473"/>
                <a:chOff x="8369300" y="4589553"/>
                <a:chExt cx="116464" cy="183473"/>
              </a:xfrm>
            </p:grpSpPr>
            <p:sp>
              <p:nvSpPr>
                <p:cNvPr id="206" name="Rectangle 205">
                  <a:extLst>
                    <a:ext uri="{FF2B5EF4-FFF2-40B4-BE49-F238E27FC236}">
                      <a16:creationId xmlns:a16="http://schemas.microsoft.com/office/drawing/2014/main" id="{C96938DF-93F0-4068-9829-2BB4F2348BBB}"/>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06E7EB1C-A266-4114-98D5-34882F43E4A7}"/>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4" name="Freeform: Shape 203">
                <a:extLst>
                  <a:ext uri="{FF2B5EF4-FFF2-40B4-BE49-F238E27FC236}">
                    <a16:creationId xmlns:a16="http://schemas.microsoft.com/office/drawing/2014/main" id="{915DE9A6-A253-443B-A5C7-E6251C42D938}"/>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05" name="cloud 4" descr="cloud">
                <a:extLst>
                  <a:ext uri="{FF2B5EF4-FFF2-40B4-BE49-F238E27FC236}">
                    <a16:creationId xmlns:a16="http://schemas.microsoft.com/office/drawing/2014/main" id="{989419B5-4D66-410B-A7A3-FCDB5CE9E70D}"/>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208" name="TextBox 207">
            <a:extLst>
              <a:ext uri="{FF2B5EF4-FFF2-40B4-BE49-F238E27FC236}">
                <a16:creationId xmlns:a16="http://schemas.microsoft.com/office/drawing/2014/main" id="{50373D6A-C2D8-4633-B842-081BEF7887B4}"/>
              </a:ext>
            </a:extLst>
          </p:cNvPr>
          <p:cNvSpPr txBox="1"/>
          <p:nvPr/>
        </p:nvSpPr>
        <p:spPr>
          <a:xfrm>
            <a:off x="4472269" y="3586215"/>
            <a:ext cx="206692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Single control plane</a:t>
            </a:r>
          </a:p>
        </p:txBody>
      </p:sp>
      <p:sp>
        <p:nvSpPr>
          <p:cNvPr id="209" name="TextBox 208">
            <a:extLst>
              <a:ext uri="{FF2B5EF4-FFF2-40B4-BE49-F238E27FC236}">
                <a16:creationId xmlns:a16="http://schemas.microsoft.com/office/drawing/2014/main" id="{D001B345-B1C7-4D9C-842B-1F0A26A7E3DA}"/>
              </a:ext>
            </a:extLst>
          </p:cNvPr>
          <p:cNvSpPr txBox="1"/>
          <p:nvPr/>
        </p:nvSpPr>
        <p:spPr>
          <a:xfrm>
            <a:off x="6381424" y="3586215"/>
            <a:ext cx="142906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with </a:t>
            </a: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Tree>
    <p:extLst>
      <p:ext uri="{BB962C8B-B14F-4D97-AF65-F5344CB8AC3E}">
        <p14:creationId xmlns:p14="http://schemas.microsoft.com/office/powerpoint/2010/main" val="2978186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42" presetClass="path" presetSubtype="0" decel="100000" fill="hold" nodeType="withEffect">
                                  <p:stCondLst>
                                    <p:cond delay="200"/>
                                  </p:stCondLst>
                                  <p:childTnLst>
                                    <p:animMotion origin="layout" path="M 0 4.44444E-6 L 0 0.02453 " pathEditMode="relative" rAng="0" ptsTypes="AA">
                                      <p:cBhvr>
                                        <p:cTn id="9" dur="500" spd="-100000" fill="hold"/>
                                        <p:tgtEl>
                                          <p:spTgt spid="107"/>
                                        </p:tgtEl>
                                        <p:attrNameLst>
                                          <p:attrName>ppt_x</p:attrName>
                                          <p:attrName>ppt_y</p:attrName>
                                        </p:attrNameLst>
                                      </p:cBhvr>
                                      <p:rCtr x="0" y="1227"/>
                                    </p:animMotion>
                                  </p:childTnLst>
                                </p:cTn>
                              </p:par>
                              <p:par>
                                <p:cTn id="10" presetID="10" presetClass="entr" presetSubtype="0" fill="hold" nodeType="withEffect">
                                  <p:stCondLst>
                                    <p:cond delay="30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42" presetClass="path" presetSubtype="0" decel="100000" fill="hold" nodeType="withEffect">
                                  <p:stCondLst>
                                    <p:cond delay="300"/>
                                  </p:stCondLst>
                                  <p:childTnLst>
                                    <p:animMotion origin="layout" path="M -3.33333E-6 3.7037E-6 L -3.33333E-6 0.02453 " pathEditMode="relative" rAng="0" ptsTypes="AA">
                                      <p:cBhvr>
                                        <p:cTn id="14" dur="500" spd="-100000" fill="hold"/>
                                        <p:tgtEl>
                                          <p:spTgt spid="121"/>
                                        </p:tgtEl>
                                        <p:attrNameLst>
                                          <p:attrName>ppt_x</p:attrName>
                                          <p:attrName>ppt_y</p:attrName>
                                        </p:attrNameLst>
                                      </p:cBhvr>
                                      <p:rCtr x="0" y="1227"/>
                                    </p:animMotion>
                                  </p:childTnLst>
                                </p:cTn>
                              </p:par>
                              <p:par>
                                <p:cTn id="15" presetID="10" presetClass="entr" presetSubtype="0" fill="hold" nodeType="withEffect">
                                  <p:stCondLst>
                                    <p:cond delay="30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500"/>
                                        <p:tgtEl>
                                          <p:spTgt spid="195"/>
                                        </p:tgtEl>
                                      </p:cBhvr>
                                    </p:animEffect>
                                  </p:childTnLst>
                                </p:cTn>
                              </p:par>
                              <p:par>
                                <p:cTn id="18" presetID="42" presetClass="path" presetSubtype="0" decel="100000" fill="hold" nodeType="withEffect">
                                  <p:stCondLst>
                                    <p:cond delay="300"/>
                                  </p:stCondLst>
                                  <p:childTnLst>
                                    <p:animMotion origin="layout" path="M -3.33333E-6 3.7037E-6 L -3.33333E-6 0.02453 " pathEditMode="relative" rAng="0" ptsTypes="AA">
                                      <p:cBhvr>
                                        <p:cTn id="19" dur="500" spd="-100000" fill="hold"/>
                                        <p:tgtEl>
                                          <p:spTgt spid="195"/>
                                        </p:tgtEl>
                                        <p:attrNameLst>
                                          <p:attrName>ppt_x</p:attrName>
                                          <p:attrName>ppt_y</p:attrName>
                                        </p:attrNameLst>
                                      </p:cBhvr>
                                      <p:rCtr x="0" y="1227"/>
                                    </p:animMotion>
                                  </p:childTnLst>
                                </p:cTn>
                              </p:par>
                              <p:par>
                                <p:cTn id="20" presetID="10" presetClass="entr" presetSubtype="0" fill="hold" nodeType="withEffect">
                                  <p:stCondLst>
                                    <p:cond delay="300"/>
                                  </p:stCondLst>
                                  <p:childTnLst>
                                    <p:set>
                                      <p:cBhvr>
                                        <p:cTn id="21" dur="1" fill="hold">
                                          <p:stCondLst>
                                            <p:cond delay="0"/>
                                          </p:stCondLst>
                                        </p:cTn>
                                        <p:tgtEl>
                                          <p:spTgt spid="151"/>
                                        </p:tgtEl>
                                        <p:attrNameLst>
                                          <p:attrName>style.visibility</p:attrName>
                                        </p:attrNameLst>
                                      </p:cBhvr>
                                      <p:to>
                                        <p:strVal val="visible"/>
                                      </p:to>
                                    </p:set>
                                    <p:animEffect transition="in" filter="fade">
                                      <p:cBhvr>
                                        <p:cTn id="22" dur="500"/>
                                        <p:tgtEl>
                                          <p:spTgt spid="151"/>
                                        </p:tgtEl>
                                      </p:cBhvr>
                                    </p:animEffect>
                                  </p:childTnLst>
                                </p:cTn>
                              </p:par>
                              <p:par>
                                <p:cTn id="23" presetID="42" presetClass="path" presetSubtype="0" decel="100000" fill="hold" nodeType="withEffect">
                                  <p:stCondLst>
                                    <p:cond delay="300"/>
                                  </p:stCondLst>
                                  <p:childTnLst>
                                    <p:animMotion origin="layout" path="M -3.33333E-6 3.7037E-6 L -3.33333E-6 0.02453 " pathEditMode="relative" rAng="0" ptsTypes="AA">
                                      <p:cBhvr>
                                        <p:cTn id="24" dur="500" spd="-100000" fill="hold"/>
                                        <p:tgtEl>
                                          <p:spTgt spid="151"/>
                                        </p:tgtEl>
                                        <p:attrNameLst>
                                          <p:attrName>ppt_x</p:attrName>
                                          <p:attrName>ppt_y</p:attrName>
                                        </p:attrNameLst>
                                      </p:cBhvr>
                                      <p:rCtr x="0" y="1227"/>
                                    </p:animMotion>
                                  </p:childTnLst>
                                </p:cTn>
                              </p:par>
                              <p:par>
                                <p:cTn id="25" presetID="10" presetClass="entr" presetSubtype="0" fill="hold" grpId="0" nodeType="withEffect">
                                  <p:stCondLst>
                                    <p:cond delay="30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42" presetClass="path" presetSubtype="0" decel="100000" fill="hold" grpId="1" nodeType="withEffect">
                                  <p:stCondLst>
                                    <p:cond delay="300"/>
                                  </p:stCondLst>
                                  <p:childTnLst>
                                    <p:animMotion origin="layout" path="M -3.33333E-6 3.7037E-6 L -3.33333E-6 0.02453 " pathEditMode="relative" rAng="0" ptsTypes="AA">
                                      <p:cBhvr>
                                        <p:cTn id="29" dur="500" spd="-100000" fill="hold"/>
                                        <p:tgtEl>
                                          <p:spTgt spid="120"/>
                                        </p:tgtEl>
                                        <p:attrNameLst>
                                          <p:attrName>ppt_x</p:attrName>
                                          <p:attrName>ppt_y</p:attrName>
                                        </p:attrNameLst>
                                      </p:cBhvr>
                                      <p:rCtr x="0" y="1227"/>
                                    </p:animMotion>
                                  </p:childTnLst>
                                </p:cTn>
                              </p:par>
                              <p:par>
                                <p:cTn id="30" presetID="10" presetClass="entr" presetSubtype="0" fill="hold" grpId="0" nodeType="withEffect">
                                  <p:stCondLst>
                                    <p:cond delay="30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500"/>
                                        <p:tgtEl>
                                          <p:spTgt spid="110"/>
                                        </p:tgtEl>
                                      </p:cBhvr>
                                    </p:animEffect>
                                  </p:childTnLst>
                                </p:cTn>
                              </p:par>
                              <p:par>
                                <p:cTn id="33" presetID="42" presetClass="path" presetSubtype="0" decel="100000" fill="hold" grpId="1" nodeType="withEffect">
                                  <p:stCondLst>
                                    <p:cond delay="300"/>
                                  </p:stCondLst>
                                  <p:childTnLst>
                                    <p:animMotion origin="layout" path="M -3.33333E-6 3.7037E-6 L -3.33333E-6 0.02453 " pathEditMode="relative" rAng="0" ptsTypes="AA">
                                      <p:cBhvr>
                                        <p:cTn id="34" dur="500" spd="-100000" fill="hold"/>
                                        <p:tgtEl>
                                          <p:spTgt spid="110"/>
                                        </p:tgtEl>
                                        <p:attrNameLst>
                                          <p:attrName>ppt_x</p:attrName>
                                          <p:attrName>ppt_y</p:attrName>
                                        </p:attrNameLst>
                                      </p:cBhvr>
                                      <p:rCtr x="0" y="1227"/>
                                    </p:animMotion>
                                  </p:childTnLst>
                                </p:cTn>
                              </p:par>
                              <p:par>
                                <p:cTn id="35" presetID="10" presetClass="entr" presetSubtype="0" fill="hold" grpId="0" nodeType="withEffect">
                                  <p:stCondLst>
                                    <p:cond delay="3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42" presetClass="path" presetSubtype="0" decel="100000" fill="hold" grpId="1" nodeType="withEffect">
                                  <p:stCondLst>
                                    <p:cond delay="300"/>
                                  </p:stCondLst>
                                  <p:childTnLst>
                                    <p:animMotion origin="layout" path="M -3.33333E-6 3.7037E-6 L -3.33333E-6 0.02453 " pathEditMode="relative" rAng="0" ptsTypes="AA">
                                      <p:cBhvr>
                                        <p:cTn id="39" dur="500" spd="-100000" fill="hold"/>
                                        <p:tgtEl>
                                          <p:spTgt spid="111"/>
                                        </p:tgtEl>
                                        <p:attrNameLst>
                                          <p:attrName>ppt_x</p:attrName>
                                          <p:attrName>ppt_y</p:attrName>
                                        </p:attrNameLst>
                                      </p:cBhvr>
                                      <p:rCtr x="0" y="1227"/>
                                    </p:animMotion>
                                  </p:childTnLst>
                                </p:cTn>
                              </p:par>
                              <p:par>
                                <p:cTn id="40" presetID="1" presetClass="entr" presetSubtype="0" fill="hold" nodeType="withEffect">
                                  <p:stCondLst>
                                    <p:cond delay="100"/>
                                  </p:stCondLst>
                                  <p:childTnLst>
                                    <p:set>
                                      <p:cBhvr>
                                        <p:cTn id="41" dur="1" fill="hold">
                                          <p:stCondLst>
                                            <p:cond delay="299"/>
                                          </p:stCondLst>
                                        </p:cTn>
                                        <p:tgtEl>
                                          <p:spTgt spid="117"/>
                                        </p:tgtEl>
                                        <p:attrNameLst>
                                          <p:attrName>style.visibility</p:attrName>
                                        </p:attrNameLst>
                                      </p:cBhvr>
                                      <p:to>
                                        <p:strVal val="visible"/>
                                      </p:to>
                                    </p:set>
                                  </p:childTnLst>
                                </p:cTn>
                              </p:par>
                              <p:par>
                                <p:cTn id="42" presetID="6" presetClass="emph" presetSubtype="0" accel="100000" autoRev="1" fill="hold" nodeType="withEffect">
                                  <p:stCondLst>
                                    <p:cond delay="100"/>
                                  </p:stCondLst>
                                  <p:childTnLst>
                                    <p:animScale>
                                      <p:cBhvr>
                                        <p:cTn id="43" dur="300" fill="hold"/>
                                        <p:tgtEl>
                                          <p:spTgt spid="117"/>
                                        </p:tgtEl>
                                      </p:cBhvr>
                                      <p:by x="0" y="100000"/>
                                    </p:animScale>
                                  </p:childTnLst>
                                </p:cTn>
                              </p:par>
                              <p:par>
                                <p:cTn id="44" presetID="63" presetClass="path" presetSubtype="0" accel="100000" autoRev="1" fill="hold" nodeType="withEffect">
                                  <p:stCondLst>
                                    <p:cond delay="100"/>
                                  </p:stCondLst>
                                  <p:childTnLst>
                                    <p:animMotion origin="layout" path="M 6.25E-7 4.81481E-6 L 0.08229 4.81481E-6 " pathEditMode="relative" rAng="0" ptsTypes="AA">
                                      <p:cBhvr>
                                        <p:cTn id="45" dur="300" fill="hold"/>
                                        <p:tgtEl>
                                          <p:spTgt spid="117"/>
                                        </p:tgtEl>
                                        <p:attrNameLst>
                                          <p:attrName>ppt_x</p:attrName>
                                          <p:attrName>ppt_y</p:attrName>
                                        </p:attrNameLst>
                                      </p:cBhvr>
                                      <p:rCtr x="4115" y="0"/>
                                    </p:animMotion>
                                  </p:childTnLst>
                                </p:cTn>
                              </p:par>
                              <p:par>
                                <p:cTn id="46" presetID="1" presetClass="entr" presetSubtype="0" fill="hold" nodeType="withEffect">
                                  <p:stCondLst>
                                    <p:cond delay="100"/>
                                  </p:stCondLst>
                                  <p:childTnLst>
                                    <p:set>
                                      <p:cBhvr>
                                        <p:cTn id="47" dur="1" fill="hold">
                                          <p:stCondLst>
                                            <p:cond delay="299"/>
                                          </p:stCondLst>
                                        </p:cTn>
                                        <p:tgtEl>
                                          <p:spTgt spid="113"/>
                                        </p:tgtEl>
                                        <p:attrNameLst>
                                          <p:attrName>style.visibility</p:attrName>
                                        </p:attrNameLst>
                                      </p:cBhvr>
                                      <p:to>
                                        <p:strVal val="visible"/>
                                      </p:to>
                                    </p:set>
                                  </p:childTnLst>
                                </p:cTn>
                              </p:par>
                              <p:par>
                                <p:cTn id="48" presetID="6" presetClass="emph" presetSubtype="0" accel="100000" autoRev="1" fill="hold" nodeType="withEffect">
                                  <p:stCondLst>
                                    <p:cond delay="100"/>
                                  </p:stCondLst>
                                  <p:childTnLst>
                                    <p:animScale>
                                      <p:cBhvr>
                                        <p:cTn id="49" dur="300" fill="hold"/>
                                        <p:tgtEl>
                                          <p:spTgt spid="113"/>
                                        </p:tgtEl>
                                      </p:cBhvr>
                                      <p:by x="0" y="100000"/>
                                    </p:animScale>
                                  </p:childTnLst>
                                </p:cTn>
                              </p:par>
                              <p:par>
                                <p:cTn id="50" presetID="63" presetClass="path" presetSubtype="0" accel="100000" autoRev="1" fill="hold" nodeType="withEffect">
                                  <p:stCondLst>
                                    <p:cond delay="100"/>
                                  </p:stCondLst>
                                  <p:childTnLst>
                                    <p:animMotion origin="layout" path="M -6.25E-7 4.81481E-6 L -0.08346 4.81481E-6 " pathEditMode="relative" rAng="0" ptsTypes="AA">
                                      <p:cBhvr>
                                        <p:cTn id="51" dur="300" fill="hold"/>
                                        <p:tgtEl>
                                          <p:spTgt spid="113"/>
                                        </p:tgtEl>
                                        <p:attrNameLst>
                                          <p:attrName>ppt_x</p:attrName>
                                          <p:attrName>ppt_y</p:attrName>
                                        </p:attrNameLst>
                                      </p:cBhvr>
                                      <p:rCtr x="-4180" y="0"/>
                                    </p:animMotion>
                                  </p:childTnLst>
                                </p:cTn>
                              </p:par>
                              <p:par>
                                <p:cTn id="52" presetID="10"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par>
                                <p:cTn id="55" presetID="42" presetClass="path" presetSubtype="0" decel="100000" fill="hold" grpId="1" nodeType="withEffect">
                                  <p:stCondLst>
                                    <p:cond delay="0"/>
                                  </p:stCondLst>
                                  <p:childTnLst>
                                    <p:animMotion origin="layout" path="M -3.33333E-6 3.7037E-6 L -3.33333E-6 0.02453 " pathEditMode="relative" rAng="0" ptsTypes="AA">
                                      <p:cBhvr>
                                        <p:cTn id="56" dur="500" spd="-100000" fill="hold"/>
                                        <p:tgtEl>
                                          <p:spTgt spid="105"/>
                                        </p:tgtEl>
                                        <p:attrNameLst>
                                          <p:attrName>ppt_x</p:attrName>
                                          <p:attrName>ppt_y</p:attrName>
                                        </p:attrNameLst>
                                      </p:cBhvr>
                                      <p:rCtr x="0" y="1227"/>
                                    </p:animMotion>
                                  </p:childTnLst>
                                </p:cTn>
                              </p:par>
                              <p:par>
                                <p:cTn id="57" presetID="10" presetClass="entr" presetSubtype="0" fill="hold" grpId="0" nodeType="withEffect">
                                  <p:stCondLst>
                                    <p:cond delay="10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500"/>
                                        <p:tgtEl>
                                          <p:spTgt spid="106"/>
                                        </p:tgtEl>
                                      </p:cBhvr>
                                    </p:animEffect>
                                  </p:childTnLst>
                                </p:cTn>
                              </p:par>
                              <p:par>
                                <p:cTn id="60" presetID="42" presetClass="path" presetSubtype="0" decel="100000" fill="hold" grpId="1" nodeType="withEffect">
                                  <p:stCondLst>
                                    <p:cond delay="100"/>
                                  </p:stCondLst>
                                  <p:childTnLst>
                                    <p:animMotion origin="layout" path="M -3.33333E-6 3.7037E-6 L -3.33333E-6 0.02453 " pathEditMode="relative" rAng="0" ptsTypes="AA">
                                      <p:cBhvr>
                                        <p:cTn id="61" dur="500" spd="-100000" fill="hold"/>
                                        <p:tgtEl>
                                          <p:spTgt spid="106"/>
                                        </p:tgtEl>
                                        <p:attrNameLst>
                                          <p:attrName>ppt_x</p:attrName>
                                          <p:attrName>ppt_y</p:attrName>
                                        </p:attrNameLst>
                                      </p:cBhvr>
                                      <p:rCtr x="0" y="1227"/>
                                    </p:animMotion>
                                  </p:childTnLst>
                                </p:cTn>
                              </p:par>
                              <p:par>
                                <p:cTn id="62" presetID="10" presetClass="entr" presetSubtype="0" fill="hold" grpId="0" nodeType="withEffect">
                                  <p:stCondLst>
                                    <p:cond delay="20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42" presetClass="path" presetSubtype="0" decel="100000" fill="hold" grpId="1" nodeType="withEffect">
                                  <p:stCondLst>
                                    <p:cond delay="200"/>
                                  </p:stCondLst>
                                  <p:childTnLst>
                                    <p:animMotion origin="layout" path="M -2.5E-6 -7.40741E-7 L -2.5E-6 0.03472 " pathEditMode="relative" rAng="0" ptsTypes="AA">
                                      <p:cBhvr>
                                        <p:cTn id="66" dur="750" spd="-100000" fill="hold"/>
                                        <p:tgtEl>
                                          <p:spTgt spid="208"/>
                                        </p:tgtEl>
                                        <p:attrNameLst>
                                          <p:attrName>ppt_x</p:attrName>
                                          <p:attrName>ppt_y</p:attrName>
                                        </p:attrNameLst>
                                      </p:cBhvr>
                                      <p:rCtr x="0" y="1736"/>
                                    </p:animMotion>
                                  </p:childTnLst>
                                </p:cTn>
                              </p:par>
                              <p:par>
                                <p:cTn id="67" presetID="10" presetClass="entr" presetSubtype="0" fill="hold" grpId="0" nodeType="withEffect">
                                  <p:stCondLst>
                                    <p:cond delay="200"/>
                                  </p:stCondLst>
                                  <p:childTnLst>
                                    <p:set>
                                      <p:cBhvr>
                                        <p:cTn id="68" dur="1" fill="hold">
                                          <p:stCondLst>
                                            <p:cond delay="0"/>
                                          </p:stCondLst>
                                        </p:cTn>
                                        <p:tgtEl>
                                          <p:spTgt spid="209"/>
                                        </p:tgtEl>
                                        <p:attrNameLst>
                                          <p:attrName>style.visibility</p:attrName>
                                        </p:attrNameLst>
                                      </p:cBhvr>
                                      <p:to>
                                        <p:strVal val="visible"/>
                                      </p:to>
                                    </p:set>
                                    <p:animEffect transition="in" filter="fade">
                                      <p:cBhvr>
                                        <p:cTn id="69" dur="500"/>
                                        <p:tgtEl>
                                          <p:spTgt spid="209"/>
                                        </p:tgtEl>
                                      </p:cBhvr>
                                    </p:animEffect>
                                  </p:childTnLst>
                                </p:cTn>
                              </p:par>
                              <p:par>
                                <p:cTn id="70" presetID="42" presetClass="path" presetSubtype="0" decel="100000" fill="hold" grpId="1" nodeType="withEffect">
                                  <p:stCondLst>
                                    <p:cond delay="200"/>
                                  </p:stCondLst>
                                  <p:childTnLst>
                                    <p:animMotion origin="layout" path="M -1.25E-6 -7.40741E-7 L -1.25E-6 0.03472 " pathEditMode="relative" rAng="0" ptsTypes="AA">
                                      <p:cBhvr>
                                        <p:cTn id="71" dur="750" spd="-100000" fill="hold"/>
                                        <p:tgtEl>
                                          <p:spTgt spid="20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P spid="110" grpId="0"/>
      <p:bldP spid="110" grpId="1"/>
      <p:bldP spid="111" grpId="0"/>
      <p:bldP spid="111" grpId="1"/>
      <p:bldP spid="120" grpId="0"/>
      <p:bldP spid="120" grpId="1"/>
      <p:bldP spid="208" grpId="0"/>
      <p:bldP spid="208" grpId="1"/>
      <p:bldP spid="209" grpId="0"/>
      <p:bldP spid="20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79250" y="267963"/>
            <a:ext cx="11018520" cy="800219"/>
          </a:xfrm>
        </p:spPr>
        <p:txBody>
          <a:bodyPr/>
          <a:lstStyle/>
          <a:p>
            <a:r>
              <a:rPr lang="en-US" sz="3200"/>
              <a:t>Azure Arc-enabled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43359" y="2241883"/>
          <a:ext cx="11305281" cy="2835866"/>
        </p:xfrm>
        <a:graphic>
          <a:graphicData uri="http://schemas.openxmlformats.org/drawingml/2006/table">
            <a:tbl>
              <a:tblPr firstRow="1" bandRow="1">
                <a:effectLst/>
              </a:tblPr>
              <a:tblGrid>
                <a:gridCol w="2977987">
                  <a:extLst>
                    <a:ext uri="{9D8B030D-6E8A-4147-A177-3AD203B41FA5}">
                      <a16:colId xmlns:a16="http://schemas.microsoft.com/office/drawing/2014/main" val="612782886"/>
                    </a:ext>
                  </a:extLst>
                </a:gridCol>
                <a:gridCol w="4360112">
                  <a:extLst>
                    <a:ext uri="{9D8B030D-6E8A-4147-A177-3AD203B41FA5}">
                      <a16:colId xmlns:a16="http://schemas.microsoft.com/office/drawing/2014/main" val="1144773959"/>
                    </a:ext>
                  </a:extLst>
                </a:gridCol>
                <a:gridCol w="3967182">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Create, manage and deploy applications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Manage OS upgrades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Manage policies to mitigate malicious attacks and security vulnerabilities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bl>
          </a:graphicData>
        </a:graphic>
      </p:graphicFrame>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648239" y="311216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E604CF4D-96B5-411C-BD7E-62CDE5DEA9A8}"/>
              </a:ext>
            </a:extLst>
          </p:cNvPr>
          <p:cNvSpPr txBox="1"/>
          <p:nvPr/>
        </p:nvSpPr>
        <p:spPr>
          <a:xfrm>
            <a:off x="4220007" y="3041795"/>
            <a:ext cx="3278559" cy="36933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manage deployment of applications and packages with automation built-in</a:t>
            </a:r>
          </a:p>
        </p:txBody>
      </p:sp>
      <p:sp>
        <p:nvSpPr>
          <p:cNvPr id="8" name="TextBox 7">
            <a:extLst>
              <a:ext uri="{FF2B5EF4-FFF2-40B4-BE49-F238E27FC236}">
                <a16:creationId xmlns:a16="http://schemas.microsoft.com/office/drawing/2014/main" id="{C2436968-0CBF-4147-9F8A-8028F332ED9C}"/>
              </a:ext>
            </a:extLst>
          </p:cNvPr>
          <p:cNvSpPr txBox="1"/>
          <p:nvPr/>
        </p:nvSpPr>
        <p:spPr>
          <a:xfrm>
            <a:off x="8347540" y="2949462"/>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Azure Custom Script Extension to deploy apps and packages to VMs, doesn’t have a UI like Software Center in MECM</a:t>
            </a:r>
          </a:p>
        </p:txBody>
      </p:sp>
      <p:sp>
        <p:nvSpPr>
          <p:cNvPr id="12" name="TextBox 11">
            <a:extLst>
              <a:ext uri="{FF2B5EF4-FFF2-40B4-BE49-F238E27FC236}">
                <a16:creationId xmlns:a16="http://schemas.microsoft.com/office/drawing/2014/main" id="{CA3845E6-9B8E-4EE4-85A1-F0623B1A0329}"/>
              </a:ext>
            </a:extLst>
          </p:cNvPr>
          <p:cNvSpPr txBox="1"/>
          <p:nvPr/>
        </p:nvSpPr>
        <p:spPr>
          <a:xfrm>
            <a:off x="4220006" y="3751247"/>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deploy and update Windows via different methods and automate tasks</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648239" y="455927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220006" y="4488908"/>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policies for Windows Defender, Bit locker, VPN etc. to secure machines</a:t>
            </a:r>
          </a:p>
        </p:txBody>
      </p:sp>
      <p:sp>
        <p:nvSpPr>
          <p:cNvPr id="18" name="TextBox 17">
            <a:extLst>
              <a:ext uri="{FF2B5EF4-FFF2-40B4-BE49-F238E27FC236}">
                <a16:creationId xmlns:a16="http://schemas.microsoft.com/office/drawing/2014/main" id="{CCB82D1A-BBFE-4A78-9359-1F61B99CF98F}"/>
              </a:ext>
            </a:extLst>
          </p:cNvPr>
          <p:cNvSpPr txBox="1"/>
          <p:nvPr/>
        </p:nvSpPr>
        <p:spPr>
          <a:xfrm>
            <a:off x="8347540" y="4396575"/>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Security Center provides unified security management and advanced threat protection across hybrid cloud workloads.</a:t>
            </a:r>
          </a:p>
        </p:txBody>
      </p:sp>
      <p:grpSp>
        <p:nvGrpSpPr>
          <p:cNvPr id="29" name="Group 28">
            <a:extLst>
              <a:ext uri="{FF2B5EF4-FFF2-40B4-BE49-F238E27FC236}">
                <a16:creationId xmlns:a16="http://schemas.microsoft.com/office/drawing/2014/main" id="{9540847B-1590-4367-8A7A-7B69BDFCE228}"/>
              </a:ext>
            </a:extLst>
          </p:cNvPr>
          <p:cNvGrpSpPr>
            <a:grpSpLocks noChangeAspect="1"/>
          </p:cNvGrpSpPr>
          <p:nvPr/>
        </p:nvGrpSpPr>
        <p:grpSpPr>
          <a:xfrm>
            <a:off x="7958772" y="3114232"/>
            <a:ext cx="228600" cy="228600"/>
            <a:chOff x="5990870" y="6277027"/>
            <a:chExt cx="1038580" cy="1038580"/>
          </a:xfrm>
        </p:grpSpPr>
        <p:sp>
          <p:nvSpPr>
            <p:cNvPr id="31" name="Freeform 1668">
              <a:extLst>
                <a:ext uri="{FF2B5EF4-FFF2-40B4-BE49-F238E27FC236}">
                  <a16:creationId xmlns:a16="http://schemas.microsoft.com/office/drawing/2014/main" id="{D3EC28E7-C271-424A-9459-0D3864A0246E}"/>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Chord 32">
              <a:extLst>
                <a:ext uri="{FF2B5EF4-FFF2-40B4-BE49-F238E27FC236}">
                  <a16:creationId xmlns:a16="http://schemas.microsoft.com/office/drawing/2014/main" id="{0586D5D0-9522-4442-AA63-02316AD0871B}"/>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80">
              <a:extLst>
                <a:ext uri="{FF2B5EF4-FFF2-40B4-BE49-F238E27FC236}">
                  <a16:creationId xmlns:a16="http://schemas.microsoft.com/office/drawing/2014/main" id="{F8BBF892-6F12-47B3-B0E6-E646F57563E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23" name="Freeform 1668">
            <a:extLst>
              <a:ext uri="{FF2B5EF4-FFF2-40B4-BE49-F238E27FC236}">
                <a16:creationId xmlns:a16="http://schemas.microsoft.com/office/drawing/2014/main" id="{D8B221B7-7124-4711-9631-469D898EAB9D}"/>
              </a:ext>
            </a:extLst>
          </p:cNvPr>
          <p:cNvSpPr>
            <a:spLocks noEditPoints="1"/>
          </p:cNvSpPr>
          <p:nvPr/>
        </p:nvSpPr>
        <p:spPr bwMode="auto">
          <a:xfrm>
            <a:off x="3648239" y="38216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1836">
            <a:extLst>
              <a:ext uri="{FF2B5EF4-FFF2-40B4-BE49-F238E27FC236}">
                <a16:creationId xmlns:a16="http://schemas.microsoft.com/office/drawing/2014/main" id="{389BFA2C-C6EB-4ABD-A87B-0F0F7D69C3EF}"/>
              </a:ext>
            </a:extLst>
          </p:cNvPr>
          <p:cNvSpPr>
            <a:spLocks noEditPoints="1"/>
          </p:cNvSpPr>
          <p:nvPr/>
        </p:nvSpPr>
        <p:spPr bwMode="auto">
          <a:xfrm>
            <a:off x="7958540" y="3837584"/>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25" name="TextBox 24">
            <a:extLst>
              <a:ext uri="{FF2B5EF4-FFF2-40B4-BE49-F238E27FC236}">
                <a16:creationId xmlns:a16="http://schemas.microsoft.com/office/drawing/2014/main" id="{2F169826-4073-4E70-92FB-7569D64DE22B}"/>
              </a:ext>
            </a:extLst>
          </p:cNvPr>
          <p:cNvSpPr txBox="1"/>
          <p:nvPr/>
        </p:nvSpPr>
        <p:spPr>
          <a:xfrm>
            <a:off x="8347540" y="3859551"/>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27" name="Freeform 1668">
            <a:extLst>
              <a:ext uri="{FF2B5EF4-FFF2-40B4-BE49-F238E27FC236}">
                <a16:creationId xmlns:a16="http://schemas.microsoft.com/office/drawing/2014/main" id="{A26F346E-D86F-4D01-8D05-F794D51174F3}"/>
              </a:ext>
            </a:extLst>
          </p:cNvPr>
          <p:cNvSpPr>
            <a:spLocks noEditPoints="1"/>
          </p:cNvSpPr>
          <p:nvPr/>
        </p:nvSpPr>
        <p:spPr bwMode="auto">
          <a:xfrm>
            <a:off x="7962425" y="45609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809965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SQL Server on Arc-enabled servers</a:t>
            </a:r>
            <a:br>
              <a:rPr lang="en-US"/>
            </a:br>
            <a:r>
              <a:rPr lang="en-US" sz="2000">
                <a:latin typeface="+mn-lt"/>
              </a:rPr>
              <a:t>Data management benefits for Azure Arc-enabled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96111" cy="3086016"/>
            <a:chOff x="1317056" y="2173584"/>
            <a:chExt cx="7296111"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3584"/>
              <a:ext cx="2326291" cy="3086016"/>
              <a:chOff x="4950506" y="2086970"/>
              <a:chExt cx="2326291"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spTree>
    <p:extLst>
      <p:ext uri="{BB962C8B-B14F-4D97-AF65-F5344CB8AC3E}">
        <p14:creationId xmlns:p14="http://schemas.microsoft.com/office/powerpoint/2010/main" val="13868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93D91C8-E4EB-2E45-BCD6-4AEF43497562}"/>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26740120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C218BEE-DD6E-4346-8F4D-D04867AF8668}"/>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4276347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5F2FE67A-19AF-364C-9FFF-A08007A5254B}"/>
              </a:ext>
            </a:extLst>
          </p:cNvPr>
          <p:cNvPicPr>
            <a:picLocks noChangeAspect="1"/>
          </p:cNvPicPr>
          <p:nvPr/>
        </p:nvPicPr>
        <p:blipFill>
          <a:blip r:embed="rId2"/>
          <a:stretch>
            <a:fillRect/>
          </a:stretch>
        </p:blipFill>
        <p:spPr>
          <a:xfrm>
            <a:off x="837296" y="0"/>
            <a:ext cx="10517407" cy="6858000"/>
          </a:xfrm>
          <a:prstGeom prst="rect">
            <a:avLst/>
          </a:prstGeom>
        </p:spPr>
      </p:pic>
    </p:spTree>
    <p:extLst>
      <p:ext uri="{BB962C8B-B14F-4D97-AF65-F5344CB8AC3E}">
        <p14:creationId xmlns:p14="http://schemas.microsoft.com/office/powerpoint/2010/main" val="27531116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Shape 111">
            <a:extLst>
              <a:ext uri="{FF2B5EF4-FFF2-40B4-BE49-F238E27FC236}">
                <a16:creationId xmlns:a16="http://schemas.microsoft.com/office/drawing/2014/main" id="{E3848DA6-E1F8-4A1C-80D5-B1A5365F3810}"/>
              </a:ext>
            </a:extLst>
          </p:cNvPr>
          <p:cNvSpPr/>
          <p:nvPr/>
        </p:nvSpPr>
        <p:spPr>
          <a:xfrm>
            <a:off x="584200" y="1526909"/>
            <a:ext cx="11047120" cy="4935004"/>
          </a:xfrm>
          <a:custGeom>
            <a:avLst/>
            <a:gdLst>
              <a:gd name="connsiteX0" fmla="*/ 0 w 11047120"/>
              <a:gd name="connsiteY0" fmla="*/ 4034892 h 4935004"/>
              <a:gd name="connsiteX1" fmla="*/ 11025501 w 11047120"/>
              <a:gd name="connsiteY1" fmla="*/ 4034892 h 4935004"/>
              <a:gd name="connsiteX2" fmla="*/ 11025501 w 11047120"/>
              <a:gd name="connsiteY2" fmla="*/ 4935004 h 4935004"/>
              <a:gd name="connsiteX3" fmla="*/ 0 w 11047120"/>
              <a:gd name="connsiteY3" fmla="*/ 4935004 h 4935004"/>
              <a:gd name="connsiteX4" fmla="*/ 21619 w 11047120"/>
              <a:gd name="connsiteY4" fmla="*/ 3027607 h 4935004"/>
              <a:gd name="connsiteX5" fmla="*/ 11047120 w 11047120"/>
              <a:gd name="connsiteY5" fmla="*/ 3027607 h 4935004"/>
              <a:gd name="connsiteX6" fmla="*/ 11047120 w 11047120"/>
              <a:gd name="connsiteY6" fmla="*/ 3927719 h 4935004"/>
              <a:gd name="connsiteX7" fmla="*/ 21619 w 11047120"/>
              <a:gd name="connsiteY7" fmla="*/ 3927719 h 4935004"/>
              <a:gd name="connsiteX8" fmla="*/ 1 w 11047120"/>
              <a:gd name="connsiteY8" fmla="*/ 2017446 h 4935004"/>
              <a:gd name="connsiteX9" fmla="*/ 11025501 w 11047120"/>
              <a:gd name="connsiteY9" fmla="*/ 2017446 h 4935004"/>
              <a:gd name="connsiteX10" fmla="*/ 11025501 w 11047120"/>
              <a:gd name="connsiteY10" fmla="*/ 2917558 h 4935004"/>
              <a:gd name="connsiteX11" fmla="*/ 1 w 11047120"/>
              <a:gd name="connsiteY11" fmla="*/ 2917558 h 4935004"/>
              <a:gd name="connsiteX12" fmla="*/ 1 w 11047120"/>
              <a:gd name="connsiteY12" fmla="*/ 1008723 h 4935004"/>
              <a:gd name="connsiteX13" fmla="*/ 11025501 w 11047120"/>
              <a:gd name="connsiteY13" fmla="*/ 1008723 h 4935004"/>
              <a:gd name="connsiteX14" fmla="*/ 11025501 w 11047120"/>
              <a:gd name="connsiteY14" fmla="*/ 1908835 h 4935004"/>
              <a:gd name="connsiteX15" fmla="*/ 1 w 11047120"/>
              <a:gd name="connsiteY15" fmla="*/ 1908835 h 4935004"/>
              <a:gd name="connsiteX16" fmla="*/ 1 w 11047120"/>
              <a:gd name="connsiteY16" fmla="*/ 0 h 4935004"/>
              <a:gd name="connsiteX17" fmla="*/ 11025501 w 11047120"/>
              <a:gd name="connsiteY17" fmla="*/ 0 h 4935004"/>
              <a:gd name="connsiteX18" fmla="*/ 11025501 w 11047120"/>
              <a:gd name="connsiteY18" fmla="*/ 900112 h 4935004"/>
              <a:gd name="connsiteX19" fmla="*/ 1 w 11047120"/>
              <a:gd name="connsiteY19" fmla="*/ 900112 h 493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47120" h="4935004">
                <a:moveTo>
                  <a:pt x="0" y="4034892"/>
                </a:moveTo>
                <a:lnTo>
                  <a:pt x="11025501" y="4034892"/>
                </a:lnTo>
                <a:lnTo>
                  <a:pt x="11025501" y="4935004"/>
                </a:lnTo>
                <a:lnTo>
                  <a:pt x="0" y="4935004"/>
                </a:lnTo>
                <a:close/>
                <a:moveTo>
                  <a:pt x="21619" y="3027607"/>
                </a:moveTo>
                <a:lnTo>
                  <a:pt x="11047120" y="3027607"/>
                </a:lnTo>
                <a:lnTo>
                  <a:pt x="11047120" y="3927719"/>
                </a:lnTo>
                <a:lnTo>
                  <a:pt x="21619" y="3927719"/>
                </a:lnTo>
                <a:close/>
                <a:moveTo>
                  <a:pt x="1" y="2017446"/>
                </a:moveTo>
                <a:lnTo>
                  <a:pt x="11025501" y="2017446"/>
                </a:lnTo>
                <a:lnTo>
                  <a:pt x="11025501" y="2917558"/>
                </a:lnTo>
                <a:lnTo>
                  <a:pt x="1" y="2917558"/>
                </a:lnTo>
                <a:close/>
                <a:moveTo>
                  <a:pt x="1" y="1008723"/>
                </a:moveTo>
                <a:lnTo>
                  <a:pt x="11025501" y="1008723"/>
                </a:lnTo>
                <a:lnTo>
                  <a:pt x="11025501" y="1908835"/>
                </a:lnTo>
                <a:lnTo>
                  <a:pt x="1" y="1908835"/>
                </a:lnTo>
                <a:close/>
                <a:moveTo>
                  <a:pt x="1" y="0"/>
                </a:moveTo>
                <a:lnTo>
                  <a:pt x="11025501" y="0"/>
                </a:lnTo>
                <a:lnTo>
                  <a:pt x="11025501" y="900112"/>
                </a:lnTo>
                <a:lnTo>
                  <a:pt x="1" y="900112"/>
                </a:lnTo>
                <a:close/>
              </a:path>
            </a:pathLst>
          </a:cu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 name="Title 4">
            <a:extLst>
              <a:ext uri="{FF2B5EF4-FFF2-40B4-BE49-F238E27FC236}">
                <a16:creationId xmlns:a16="http://schemas.microsoft.com/office/drawing/2014/main" id="{787192F8-999F-4DDA-B5D5-A3B9003291CC}"/>
              </a:ext>
            </a:extLst>
          </p:cNvPr>
          <p:cNvSpPr>
            <a:spLocks noGrp="1"/>
          </p:cNvSpPr>
          <p:nvPr>
            <p:ph type="title"/>
          </p:nvPr>
        </p:nvSpPr>
        <p:spPr/>
        <p:txBody>
          <a:bodyPr/>
          <a:lstStyle/>
          <a:p>
            <a:r>
              <a:rPr lang="en-US">
                <a:cs typeface="Segoe UI"/>
              </a:rPr>
              <a:t>Azure Arc-enabled data services at a glance </a:t>
            </a:r>
            <a:endParaRPr lang="en-US"/>
          </a:p>
        </p:txBody>
      </p:sp>
      <p:sp>
        <p:nvSpPr>
          <p:cNvPr id="95" name="Rectangle 94">
            <a:extLst>
              <a:ext uri="{FF2B5EF4-FFF2-40B4-BE49-F238E27FC236}">
                <a16:creationId xmlns:a16="http://schemas.microsoft.com/office/drawing/2014/main" id="{75A13147-3EAF-45DC-8111-369662945731}"/>
              </a:ext>
            </a:extLst>
          </p:cNvPr>
          <p:cNvSpPr/>
          <p:nvPr/>
        </p:nvSpPr>
        <p:spPr>
          <a:xfrm>
            <a:off x="584200" y="3544355"/>
            <a:ext cx="11025501" cy="90011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Azure Arc data controller</a:t>
            </a:r>
          </a:p>
        </p:txBody>
      </p:sp>
      <p:sp>
        <p:nvSpPr>
          <p:cNvPr id="108" name="Rectangle 107">
            <a:extLst>
              <a:ext uri="{FF2B5EF4-FFF2-40B4-BE49-F238E27FC236}">
                <a16:creationId xmlns:a16="http://schemas.microsoft.com/office/drawing/2014/main" id="{AA3951F1-6880-41D7-AE44-64510220AF98}"/>
              </a:ext>
            </a:extLst>
          </p:cNvPr>
          <p:cNvSpPr/>
          <p:nvPr/>
        </p:nvSpPr>
        <p:spPr>
          <a:xfrm>
            <a:off x="584200" y="1526909"/>
            <a:ext cx="11025501" cy="90011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Apps and BI</a:t>
            </a:r>
          </a:p>
        </p:txBody>
      </p:sp>
      <p:sp>
        <p:nvSpPr>
          <p:cNvPr id="109" name="Rectangle 108">
            <a:extLst>
              <a:ext uri="{FF2B5EF4-FFF2-40B4-BE49-F238E27FC236}">
                <a16:creationId xmlns:a16="http://schemas.microsoft.com/office/drawing/2014/main" id="{0410FF1B-7F33-4B67-BEA4-DC85496AB266}"/>
              </a:ext>
            </a:extLst>
          </p:cNvPr>
          <p:cNvSpPr/>
          <p:nvPr/>
        </p:nvSpPr>
        <p:spPr>
          <a:xfrm>
            <a:off x="584200" y="2535632"/>
            <a:ext cx="11025501" cy="90011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Azure Data Services</a:t>
            </a:r>
          </a:p>
        </p:txBody>
      </p:sp>
      <p:sp>
        <p:nvSpPr>
          <p:cNvPr id="110" name="Rectangle 109">
            <a:extLst>
              <a:ext uri="{FF2B5EF4-FFF2-40B4-BE49-F238E27FC236}">
                <a16:creationId xmlns:a16="http://schemas.microsoft.com/office/drawing/2014/main" id="{B8DB531E-B118-4DCD-8CF7-524F348162EB}"/>
              </a:ext>
            </a:extLst>
          </p:cNvPr>
          <p:cNvSpPr/>
          <p:nvPr/>
        </p:nvSpPr>
        <p:spPr>
          <a:xfrm>
            <a:off x="605819" y="4554516"/>
            <a:ext cx="11025501" cy="90011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Any Kubernetes </a:t>
            </a:r>
          </a:p>
        </p:txBody>
      </p:sp>
      <p:sp>
        <p:nvSpPr>
          <p:cNvPr id="113" name="Rectangle 112">
            <a:extLst>
              <a:ext uri="{FF2B5EF4-FFF2-40B4-BE49-F238E27FC236}">
                <a16:creationId xmlns:a16="http://schemas.microsoft.com/office/drawing/2014/main" id="{13FBF3C9-69AE-4D1D-8784-BFC22261CC2B}"/>
              </a:ext>
            </a:extLst>
          </p:cNvPr>
          <p:cNvSpPr/>
          <p:nvPr/>
        </p:nvSpPr>
        <p:spPr>
          <a:xfrm>
            <a:off x="584200" y="5561801"/>
            <a:ext cx="11025501" cy="90011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Any hardware</a:t>
            </a:r>
          </a:p>
        </p:txBody>
      </p:sp>
      <p:sp>
        <p:nvSpPr>
          <p:cNvPr id="121" name="TextBox 1091">
            <a:extLst>
              <a:ext uri="{FF2B5EF4-FFF2-40B4-BE49-F238E27FC236}">
                <a16:creationId xmlns:a16="http://schemas.microsoft.com/office/drawing/2014/main" id="{8E73FFA3-304E-449C-A4F4-572AAD32A766}"/>
              </a:ext>
            </a:extLst>
          </p:cNvPr>
          <p:cNvSpPr txBox="1"/>
          <p:nvPr/>
        </p:nvSpPr>
        <p:spPr>
          <a:xfrm>
            <a:off x="4379262" y="2105984"/>
            <a:ext cx="1001993" cy="246221"/>
          </a:xfrm>
          <a:prstGeom prst="rect">
            <a:avLst/>
          </a:prstGeom>
          <a:noFill/>
          <a:ln>
            <a:noFill/>
          </a:ln>
        </p:spPr>
        <p:txBody>
          <a:bodyPr wrap="square" lIns="91440" tIns="45720" rIns="91440"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Custom apps</a:t>
            </a:r>
          </a:p>
        </p:txBody>
      </p:sp>
      <p:sp>
        <p:nvSpPr>
          <p:cNvPr id="133" name="TextBox 1090">
            <a:extLst>
              <a:ext uri="{FF2B5EF4-FFF2-40B4-BE49-F238E27FC236}">
                <a16:creationId xmlns:a16="http://schemas.microsoft.com/office/drawing/2014/main" id="{739D5A07-9E73-4F1F-8232-9D12B4F30865}"/>
              </a:ext>
            </a:extLst>
          </p:cNvPr>
          <p:cNvSpPr txBox="1"/>
          <p:nvPr/>
        </p:nvSpPr>
        <p:spPr>
          <a:xfrm>
            <a:off x="7688231" y="2105984"/>
            <a:ext cx="761980" cy="246221"/>
          </a:xfrm>
          <a:prstGeom prst="rect">
            <a:avLst/>
          </a:prstGeom>
          <a:noFill/>
          <a:ln>
            <a:noFill/>
          </a:ln>
        </p:spPr>
        <p:txBody>
          <a:bodyPr wrap="square" lIns="91440" tIns="45720" rIns="91440" bIns="45720" rtlCol="0">
            <a:spAutoFit/>
          </a:bodyPr>
          <a:lstStyle>
            <a:defPPr>
              <a:defRPr lang="en-US"/>
            </a:defPPr>
            <a:lvl1pPr marR="0" lvl="0" indent="0" defTabSz="457200" fontAlgn="auto">
              <a:lnSpc>
                <a:spcPct val="100000"/>
              </a:lnSpc>
              <a:spcBef>
                <a:spcPts val="0"/>
              </a:spcBef>
              <a:spcAft>
                <a:spcPts val="0"/>
              </a:spcAft>
              <a:buClrTx/>
              <a:buSzTx/>
              <a:buFontTx/>
              <a:buNone/>
              <a:tabLst/>
              <a:defRPr kumimoji="0" sz="10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Analytics</a:t>
            </a:r>
          </a:p>
        </p:txBody>
      </p:sp>
      <p:sp>
        <p:nvSpPr>
          <p:cNvPr id="144" name="TextBox 1092">
            <a:extLst>
              <a:ext uri="{FF2B5EF4-FFF2-40B4-BE49-F238E27FC236}">
                <a16:creationId xmlns:a16="http://schemas.microsoft.com/office/drawing/2014/main" id="{421254BF-A06F-4B78-994B-951313B27BB4}"/>
              </a:ext>
            </a:extLst>
          </p:cNvPr>
          <p:cNvSpPr txBox="1"/>
          <p:nvPr/>
        </p:nvSpPr>
        <p:spPr>
          <a:xfrm>
            <a:off x="6337413" y="2105984"/>
            <a:ext cx="303520" cy="246221"/>
          </a:xfrm>
          <a:prstGeom prst="rect">
            <a:avLst/>
          </a:prstGeom>
          <a:noFill/>
          <a:ln>
            <a:noFill/>
          </a:ln>
        </p:spPr>
        <p:txBody>
          <a:bodyPr wrap="square" lIns="91440" tIns="45720" rIns="91440" bIns="45720" rtlCol="0">
            <a:spAutoFit/>
          </a:bodyPr>
          <a:lstStyle>
            <a:defPPr>
              <a:defRPr lang="en-US"/>
            </a:defPPr>
            <a:lvl1pPr marR="0" lvl="0" indent="0" defTabSz="457200" fontAlgn="auto">
              <a:lnSpc>
                <a:spcPct val="100000"/>
              </a:lnSpc>
              <a:spcBef>
                <a:spcPts val="0"/>
              </a:spcBef>
              <a:spcAft>
                <a:spcPts val="0"/>
              </a:spcAft>
              <a:buClrTx/>
              <a:buSzTx/>
              <a:buFontTx/>
              <a:buNone/>
              <a:tabLst/>
              <a:defRPr kumimoji="0" sz="10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BI</a:t>
            </a:r>
          </a:p>
        </p:txBody>
      </p:sp>
      <p:sp>
        <p:nvSpPr>
          <p:cNvPr id="158" name="TextBox 1085">
            <a:extLst>
              <a:ext uri="{FF2B5EF4-FFF2-40B4-BE49-F238E27FC236}">
                <a16:creationId xmlns:a16="http://schemas.microsoft.com/office/drawing/2014/main" id="{D55B23EB-2547-43F9-9C19-F926F85ACA9D}"/>
              </a:ext>
            </a:extLst>
          </p:cNvPr>
          <p:cNvSpPr txBox="1"/>
          <p:nvPr/>
        </p:nvSpPr>
        <p:spPr>
          <a:xfrm>
            <a:off x="8861716" y="2829201"/>
            <a:ext cx="420821" cy="3129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t>
            </a:r>
          </a:p>
        </p:txBody>
      </p:sp>
      <p:pic>
        <p:nvPicPr>
          <p:cNvPr id="168" name="Picture 2" descr="Image result for azure stack">
            <a:extLst>
              <a:ext uri="{FF2B5EF4-FFF2-40B4-BE49-F238E27FC236}">
                <a16:creationId xmlns:a16="http://schemas.microsoft.com/office/drawing/2014/main" id="{6E2709BE-FD3E-4CD5-A2EE-3E1EC1310F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30" t="325"/>
          <a:stretch/>
        </p:blipFill>
        <p:spPr bwMode="auto">
          <a:xfrm>
            <a:off x="6437245" y="5890207"/>
            <a:ext cx="1124945" cy="243300"/>
          </a:xfrm>
          <a:prstGeom prst="rect">
            <a:avLst/>
          </a:prstGeom>
          <a:noFill/>
          <a:extLst>
            <a:ext uri="{909E8E84-426E-40DD-AFC4-6F175D3DCCD1}">
              <a14:hiddenFill xmlns:a14="http://schemas.microsoft.com/office/drawing/2010/main">
                <a:solidFill>
                  <a:srgbClr val="FFFFFF"/>
                </a:solidFill>
              </a14:hiddenFill>
            </a:ext>
          </a:extLst>
        </p:spPr>
      </p:pic>
      <p:sp>
        <p:nvSpPr>
          <p:cNvPr id="171" name="Freeform 188">
            <a:extLst>
              <a:ext uri="{FF2B5EF4-FFF2-40B4-BE49-F238E27FC236}">
                <a16:creationId xmlns:a16="http://schemas.microsoft.com/office/drawing/2014/main" id="{1959AE2C-3C04-4532-BA53-15E713AE6954}"/>
              </a:ext>
            </a:extLst>
          </p:cNvPr>
          <p:cNvSpPr>
            <a:spLocks noChangeAspect="1"/>
          </p:cNvSpPr>
          <p:nvPr/>
        </p:nvSpPr>
        <p:spPr bwMode="auto">
          <a:xfrm>
            <a:off x="5737870" y="2733979"/>
            <a:ext cx="392514" cy="50341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8" name="TextBox 1198">
            <a:extLst>
              <a:ext uri="{FF2B5EF4-FFF2-40B4-BE49-F238E27FC236}">
                <a16:creationId xmlns:a16="http://schemas.microsoft.com/office/drawing/2014/main" id="{9904ED3D-0AD7-4518-BC34-8FD5EECFE715}"/>
              </a:ext>
            </a:extLst>
          </p:cNvPr>
          <p:cNvSpPr txBox="1"/>
          <p:nvPr/>
        </p:nvSpPr>
        <p:spPr>
          <a:xfrm>
            <a:off x="4495108" y="5855370"/>
            <a:ext cx="1461666"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OEM hardware</a:t>
            </a:r>
          </a:p>
        </p:txBody>
      </p:sp>
      <p:sp>
        <p:nvSpPr>
          <p:cNvPr id="191" name="TextBox 1090">
            <a:extLst>
              <a:ext uri="{FF2B5EF4-FFF2-40B4-BE49-F238E27FC236}">
                <a16:creationId xmlns:a16="http://schemas.microsoft.com/office/drawing/2014/main" id="{D4412071-FF90-4421-A35D-E1ECFB864C5C}"/>
              </a:ext>
            </a:extLst>
          </p:cNvPr>
          <p:cNvSpPr txBox="1"/>
          <p:nvPr/>
        </p:nvSpPr>
        <p:spPr>
          <a:xfrm>
            <a:off x="4402279" y="5129275"/>
            <a:ext cx="1019112"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Kubernetes</a:t>
            </a:r>
          </a:p>
        </p:txBody>
      </p:sp>
      <p:pic>
        <p:nvPicPr>
          <p:cNvPr id="192" name="Picture 4" descr="Image result for openshift">
            <a:extLst>
              <a:ext uri="{FF2B5EF4-FFF2-40B4-BE49-F238E27FC236}">
                <a16:creationId xmlns:a16="http://schemas.microsoft.com/office/drawing/2014/main" id="{CF0B521C-FA07-43F7-9360-E07C445C018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31"/>
          <a:stretch/>
        </p:blipFill>
        <p:spPr bwMode="auto">
          <a:xfrm>
            <a:off x="5885307" y="4708328"/>
            <a:ext cx="476983" cy="392245"/>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090">
            <a:extLst>
              <a:ext uri="{FF2B5EF4-FFF2-40B4-BE49-F238E27FC236}">
                <a16:creationId xmlns:a16="http://schemas.microsoft.com/office/drawing/2014/main" id="{7C1E022C-14D2-4A13-B966-7A81FBD29FD3}"/>
              </a:ext>
            </a:extLst>
          </p:cNvPr>
          <p:cNvSpPr txBox="1"/>
          <p:nvPr/>
        </p:nvSpPr>
        <p:spPr>
          <a:xfrm>
            <a:off x="5614242" y="5129275"/>
            <a:ext cx="1019112" cy="250378"/>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sp>
        <p:nvSpPr>
          <p:cNvPr id="194" name="TextBox 1090">
            <a:extLst>
              <a:ext uri="{FF2B5EF4-FFF2-40B4-BE49-F238E27FC236}">
                <a16:creationId xmlns:a16="http://schemas.microsoft.com/office/drawing/2014/main" id="{751C0FF0-1EBA-4793-9840-2DD46F66884D}"/>
              </a:ext>
            </a:extLst>
          </p:cNvPr>
          <p:cNvSpPr txBox="1"/>
          <p:nvPr/>
        </p:nvSpPr>
        <p:spPr>
          <a:xfrm>
            <a:off x="9827306" y="4130584"/>
            <a:ext cx="1348232"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Backup</a:t>
            </a:r>
          </a:p>
        </p:txBody>
      </p:sp>
      <p:sp>
        <p:nvSpPr>
          <p:cNvPr id="195" name="TextBox 1090">
            <a:extLst>
              <a:ext uri="{FF2B5EF4-FFF2-40B4-BE49-F238E27FC236}">
                <a16:creationId xmlns:a16="http://schemas.microsoft.com/office/drawing/2014/main" id="{E1ABDAF7-E2A6-4202-A3AA-38D477C43A98}"/>
              </a:ext>
            </a:extLst>
          </p:cNvPr>
          <p:cNvSpPr txBox="1"/>
          <p:nvPr/>
        </p:nvSpPr>
        <p:spPr>
          <a:xfrm>
            <a:off x="8413504" y="4130584"/>
            <a:ext cx="1209467"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Monitor</a:t>
            </a:r>
          </a:p>
        </p:txBody>
      </p:sp>
      <p:sp>
        <p:nvSpPr>
          <p:cNvPr id="196" name="TextBox 1090">
            <a:extLst>
              <a:ext uri="{FF2B5EF4-FFF2-40B4-BE49-F238E27FC236}">
                <a16:creationId xmlns:a16="http://schemas.microsoft.com/office/drawing/2014/main" id="{658C200B-C8BB-42A4-8C4F-66DC9D63A092}"/>
              </a:ext>
            </a:extLst>
          </p:cNvPr>
          <p:cNvSpPr txBox="1"/>
          <p:nvPr/>
        </p:nvSpPr>
        <p:spPr>
          <a:xfrm>
            <a:off x="7131759" y="4079211"/>
            <a:ext cx="1209467" cy="400110"/>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Security Center</a:t>
            </a:r>
          </a:p>
        </p:txBody>
      </p:sp>
      <p:grpSp>
        <p:nvGrpSpPr>
          <p:cNvPr id="13" name="Group 12">
            <a:extLst>
              <a:ext uri="{FF2B5EF4-FFF2-40B4-BE49-F238E27FC236}">
                <a16:creationId xmlns:a16="http://schemas.microsoft.com/office/drawing/2014/main" id="{FEC85A6F-9A1A-4A8B-8AF7-FF77259C0F90}"/>
              </a:ext>
            </a:extLst>
          </p:cNvPr>
          <p:cNvGrpSpPr/>
          <p:nvPr/>
        </p:nvGrpSpPr>
        <p:grpSpPr>
          <a:xfrm>
            <a:off x="4620674" y="3641409"/>
            <a:ext cx="2222723" cy="684324"/>
            <a:chOff x="4740779" y="3474460"/>
            <a:chExt cx="2717515" cy="751135"/>
          </a:xfrm>
        </p:grpSpPr>
        <p:sp>
          <p:nvSpPr>
            <p:cNvPr id="197" name="TextBox 1090">
              <a:extLst>
                <a:ext uri="{FF2B5EF4-FFF2-40B4-BE49-F238E27FC236}">
                  <a16:creationId xmlns:a16="http://schemas.microsoft.com/office/drawing/2014/main" id="{B5942768-70F8-4F60-A507-AC4B3E076761}"/>
                </a:ext>
              </a:extLst>
            </p:cNvPr>
            <p:cNvSpPr txBox="1"/>
            <p:nvPr/>
          </p:nvSpPr>
          <p:spPr>
            <a:xfrm>
              <a:off x="4740779" y="3474460"/>
              <a:ext cx="1360226" cy="250378"/>
            </a:xfrm>
            <a:prstGeom prst="rect">
              <a:avLst/>
            </a:prstGeom>
            <a:noFill/>
            <a:ln>
              <a:solidFill>
                <a:schemeClr val="accent2"/>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Provisioning</a:t>
              </a:r>
            </a:p>
          </p:txBody>
        </p:sp>
        <p:sp>
          <p:nvSpPr>
            <p:cNvPr id="198" name="TextBox 1090">
              <a:extLst>
                <a:ext uri="{FF2B5EF4-FFF2-40B4-BE49-F238E27FC236}">
                  <a16:creationId xmlns:a16="http://schemas.microsoft.com/office/drawing/2014/main" id="{B753E3F8-13BF-4B2F-8165-0ED56B8126EA}"/>
                </a:ext>
              </a:extLst>
            </p:cNvPr>
            <p:cNvSpPr txBox="1"/>
            <p:nvPr/>
          </p:nvSpPr>
          <p:spPr>
            <a:xfrm>
              <a:off x="4740779" y="3724838"/>
              <a:ext cx="1360226" cy="250378"/>
            </a:xfrm>
            <a:prstGeom prst="rect">
              <a:avLst/>
            </a:prstGeom>
            <a:noFill/>
            <a:ln>
              <a:solidFill>
                <a:schemeClr val="accent2"/>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HA/DR</a:t>
              </a:r>
            </a:p>
          </p:txBody>
        </p:sp>
        <p:sp>
          <p:nvSpPr>
            <p:cNvPr id="199" name="TextBox 1090">
              <a:extLst>
                <a:ext uri="{FF2B5EF4-FFF2-40B4-BE49-F238E27FC236}">
                  <a16:creationId xmlns:a16="http://schemas.microsoft.com/office/drawing/2014/main" id="{AE078D44-F9E4-47BC-8441-2D52259E8F71}"/>
                </a:ext>
              </a:extLst>
            </p:cNvPr>
            <p:cNvSpPr txBox="1"/>
            <p:nvPr/>
          </p:nvSpPr>
          <p:spPr>
            <a:xfrm>
              <a:off x="4740779" y="3975217"/>
              <a:ext cx="1360226" cy="250378"/>
            </a:xfrm>
            <a:prstGeom prst="rect">
              <a:avLst/>
            </a:prstGeom>
            <a:noFill/>
            <a:ln>
              <a:solidFill>
                <a:schemeClr val="accent2"/>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Scaling</a:t>
              </a:r>
            </a:p>
          </p:txBody>
        </p:sp>
        <p:sp>
          <p:nvSpPr>
            <p:cNvPr id="200" name="TextBox 1090">
              <a:extLst>
                <a:ext uri="{FF2B5EF4-FFF2-40B4-BE49-F238E27FC236}">
                  <a16:creationId xmlns:a16="http://schemas.microsoft.com/office/drawing/2014/main" id="{BFB50539-9270-4E90-B8DA-8CF27568C928}"/>
                </a:ext>
              </a:extLst>
            </p:cNvPr>
            <p:cNvSpPr txBox="1"/>
            <p:nvPr/>
          </p:nvSpPr>
          <p:spPr>
            <a:xfrm>
              <a:off x="6098068" y="3474460"/>
              <a:ext cx="1360226" cy="250378"/>
            </a:xfrm>
            <a:prstGeom prst="rect">
              <a:avLst/>
            </a:prstGeom>
            <a:noFill/>
            <a:ln>
              <a:solidFill>
                <a:schemeClr val="accent2"/>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Updates</a:t>
              </a:r>
            </a:p>
          </p:txBody>
        </p:sp>
        <p:sp>
          <p:nvSpPr>
            <p:cNvPr id="201" name="TextBox 1090">
              <a:extLst>
                <a:ext uri="{FF2B5EF4-FFF2-40B4-BE49-F238E27FC236}">
                  <a16:creationId xmlns:a16="http://schemas.microsoft.com/office/drawing/2014/main" id="{9D79B589-B425-42EA-9588-06016E563007}"/>
                </a:ext>
              </a:extLst>
            </p:cNvPr>
            <p:cNvSpPr txBox="1"/>
            <p:nvPr/>
          </p:nvSpPr>
          <p:spPr>
            <a:xfrm>
              <a:off x="6098068" y="3724838"/>
              <a:ext cx="1360226" cy="250378"/>
            </a:xfrm>
            <a:prstGeom prst="rect">
              <a:avLst/>
            </a:prstGeom>
            <a:noFill/>
            <a:ln>
              <a:solidFill>
                <a:schemeClr val="accent2"/>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Backup</a:t>
              </a:r>
            </a:p>
          </p:txBody>
        </p:sp>
        <p:sp>
          <p:nvSpPr>
            <p:cNvPr id="202" name="TextBox 1090">
              <a:extLst>
                <a:ext uri="{FF2B5EF4-FFF2-40B4-BE49-F238E27FC236}">
                  <a16:creationId xmlns:a16="http://schemas.microsoft.com/office/drawing/2014/main" id="{76836C06-8918-4A99-A91E-55445EBF90CA}"/>
                </a:ext>
              </a:extLst>
            </p:cNvPr>
            <p:cNvSpPr txBox="1"/>
            <p:nvPr/>
          </p:nvSpPr>
          <p:spPr>
            <a:xfrm>
              <a:off x="6098068" y="3975217"/>
              <a:ext cx="1360226" cy="250378"/>
            </a:xfrm>
            <a:prstGeom prst="rect">
              <a:avLst/>
            </a:prstGeom>
            <a:noFill/>
            <a:ln>
              <a:solidFill>
                <a:schemeClr val="accent2"/>
              </a:solidFill>
            </a:ln>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a:rPr>
                <a:t>Diagnostics</a:t>
              </a:r>
              <a:endPar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204" name="Freeform 182">
            <a:extLst>
              <a:ext uri="{FF2B5EF4-FFF2-40B4-BE49-F238E27FC236}">
                <a16:creationId xmlns:a16="http://schemas.microsoft.com/office/drawing/2014/main" id="{AB456FF5-FAE9-415F-9FA7-CFCF7C0B9FFC}"/>
              </a:ext>
            </a:extLst>
          </p:cNvPr>
          <p:cNvSpPr/>
          <p:nvPr/>
        </p:nvSpPr>
        <p:spPr bwMode="auto">
          <a:xfrm>
            <a:off x="6762900" y="2727605"/>
            <a:ext cx="402452" cy="516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5" name="Group 231">
            <a:extLst>
              <a:ext uri="{FF2B5EF4-FFF2-40B4-BE49-F238E27FC236}">
                <a16:creationId xmlns:a16="http://schemas.microsoft.com/office/drawing/2014/main" id="{C2C287B6-3D04-435A-87E6-312A0C267296}"/>
              </a:ext>
            </a:extLst>
          </p:cNvPr>
          <p:cNvGrpSpPr>
            <a:grpSpLocks noChangeAspect="1"/>
          </p:cNvGrpSpPr>
          <p:nvPr/>
        </p:nvGrpSpPr>
        <p:grpSpPr bwMode="auto">
          <a:xfrm>
            <a:off x="7797868" y="2770022"/>
            <a:ext cx="431333" cy="431333"/>
            <a:chOff x="4616" y="2783"/>
            <a:chExt cx="312" cy="312"/>
          </a:xfrm>
        </p:grpSpPr>
        <p:sp>
          <p:nvSpPr>
            <p:cNvPr id="206" name="Freeform 232">
              <a:extLst>
                <a:ext uri="{FF2B5EF4-FFF2-40B4-BE49-F238E27FC236}">
                  <a16:creationId xmlns:a16="http://schemas.microsoft.com/office/drawing/2014/main" id="{C826F5BB-3FDC-4FB9-B1E0-C3E0EEB3F213}"/>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233">
              <a:extLst>
                <a:ext uri="{FF2B5EF4-FFF2-40B4-BE49-F238E27FC236}">
                  <a16:creationId xmlns:a16="http://schemas.microsoft.com/office/drawing/2014/main" id="{0B463775-97DB-4570-9E6A-7FAEC3647A93}"/>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34">
              <a:extLst>
                <a:ext uri="{FF2B5EF4-FFF2-40B4-BE49-F238E27FC236}">
                  <a16:creationId xmlns:a16="http://schemas.microsoft.com/office/drawing/2014/main" id="{8153F11C-6DD8-4C4D-B872-75193BC419C4}"/>
                </a:ext>
              </a:extLst>
            </p:cNvPr>
            <p:cNvSpPr>
              <a:spLocks noChangeArrowheads="1"/>
            </p:cNvSpPr>
            <p:nvPr/>
          </p:nvSpPr>
          <p:spPr bwMode="auto">
            <a:xfrm>
              <a:off x="4742" y="2891"/>
              <a:ext cx="20" cy="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35">
              <a:extLst>
                <a:ext uri="{FF2B5EF4-FFF2-40B4-BE49-F238E27FC236}">
                  <a16:creationId xmlns:a16="http://schemas.microsoft.com/office/drawing/2014/main" id="{7EFD379E-A5A1-4363-BB4B-0F1957F21DEE}"/>
                </a:ext>
              </a:extLst>
            </p:cNvPr>
            <p:cNvSpPr>
              <a:spLocks noChangeArrowheads="1"/>
            </p:cNvSpPr>
            <p:nvPr/>
          </p:nvSpPr>
          <p:spPr bwMode="auto">
            <a:xfrm>
              <a:off x="4713" y="2861"/>
              <a:ext cx="20" cy="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36">
              <a:extLst>
                <a:ext uri="{FF2B5EF4-FFF2-40B4-BE49-F238E27FC236}">
                  <a16:creationId xmlns:a16="http://schemas.microsoft.com/office/drawing/2014/main" id="{41ADD065-D37E-4411-80F8-0D28D44DEA4A}"/>
                </a:ext>
              </a:extLst>
            </p:cNvPr>
            <p:cNvSpPr>
              <a:spLocks noChangeArrowheads="1"/>
            </p:cNvSpPr>
            <p:nvPr/>
          </p:nvSpPr>
          <p:spPr bwMode="auto">
            <a:xfrm>
              <a:off x="4684" y="2842"/>
              <a:ext cx="19"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CB6C03D-342B-4F48-9711-D3BB2513D060}"/>
              </a:ext>
            </a:extLst>
          </p:cNvPr>
          <p:cNvGrpSpPr/>
          <p:nvPr/>
        </p:nvGrpSpPr>
        <p:grpSpPr>
          <a:xfrm>
            <a:off x="4632609" y="2723816"/>
            <a:ext cx="472745" cy="523744"/>
            <a:chOff x="5414237" y="2588148"/>
            <a:chExt cx="472745" cy="523744"/>
          </a:xfrm>
        </p:grpSpPr>
        <p:sp>
          <p:nvSpPr>
            <p:cNvPr id="213" name="Freeform: Shape 212">
              <a:extLst>
                <a:ext uri="{FF2B5EF4-FFF2-40B4-BE49-F238E27FC236}">
                  <a16:creationId xmlns:a16="http://schemas.microsoft.com/office/drawing/2014/main" id="{A26D5D0E-A5DD-433F-B357-66A258C28E9F}"/>
                </a:ext>
              </a:extLst>
            </p:cNvPr>
            <p:cNvSpPr/>
            <p:nvPr/>
          </p:nvSpPr>
          <p:spPr bwMode="auto">
            <a:xfrm>
              <a:off x="5414237" y="2588148"/>
              <a:ext cx="392514" cy="503418"/>
            </a:xfrm>
            <a:custGeom>
              <a:avLst/>
              <a:gdLst>
                <a:gd name="connsiteX0" fmla="*/ 0 w 392514"/>
                <a:gd name="connsiteY0" fmla="*/ 63643 h 503418"/>
                <a:gd name="connsiteX1" fmla="*/ 0 w 392514"/>
                <a:gd name="connsiteY1" fmla="*/ 69333 h 503418"/>
                <a:gd name="connsiteX2" fmla="*/ 0 w 392514"/>
                <a:gd name="connsiteY2" fmla="*/ 80055 h 503418"/>
                <a:gd name="connsiteX3" fmla="*/ 0 w 392514"/>
                <a:gd name="connsiteY3" fmla="*/ 80055 h 503418"/>
                <a:gd name="connsiteX4" fmla="*/ 0 w 392514"/>
                <a:gd name="connsiteY4" fmla="*/ 63643 h 503418"/>
                <a:gd name="connsiteX5" fmla="*/ 196257 w 392514"/>
                <a:gd name="connsiteY5" fmla="*/ 28880 h 503418"/>
                <a:gd name="connsiteX6" fmla="*/ 60792 w 392514"/>
                <a:gd name="connsiteY6" fmla="*/ 68639 h 503418"/>
                <a:gd name="connsiteX7" fmla="*/ 196257 w 392514"/>
                <a:gd name="connsiteY7" fmla="*/ 108397 h 503418"/>
                <a:gd name="connsiteX8" fmla="*/ 331722 w 392514"/>
                <a:gd name="connsiteY8" fmla="*/ 68639 h 503418"/>
                <a:gd name="connsiteX9" fmla="*/ 196257 w 392514"/>
                <a:gd name="connsiteY9" fmla="*/ 28880 h 503418"/>
                <a:gd name="connsiteX10" fmla="*/ 196257 w 392514"/>
                <a:gd name="connsiteY10" fmla="*/ 0 h 503418"/>
                <a:gd name="connsiteX11" fmla="*/ 391501 w 392514"/>
                <a:gd name="connsiteY11" fmla="*/ 71870 h 503418"/>
                <a:gd name="connsiteX12" fmla="*/ 392214 w 392514"/>
                <a:gd name="connsiteY12" fmla="*/ 77634 h 503418"/>
                <a:gd name="connsiteX13" fmla="*/ 392514 w 392514"/>
                <a:gd name="connsiteY13" fmla="*/ 77634 h 503418"/>
                <a:gd name="connsiteX14" fmla="*/ 392514 w 392514"/>
                <a:gd name="connsiteY14" fmla="*/ 80055 h 503418"/>
                <a:gd name="connsiteX15" fmla="*/ 392514 w 392514"/>
                <a:gd name="connsiteY15" fmla="*/ 423362 h 503418"/>
                <a:gd name="connsiteX16" fmla="*/ 392514 w 392514"/>
                <a:gd name="connsiteY16" fmla="*/ 423363 h 503418"/>
                <a:gd name="connsiteX17" fmla="*/ 392514 w 392514"/>
                <a:gd name="connsiteY17" fmla="*/ 423363 h 503418"/>
                <a:gd name="connsiteX18" fmla="*/ 392514 w 392514"/>
                <a:gd name="connsiteY18" fmla="*/ 425784 h 503418"/>
                <a:gd name="connsiteX19" fmla="*/ 392214 w 392514"/>
                <a:gd name="connsiteY19" fmla="*/ 425784 h 503418"/>
                <a:gd name="connsiteX20" fmla="*/ 391501 w 392514"/>
                <a:gd name="connsiteY20" fmla="*/ 431548 h 503418"/>
                <a:gd name="connsiteX21" fmla="*/ 196257 w 392514"/>
                <a:gd name="connsiteY21" fmla="*/ 503418 h 503418"/>
                <a:gd name="connsiteX22" fmla="*/ 1013 w 392514"/>
                <a:gd name="connsiteY22" fmla="*/ 431548 h 503418"/>
                <a:gd name="connsiteX23" fmla="*/ 300 w 392514"/>
                <a:gd name="connsiteY23" fmla="*/ 425784 h 503418"/>
                <a:gd name="connsiteX24" fmla="*/ 0 w 392514"/>
                <a:gd name="connsiteY24" fmla="*/ 425784 h 503418"/>
                <a:gd name="connsiteX25" fmla="*/ 0 w 392514"/>
                <a:gd name="connsiteY25" fmla="*/ 423363 h 503418"/>
                <a:gd name="connsiteX26" fmla="*/ 0 w 392514"/>
                <a:gd name="connsiteY26" fmla="*/ 80056 h 503418"/>
                <a:gd name="connsiteX27" fmla="*/ 0 w 392514"/>
                <a:gd name="connsiteY27" fmla="*/ 80055 h 503418"/>
                <a:gd name="connsiteX28" fmla="*/ 1013 w 392514"/>
                <a:gd name="connsiteY28" fmla="*/ 71870 h 503418"/>
                <a:gd name="connsiteX29" fmla="*/ 196257 w 392514"/>
                <a:gd name="connsiteY29" fmla="*/ 0 h 50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514" h="503418">
                  <a:moveTo>
                    <a:pt x="0" y="63643"/>
                  </a:moveTo>
                  <a:cubicBezTo>
                    <a:pt x="0" y="62914"/>
                    <a:pt x="0" y="64227"/>
                    <a:pt x="0" y="69333"/>
                  </a:cubicBezTo>
                  <a:lnTo>
                    <a:pt x="0" y="80055"/>
                  </a:lnTo>
                  <a:lnTo>
                    <a:pt x="0" y="80055"/>
                  </a:lnTo>
                  <a:cubicBezTo>
                    <a:pt x="0" y="80056"/>
                    <a:pt x="0" y="65467"/>
                    <a:pt x="0" y="63643"/>
                  </a:cubicBezTo>
                  <a:close/>
                  <a:moveTo>
                    <a:pt x="196257" y="28880"/>
                  </a:moveTo>
                  <a:cubicBezTo>
                    <a:pt x="121442" y="28880"/>
                    <a:pt x="60792" y="46680"/>
                    <a:pt x="60792" y="68639"/>
                  </a:cubicBezTo>
                  <a:cubicBezTo>
                    <a:pt x="60792" y="90597"/>
                    <a:pt x="121442" y="108397"/>
                    <a:pt x="196257" y="108397"/>
                  </a:cubicBezTo>
                  <a:cubicBezTo>
                    <a:pt x="271073" y="108397"/>
                    <a:pt x="331722" y="90597"/>
                    <a:pt x="331722" y="68639"/>
                  </a:cubicBezTo>
                  <a:cubicBezTo>
                    <a:pt x="331722" y="46680"/>
                    <a:pt x="271073" y="28880"/>
                    <a:pt x="196257" y="28880"/>
                  </a:cubicBezTo>
                  <a:close/>
                  <a:moveTo>
                    <a:pt x="196257" y="0"/>
                  </a:moveTo>
                  <a:cubicBezTo>
                    <a:pt x="297872" y="0"/>
                    <a:pt x="381451" y="31502"/>
                    <a:pt x="391501" y="71870"/>
                  </a:cubicBezTo>
                  <a:lnTo>
                    <a:pt x="392214" y="77634"/>
                  </a:lnTo>
                  <a:lnTo>
                    <a:pt x="392514" y="77634"/>
                  </a:lnTo>
                  <a:lnTo>
                    <a:pt x="392514" y="80055"/>
                  </a:lnTo>
                  <a:cubicBezTo>
                    <a:pt x="392514" y="137677"/>
                    <a:pt x="392514" y="366144"/>
                    <a:pt x="392514" y="423362"/>
                  </a:cubicBezTo>
                  <a:lnTo>
                    <a:pt x="392514" y="423363"/>
                  </a:lnTo>
                  <a:lnTo>
                    <a:pt x="392514" y="423363"/>
                  </a:lnTo>
                  <a:lnTo>
                    <a:pt x="392514" y="425784"/>
                  </a:lnTo>
                  <a:lnTo>
                    <a:pt x="392214" y="425784"/>
                  </a:lnTo>
                  <a:lnTo>
                    <a:pt x="391501" y="431548"/>
                  </a:lnTo>
                  <a:cubicBezTo>
                    <a:pt x="381451" y="471916"/>
                    <a:pt x="297873" y="503418"/>
                    <a:pt x="196257" y="503418"/>
                  </a:cubicBezTo>
                  <a:cubicBezTo>
                    <a:pt x="94642" y="503418"/>
                    <a:pt x="11064" y="471916"/>
                    <a:pt x="1013" y="431548"/>
                  </a:cubicBezTo>
                  <a:lnTo>
                    <a:pt x="300" y="425784"/>
                  </a:lnTo>
                  <a:lnTo>
                    <a:pt x="0" y="425784"/>
                  </a:lnTo>
                  <a:lnTo>
                    <a:pt x="0" y="423363"/>
                  </a:lnTo>
                  <a:lnTo>
                    <a:pt x="0" y="80056"/>
                  </a:lnTo>
                  <a:lnTo>
                    <a:pt x="0" y="80055"/>
                  </a:lnTo>
                  <a:lnTo>
                    <a:pt x="1013" y="71870"/>
                  </a:lnTo>
                  <a:cubicBezTo>
                    <a:pt x="11063" y="31502"/>
                    <a:pt x="94642" y="0"/>
                    <a:pt x="19625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Picture 2">
              <a:extLst>
                <a:ext uri="{FF2B5EF4-FFF2-40B4-BE49-F238E27FC236}">
                  <a16:creationId xmlns:a16="http://schemas.microsoft.com/office/drawing/2014/main" id="{54915A9F-F3CD-4270-A890-31F1EF6FA9F8}"/>
                </a:ext>
              </a:extLst>
            </p:cNvPr>
            <p:cNvPicPr>
              <a:picLocks noChangeAspect="1" noChangeArrowheads="1"/>
            </p:cNvPicPr>
            <p:nvPr/>
          </p:nvPicPr>
          <p:blipFill rotWithShape="1">
            <a:blip r:embed="rId5"/>
            <a:srcRect l="14644" t="25135" r="30319" b="16372"/>
            <a:stretch/>
          </p:blipFill>
          <p:spPr bwMode="auto">
            <a:xfrm>
              <a:off x="5474564" y="2715603"/>
              <a:ext cx="248818" cy="29660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2">
              <a:extLst>
                <a:ext uri="{FF2B5EF4-FFF2-40B4-BE49-F238E27FC236}">
                  <a16:creationId xmlns:a16="http://schemas.microsoft.com/office/drawing/2014/main" id="{555C1ADA-EAF4-4E4B-969A-41EE0B7CF9E7}"/>
                </a:ext>
              </a:extLst>
            </p:cNvPr>
            <p:cNvPicPr>
              <a:picLocks noChangeAspect="1" noChangeArrowheads="1"/>
            </p:cNvPicPr>
            <p:nvPr/>
          </p:nvPicPr>
          <p:blipFill rotWithShape="1">
            <a:blip r:embed="rId6"/>
            <a:srcRect l="11196" t="11196" r="11196" b="11196"/>
            <a:stretch/>
          </p:blipFill>
          <p:spPr bwMode="auto">
            <a:xfrm>
              <a:off x="5693882" y="2918792"/>
              <a:ext cx="193100" cy="193100"/>
            </a:xfrm>
            <a:prstGeom prst="ellipse">
              <a:avLst/>
            </a:prstGeom>
            <a:solidFill>
              <a:srgbClr val="0078D4"/>
            </a:solidFill>
            <a:ln>
              <a:solidFill>
                <a:srgbClr val="1A1A1A"/>
              </a:solidFill>
            </a:ln>
          </p:spPr>
        </p:pic>
      </p:grpSp>
      <p:grpSp>
        <p:nvGrpSpPr>
          <p:cNvPr id="14" name="Group 13">
            <a:extLst>
              <a:ext uri="{FF2B5EF4-FFF2-40B4-BE49-F238E27FC236}">
                <a16:creationId xmlns:a16="http://schemas.microsoft.com/office/drawing/2014/main" id="{B6AF6DC3-0283-4BD7-A90B-0364943476BE}"/>
              </a:ext>
            </a:extLst>
          </p:cNvPr>
          <p:cNvGrpSpPr/>
          <p:nvPr/>
        </p:nvGrpSpPr>
        <p:grpSpPr>
          <a:xfrm>
            <a:off x="8141154" y="5890205"/>
            <a:ext cx="1755374" cy="243303"/>
            <a:chOff x="8350159" y="5731200"/>
            <a:chExt cx="1755374" cy="243303"/>
          </a:xfrm>
        </p:grpSpPr>
        <p:pic>
          <p:nvPicPr>
            <p:cNvPr id="189" name="Picture 188">
              <a:extLst>
                <a:ext uri="{FF2B5EF4-FFF2-40B4-BE49-F238E27FC236}">
                  <a16:creationId xmlns:a16="http://schemas.microsoft.com/office/drawing/2014/main" id="{C0E5FB22-3D71-4512-94A7-351F869267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19" t="24678" r="80805" b="24678"/>
            <a:stretch/>
          </p:blipFill>
          <p:spPr bwMode="auto">
            <a:xfrm>
              <a:off x="8350159" y="5731203"/>
              <a:ext cx="255680" cy="2433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C170CFD4-F4EB-4EF5-9003-75AE8576654C}"/>
                </a:ext>
              </a:extLst>
            </p:cNvPr>
            <p:cNvPicPr>
              <a:picLocks noChangeAspect="1" noChangeArrowheads="1"/>
            </p:cNvPicPr>
            <p:nvPr/>
          </p:nvPicPr>
          <p:blipFill rotWithShape="1">
            <a:blip r:embed="rId8" cstate="print">
              <a:alphaModFix/>
              <a:extLst>
                <a:ext uri="{BEBA8EAE-BF5A-486C-A8C5-ECC9F3942E4B}">
                  <a14:imgProps xmlns:a14="http://schemas.microsoft.com/office/drawing/2010/main">
                    <a14:imgLayer r:embed="rId9">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l="19195" t="24678" b="24678"/>
            <a:stretch/>
          </p:blipFill>
          <p:spPr bwMode="auto">
            <a:xfrm>
              <a:off x="8605838" y="5731203"/>
              <a:ext cx="1499695" cy="2433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6">
              <a:extLst>
                <a:ext uri="{FF2B5EF4-FFF2-40B4-BE49-F238E27FC236}">
                  <a16:creationId xmlns:a16="http://schemas.microsoft.com/office/drawing/2014/main" id="{AADB08B6-9B4B-4662-8DEA-5A8F6CE5231E}"/>
                </a:ext>
              </a:extLst>
            </p:cNvPr>
            <p:cNvPicPr>
              <a:picLocks noChangeAspect="1" noChangeArrowheads="1"/>
            </p:cNvPicPr>
            <p:nvPr/>
          </p:nvPicPr>
          <p:blipFill rotWithShape="1">
            <a:blip r:embed="rId8" cstate="print">
              <a:alphaModFix/>
              <a:extLst>
                <a:ext uri="{BEBA8EAE-BF5A-486C-A8C5-ECC9F3942E4B}">
                  <a14:imgProps xmlns:a14="http://schemas.microsoft.com/office/drawing/2010/main">
                    <a14:imgLayer r:embed="rId9">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l="19195" t="24678" b="24678"/>
            <a:stretch/>
          </p:blipFill>
          <p:spPr bwMode="auto">
            <a:xfrm>
              <a:off x="8605837" y="5731202"/>
              <a:ext cx="1499695" cy="2433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67">
              <a:extLst>
                <a:ext uri="{FF2B5EF4-FFF2-40B4-BE49-F238E27FC236}">
                  <a16:creationId xmlns:a16="http://schemas.microsoft.com/office/drawing/2014/main" id="{CC48AF54-34E3-4C7D-94DD-66073A72B55E}"/>
                </a:ext>
              </a:extLst>
            </p:cNvPr>
            <p:cNvPicPr>
              <a:picLocks noChangeAspect="1" noChangeArrowheads="1"/>
            </p:cNvPicPr>
            <p:nvPr/>
          </p:nvPicPr>
          <p:blipFill rotWithShape="1">
            <a:blip r:embed="rId8" cstate="print">
              <a:alphaModFix/>
              <a:extLst>
                <a:ext uri="{BEBA8EAE-BF5A-486C-A8C5-ECC9F3942E4B}">
                  <a14:imgProps xmlns:a14="http://schemas.microsoft.com/office/drawing/2010/main">
                    <a14:imgLayer r:embed="rId9">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l="19195" t="24678" b="24678"/>
            <a:stretch/>
          </p:blipFill>
          <p:spPr bwMode="auto">
            <a:xfrm>
              <a:off x="8605836" y="5731201"/>
              <a:ext cx="1499695" cy="24330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68">
              <a:extLst>
                <a:ext uri="{FF2B5EF4-FFF2-40B4-BE49-F238E27FC236}">
                  <a16:creationId xmlns:a16="http://schemas.microsoft.com/office/drawing/2014/main" id="{E553A416-A385-481F-B901-7D687215230D}"/>
                </a:ext>
              </a:extLst>
            </p:cNvPr>
            <p:cNvPicPr>
              <a:picLocks noChangeAspect="1" noChangeArrowheads="1"/>
            </p:cNvPicPr>
            <p:nvPr/>
          </p:nvPicPr>
          <p:blipFill rotWithShape="1">
            <a:blip r:embed="rId8" cstate="print">
              <a:alphaModFix/>
              <a:extLst>
                <a:ext uri="{BEBA8EAE-BF5A-486C-A8C5-ECC9F3942E4B}">
                  <a14:imgProps xmlns:a14="http://schemas.microsoft.com/office/drawing/2010/main">
                    <a14:imgLayer r:embed="rId9">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l="19195" t="24678" b="24678"/>
            <a:stretch/>
          </p:blipFill>
          <p:spPr bwMode="auto">
            <a:xfrm>
              <a:off x="8605835" y="5731200"/>
              <a:ext cx="1499695" cy="243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906127F-66A4-450B-848A-DFDDF1B847B2}"/>
              </a:ext>
            </a:extLst>
          </p:cNvPr>
          <p:cNvGrpSpPr/>
          <p:nvPr/>
        </p:nvGrpSpPr>
        <p:grpSpPr>
          <a:xfrm>
            <a:off x="10034987" y="5715467"/>
            <a:ext cx="1015663" cy="592781"/>
            <a:chOff x="1105673" y="1158419"/>
            <a:chExt cx="2335282" cy="1362964"/>
          </a:xfrm>
        </p:grpSpPr>
        <p:sp>
          <p:nvSpPr>
            <p:cNvPr id="217" name="TextBox 216">
              <a:extLst>
                <a:ext uri="{FF2B5EF4-FFF2-40B4-BE49-F238E27FC236}">
                  <a16:creationId xmlns:a16="http://schemas.microsoft.com/office/drawing/2014/main" id="{A7A28A19-9046-41EC-B905-8A1F5E0FBC53}"/>
                </a:ext>
              </a:extLst>
            </p:cNvPr>
            <p:cNvSpPr txBox="1"/>
            <p:nvPr/>
          </p:nvSpPr>
          <p:spPr>
            <a:xfrm>
              <a:off x="1105673" y="1955254"/>
              <a:ext cx="2335282" cy="5661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Amazon EC2</a:t>
              </a:r>
            </a:p>
          </p:txBody>
        </p:sp>
        <p:pic>
          <p:nvPicPr>
            <p:cNvPr id="218" name="Graphic 217">
              <a:extLst>
                <a:ext uri="{FF2B5EF4-FFF2-40B4-BE49-F238E27FC236}">
                  <a16:creationId xmlns:a16="http://schemas.microsoft.com/office/drawing/2014/main" id="{E6474647-89EA-43AE-9E1D-1A1526CD66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7713" y="1158419"/>
              <a:ext cx="711201" cy="711199"/>
            </a:xfrm>
            <a:prstGeom prst="rect">
              <a:avLst/>
            </a:prstGeom>
          </p:spPr>
        </p:pic>
      </p:grpSp>
      <p:pic>
        <p:nvPicPr>
          <p:cNvPr id="106" name="Graphic 5">
            <a:extLst>
              <a:ext uri="{FF2B5EF4-FFF2-40B4-BE49-F238E27FC236}">
                <a16:creationId xmlns:a16="http://schemas.microsoft.com/office/drawing/2014/main" id="{B149E93F-4D35-4A8B-920E-A763C7AB01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67890" y="3673124"/>
            <a:ext cx="467064" cy="418248"/>
          </a:xfrm>
          <a:prstGeom prst="rect">
            <a:avLst/>
          </a:prstGeom>
        </p:spPr>
      </p:pic>
      <p:pic>
        <p:nvPicPr>
          <p:cNvPr id="107" name="Kubernetes" descr="Kubernetes">
            <a:extLst>
              <a:ext uri="{FF2B5EF4-FFF2-40B4-BE49-F238E27FC236}">
                <a16:creationId xmlns:a16="http://schemas.microsoft.com/office/drawing/2014/main" id="{FBE07146-28A7-436B-807A-10B659A233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97713" y="4679621"/>
            <a:ext cx="428244" cy="428242"/>
          </a:xfrm>
          <a:prstGeom prst="rect">
            <a:avLst/>
          </a:prstGeom>
        </p:spPr>
      </p:pic>
      <p:sp>
        <p:nvSpPr>
          <p:cNvPr id="156" name="TextBox 1090">
            <a:extLst>
              <a:ext uri="{FF2B5EF4-FFF2-40B4-BE49-F238E27FC236}">
                <a16:creationId xmlns:a16="http://schemas.microsoft.com/office/drawing/2014/main" id="{EEBB659A-5D32-4D51-A6A7-727EB83D4B04}"/>
              </a:ext>
            </a:extLst>
          </p:cNvPr>
          <p:cNvSpPr txBox="1"/>
          <p:nvPr/>
        </p:nvSpPr>
        <p:spPr>
          <a:xfrm>
            <a:off x="6988041" y="5129275"/>
            <a:ext cx="426700"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a:t>
            </a:r>
          </a:p>
        </p:txBody>
      </p:sp>
      <p:grpSp>
        <p:nvGrpSpPr>
          <p:cNvPr id="28" name="Group 27">
            <a:extLst>
              <a:ext uri="{FF2B5EF4-FFF2-40B4-BE49-F238E27FC236}">
                <a16:creationId xmlns:a16="http://schemas.microsoft.com/office/drawing/2014/main" id="{FDC19ED5-CD13-47D3-8F71-83145FFB6023}"/>
              </a:ext>
            </a:extLst>
          </p:cNvPr>
          <p:cNvGrpSpPr/>
          <p:nvPr/>
        </p:nvGrpSpPr>
        <p:grpSpPr>
          <a:xfrm>
            <a:off x="6978515" y="4697630"/>
            <a:ext cx="445753" cy="392224"/>
            <a:chOff x="11910708" y="4028699"/>
            <a:chExt cx="587491" cy="516941"/>
          </a:xfrm>
        </p:grpSpPr>
        <p:sp>
          <p:nvSpPr>
            <p:cNvPr id="3" name="Freeform: Shape 2">
              <a:extLst>
                <a:ext uri="{FF2B5EF4-FFF2-40B4-BE49-F238E27FC236}">
                  <a16:creationId xmlns:a16="http://schemas.microsoft.com/office/drawing/2014/main" id="{CF709751-155F-45FD-AB6D-E08B0FC9BDD7}"/>
                </a:ext>
              </a:extLst>
            </p:cNvPr>
            <p:cNvSpPr/>
            <p:nvPr/>
          </p:nvSpPr>
          <p:spPr>
            <a:xfrm>
              <a:off x="12005968" y="4028699"/>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53BEF838-5215-4313-8376-18549CE6C325}"/>
                </a:ext>
              </a:extLst>
            </p:cNvPr>
            <p:cNvSpPr/>
            <p:nvPr/>
          </p:nvSpPr>
          <p:spPr>
            <a:xfrm>
              <a:off x="12007917" y="4030651"/>
              <a:ext cx="183694" cy="160369"/>
            </a:xfrm>
            <a:custGeom>
              <a:avLst/>
              <a:gdLst>
                <a:gd name="connsiteX0" fmla="*/ 94611 w 183694"/>
                <a:gd name="connsiteY0" fmla="*/ 159959 h 160369"/>
                <a:gd name="connsiteX1" fmla="*/ 179793 w 183694"/>
                <a:gd name="connsiteY1" fmla="*/ 125496 h 160369"/>
                <a:gd name="connsiteX2" fmla="*/ 183694 w 183694"/>
                <a:gd name="connsiteY2" fmla="*/ 120945 h 160369"/>
                <a:gd name="connsiteX3" fmla="*/ 183694 w 183694"/>
                <a:gd name="connsiteY3" fmla="*/ 35113 h 160369"/>
                <a:gd name="connsiteX4" fmla="*/ 179468 w 183694"/>
                <a:gd name="connsiteY4" fmla="*/ 29261 h 160369"/>
                <a:gd name="connsiteX5" fmla="*/ 93311 w 183694"/>
                <a:gd name="connsiteY5" fmla="*/ 0 h 160369"/>
                <a:gd name="connsiteX6" fmla="*/ 89410 w 183694"/>
                <a:gd name="connsiteY6" fmla="*/ 0 h 160369"/>
                <a:gd name="connsiteX7" fmla="*/ 4878 w 183694"/>
                <a:gd name="connsiteY7" fmla="*/ 15606 h 160369"/>
                <a:gd name="connsiteX8" fmla="*/ 2 w 183694"/>
                <a:gd name="connsiteY8" fmla="*/ 21458 h 160369"/>
                <a:gd name="connsiteX9" fmla="*/ 2 w 183694"/>
                <a:gd name="connsiteY9" fmla="*/ 136225 h 160369"/>
                <a:gd name="connsiteX10" fmla="*/ 4878 w 183694"/>
                <a:gd name="connsiteY10" fmla="*/ 142403 h 160369"/>
                <a:gd name="connsiteX11" fmla="*/ 90385 w 183694"/>
                <a:gd name="connsiteY11" fmla="*/ 160284 h 160369"/>
                <a:gd name="connsiteX12" fmla="*/ 94611 w 183694"/>
                <a:gd name="connsiteY12" fmla="*/ 159959 h 16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694" h="160369">
                  <a:moveTo>
                    <a:pt x="94611" y="159959"/>
                  </a:moveTo>
                  <a:lnTo>
                    <a:pt x="179793" y="125496"/>
                  </a:lnTo>
                  <a:cubicBezTo>
                    <a:pt x="181757" y="124705"/>
                    <a:pt x="183213" y="123007"/>
                    <a:pt x="183694" y="120945"/>
                  </a:cubicBezTo>
                  <a:lnTo>
                    <a:pt x="183694" y="35113"/>
                  </a:lnTo>
                  <a:cubicBezTo>
                    <a:pt x="183516" y="32516"/>
                    <a:pt x="181877" y="30246"/>
                    <a:pt x="179468" y="29261"/>
                  </a:cubicBezTo>
                  <a:lnTo>
                    <a:pt x="93311" y="0"/>
                  </a:lnTo>
                  <a:lnTo>
                    <a:pt x="89410" y="0"/>
                  </a:lnTo>
                  <a:lnTo>
                    <a:pt x="4878" y="15606"/>
                  </a:lnTo>
                  <a:cubicBezTo>
                    <a:pt x="2161" y="16300"/>
                    <a:pt x="195" y="18660"/>
                    <a:pt x="2" y="21458"/>
                  </a:cubicBezTo>
                  <a:lnTo>
                    <a:pt x="2" y="136225"/>
                  </a:lnTo>
                  <a:cubicBezTo>
                    <a:pt x="-65" y="139187"/>
                    <a:pt x="1982" y="141780"/>
                    <a:pt x="4878" y="142403"/>
                  </a:cubicBezTo>
                  <a:lnTo>
                    <a:pt x="90385" y="160284"/>
                  </a:lnTo>
                  <a:cubicBezTo>
                    <a:pt x="91801" y="160467"/>
                    <a:pt x="93240" y="160356"/>
                    <a:pt x="94611" y="159959"/>
                  </a:cubicBezTo>
                  <a:close/>
                </a:path>
              </a:pathLst>
            </a:custGeom>
            <a:no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A47C865-379E-4089-A9DC-A1FC5D7851DA}"/>
                </a:ext>
              </a:extLst>
            </p:cNvPr>
            <p:cNvSpPr/>
            <p:nvPr/>
          </p:nvSpPr>
          <p:spPr>
            <a:xfrm>
              <a:off x="12014121" y="404410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2974 h 162560"/>
                <a:gd name="connsiteX5" fmla="*/ 13330 w 93959"/>
                <a:gd name="connsiteY5" fmla="*/ 127772 h 162560"/>
                <a:gd name="connsiteX6" fmla="*/ 13330 w 93959"/>
                <a:gd name="connsiteY6" fmla="*/ 30236 h 162560"/>
                <a:gd name="connsiteX7" fmla="*/ 39665 w 93959"/>
                <a:gd name="connsiteY7" fmla="*/ 26010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2974"/>
                  </a:moveTo>
                  <a:lnTo>
                    <a:pt x="13330" y="127772"/>
                  </a:lnTo>
                  <a:lnTo>
                    <a:pt x="13330" y="30236"/>
                  </a:lnTo>
                  <a:lnTo>
                    <a:pt x="39665" y="26010"/>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25E593E-4FD3-4EAA-900E-C9E0239B54B5}"/>
                </a:ext>
              </a:extLst>
            </p:cNvPr>
            <p:cNvSpPr/>
            <p:nvPr/>
          </p:nvSpPr>
          <p:spPr>
            <a:xfrm>
              <a:off x="12207217" y="4030326"/>
              <a:ext cx="185968" cy="163860"/>
            </a:xfrm>
            <a:custGeom>
              <a:avLst/>
              <a:gdLst>
                <a:gd name="connsiteX0" fmla="*/ 92984 w 185968"/>
                <a:gd name="connsiteY0" fmla="*/ 0 h 163860"/>
                <a:gd name="connsiteX1" fmla="*/ 0 w 185968"/>
                <a:gd name="connsiteY1" fmla="*/ 17231 h 163860"/>
                <a:gd name="connsiteX2" fmla="*/ 0 w 185968"/>
                <a:gd name="connsiteY2" fmla="*/ 144028 h 163860"/>
                <a:gd name="connsiteX3" fmla="*/ 92984 w 185968"/>
                <a:gd name="connsiteY3" fmla="*/ 163860 h 163860"/>
                <a:gd name="connsiteX4" fmla="*/ 185969 w 185968"/>
                <a:gd name="connsiteY4" fmla="*/ 126147 h 163860"/>
                <a:gd name="connsiteX5" fmla="*/ 185969 w 185968"/>
                <a:gd name="connsiteY5" fmla="*/ 31862 h 163860"/>
                <a:gd name="connsiteX6" fmla="*/ 92984 w 185968"/>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3860">
                  <a:moveTo>
                    <a:pt x="92984" y="0"/>
                  </a:moveTo>
                  <a:lnTo>
                    <a:pt x="0" y="17231"/>
                  </a:lnTo>
                  <a:lnTo>
                    <a:pt x="0" y="144028"/>
                  </a:lnTo>
                  <a:lnTo>
                    <a:pt x="92984" y="163860"/>
                  </a:lnTo>
                  <a:lnTo>
                    <a:pt x="185969" y="126147"/>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061A58FC-D584-44A8-B78A-D0E4940B2C9C}"/>
                </a:ext>
              </a:extLst>
            </p:cNvPr>
            <p:cNvSpPr/>
            <p:nvPr/>
          </p:nvSpPr>
          <p:spPr>
            <a:xfrm>
              <a:off x="12215314" y="4045733"/>
              <a:ext cx="77115" cy="134347"/>
            </a:xfrm>
            <a:custGeom>
              <a:avLst/>
              <a:gdLst>
                <a:gd name="connsiteX0" fmla="*/ 0 w 93309"/>
                <a:gd name="connsiteY0" fmla="*/ 15931 h 162560"/>
                <a:gd name="connsiteX1" fmla="*/ 0 w 93309"/>
                <a:gd name="connsiteY1" fmla="*/ 142728 h 162560"/>
                <a:gd name="connsiteX2" fmla="*/ 93309 w 93309"/>
                <a:gd name="connsiteY2" fmla="*/ 162560 h 162560"/>
                <a:gd name="connsiteX3" fmla="*/ 93309 w 93309"/>
                <a:gd name="connsiteY3" fmla="*/ 0 h 162560"/>
                <a:gd name="connsiteX4" fmla="*/ 39340 w 93309"/>
                <a:gd name="connsiteY4" fmla="*/ 132974 h 162560"/>
                <a:gd name="connsiteX5" fmla="*/ 13005 w 93309"/>
                <a:gd name="connsiteY5" fmla="*/ 127772 h 162560"/>
                <a:gd name="connsiteX6" fmla="*/ 13005 w 93309"/>
                <a:gd name="connsiteY6" fmla="*/ 30236 h 162560"/>
                <a:gd name="connsiteX7" fmla="*/ 39340 w 93309"/>
                <a:gd name="connsiteY7" fmla="*/ 26010 h 162560"/>
                <a:gd name="connsiteX8" fmla="*/ 80305 w 93309"/>
                <a:gd name="connsiteY8" fmla="*/ 140452 h 162560"/>
                <a:gd name="connsiteX9" fmla="*/ 50068 w 93309"/>
                <a:gd name="connsiteY9" fmla="*/ 135575 h 162560"/>
                <a:gd name="connsiteX10" fmla="*/ 50068 w 93309"/>
                <a:gd name="connsiteY10" fmla="*/ 24059 h 162560"/>
                <a:gd name="connsiteX11" fmla="*/ 80305 w 93309"/>
                <a:gd name="connsiteY11" fmla="*/ 18532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09" h="162560">
                  <a:moveTo>
                    <a:pt x="0" y="15931"/>
                  </a:moveTo>
                  <a:lnTo>
                    <a:pt x="0" y="142728"/>
                  </a:lnTo>
                  <a:lnTo>
                    <a:pt x="93309" y="162560"/>
                  </a:lnTo>
                  <a:lnTo>
                    <a:pt x="93309" y="0"/>
                  </a:lnTo>
                  <a:close/>
                  <a:moveTo>
                    <a:pt x="39340" y="132974"/>
                  </a:moveTo>
                  <a:lnTo>
                    <a:pt x="13005" y="127772"/>
                  </a:lnTo>
                  <a:lnTo>
                    <a:pt x="13005" y="30236"/>
                  </a:lnTo>
                  <a:lnTo>
                    <a:pt x="39340" y="26010"/>
                  </a:lnTo>
                  <a:close/>
                  <a:moveTo>
                    <a:pt x="80305" y="140452"/>
                  </a:moveTo>
                  <a:lnTo>
                    <a:pt x="50068" y="135575"/>
                  </a:lnTo>
                  <a:lnTo>
                    <a:pt x="50068" y="24059"/>
                  </a:lnTo>
                  <a:lnTo>
                    <a:pt x="80305" y="18532"/>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858D4FB-685D-4ACA-86CC-04E50CD4CEC3}"/>
                </a:ext>
              </a:extLst>
            </p:cNvPr>
            <p:cNvSpPr/>
            <p:nvPr/>
          </p:nvSpPr>
          <p:spPr>
            <a:xfrm>
              <a:off x="11910708" y="4203615"/>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DEAD9AE4-465F-4788-9D4B-A6D2DD672BB4}"/>
                </a:ext>
              </a:extLst>
            </p:cNvPr>
            <p:cNvSpPr/>
            <p:nvPr/>
          </p:nvSpPr>
          <p:spPr>
            <a:xfrm>
              <a:off x="11918536" y="4218046"/>
              <a:ext cx="77652" cy="134346"/>
            </a:xfrm>
            <a:custGeom>
              <a:avLst/>
              <a:gdLst>
                <a:gd name="connsiteX0" fmla="*/ 0 w 93959"/>
                <a:gd name="connsiteY0" fmla="*/ 16906 h 162559"/>
                <a:gd name="connsiteX1" fmla="*/ 0 w 93959"/>
                <a:gd name="connsiteY1" fmla="*/ 142728 h 162559"/>
                <a:gd name="connsiteX2" fmla="*/ 93960 w 93959"/>
                <a:gd name="connsiteY2" fmla="*/ 162560 h 162559"/>
                <a:gd name="connsiteX3" fmla="*/ 93960 w 93959"/>
                <a:gd name="connsiteY3" fmla="*/ 0 h 162559"/>
                <a:gd name="connsiteX4" fmla="*/ 39340 w 93959"/>
                <a:gd name="connsiteY4" fmla="*/ 134275 h 162559"/>
                <a:gd name="connsiteX5" fmla="*/ 13005 w 93959"/>
                <a:gd name="connsiteY5" fmla="*/ 128748 h 162559"/>
                <a:gd name="connsiteX6" fmla="*/ 13005 w 93959"/>
                <a:gd name="connsiteY6" fmla="*/ 31212 h 162559"/>
                <a:gd name="connsiteX7" fmla="*/ 39340 w 93959"/>
                <a:gd name="connsiteY7" fmla="*/ 26660 h 162559"/>
                <a:gd name="connsiteX8" fmla="*/ 80630 w 93959"/>
                <a:gd name="connsiteY8" fmla="*/ 142728 h 162559"/>
                <a:gd name="connsiteX9" fmla="*/ 50394 w 93959"/>
                <a:gd name="connsiteY9" fmla="*/ 137851 h 162559"/>
                <a:gd name="connsiteX10" fmla="*/ 50394 w 93959"/>
                <a:gd name="connsiteY10" fmla="*/ 25034 h 162559"/>
                <a:gd name="connsiteX11" fmla="*/ 80630 w 93959"/>
                <a:gd name="connsiteY11" fmla="*/ 198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6906"/>
                  </a:moveTo>
                  <a:lnTo>
                    <a:pt x="0" y="142728"/>
                  </a:lnTo>
                  <a:lnTo>
                    <a:pt x="93960" y="162560"/>
                  </a:lnTo>
                  <a:lnTo>
                    <a:pt x="93960" y="0"/>
                  </a:lnTo>
                  <a:close/>
                  <a:moveTo>
                    <a:pt x="39340" y="134275"/>
                  </a:moveTo>
                  <a:lnTo>
                    <a:pt x="13005" y="128748"/>
                  </a:lnTo>
                  <a:lnTo>
                    <a:pt x="13005" y="31212"/>
                  </a:lnTo>
                  <a:lnTo>
                    <a:pt x="39340" y="26660"/>
                  </a:lnTo>
                  <a:close/>
                  <a:moveTo>
                    <a:pt x="80630" y="142728"/>
                  </a:moveTo>
                  <a:lnTo>
                    <a:pt x="50394" y="137851"/>
                  </a:lnTo>
                  <a:lnTo>
                    <a:pt x="50394" y="25034"/>
                  </a:lnTo>
                  <a:lnTo>
                    <a:pt x="80630" y="19832"/>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BA37B9C4-18E0-4A7B-92D5-45526D59BF89}"/>
                </a:ext>
              </a:extLst>
            </p:cNvPr>
            <p:cNvSpPr/>
            <p:nvPr/>
          </p:nvSpPr>
          <p:spPr>
            <a:xfrm>
              <a:off x="12111307" y="4202314"/>
              <a:ext cx="185968" cy="164185"/>
            </a:xfrm>
            <a:custGeom>
              <a:avLst/>
              <a:gdLst>
                <a:gd name="connsiteX0" fmla="*/ 92984 w 185968"/>
                <a:gd name="connsiteY0" fmla="*/ 0 h 164185"/>
                <a:gd name="connsiteX1" fmla="*/ 0 w 185968"/>
                <a:gd name="connsiteY1" fmla="*/ 17231 h 164185"/>
                <a:gd name="connsiteX2" fmla="*/ 0 w 185968"/>
                <a:gd name="connsiteY2" fmla="*/ 144028 h 164185"/>
                <a:gd name="connsiteX3" fmla="*/ 92984 w 185968"/>
                <a:gd name="connsiteY3" fmla="*/ 164186 h 164185"/>
                <a:gd name="connsiteX4" fmla="*/ 185969 w 185968"/>
                <a:gd name="connsiteY4" fmla="*/ 126472 h 164185"/>
                <a:gd name="connsiteX5" fmla="*/ 185969 w 185968"/>
                <a:gd name="connsiteY5" fmla="*/ 31862 h 164185"/>
                <a:gd name="connsiteX6" fmla="*/ 92984 w 185968"/>
                <a:gd name="connsiteY6" fmla="*/ 0 h 16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4185">
                  <a:moveTo>
                    <a:pt x="92984" y="0"/>
                  </a:moveTo>
                  <a:lnTo>
                    <a:pt x="0" y="17231"/>
                  </a:lnTo>
                  <a:lnTo>
                    <a:pt x="0" y="144028"/>
                  </a:lnTo>
                  <a:lnTo>
                    <a:pt x="92984" y="164186"/>
                  </a:lnTo>
                  <a:lnTo>
                    <a:pt x="185969" y="126472"/>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3EF1638-E698-43C9-9E35-5819CB6F7FFD}"/>
                </a:ext>
              </a:extLst>
            </p:cNvPr>
            <p:cNvSpPr/>
            <p:nvPr/>
          </p:nvSpPr>
          <p:spPr>
            <a:xfrm>
              <a:off x="12119432" y="4218046"/>
              <a:ext cx="77384" cy="134346"/>
            </a:xfrm>
            <a:custGeom>
              <a:avLst/>
              <a:gdLst>
                <a:gd name="connsiteX0" fmla="*/ 0 w 93634"/>
                <a:gd name="connsiteY0" fmla="*/ 15606 h 162559"/>
                <a:gd name="connsiteX1" fmla="*/ 0 w 93634"/>
                <a:gd name="connsiteY1" fmla="*/ 142728 h 162559"/>
                <a:gd name="connsiteX2" fmla="*/ 93635 w 93634"/>
                <a:gd name="connsiteY2" fmla="*/ 162560 h 162559"/>
                <a:gd name="connsiteX3" fmla="*/ 93635 w 93634"/>
                <a:gd name="connsiteY3" fmla="*/ 0 h 162559"/>
                <a:gd name="connsiteX4" fmla="*/ 39340 w 93634"/>
                <a:gd name="connsiteY4" fmla="*/ 132974 h 162559"/>
                <a:gd name="connsiteX5" fmla="*/ 13005 w 93634"/>
                <a:gd name="connsiteY5" fmla="*/ 127447 h 162559"/>
                <a:gd name="connsiteX6" fmla="*/ 13005 w 93634"/>
                <a:gd name="connsiteY6" fmla="*/ 29911 h 162559"/>
                <a:gd name="connsiteX7" fmla="*/ 39340 w 93634"/>
                <a:gd name="connsiteY7" fmla="*/ 25359 h 162559"/>
                <a:gd name="connsiteX8" fmla="*/ 80305 w 93634"/>
                <a:gd name="connsiteY8" fmla="*/ 140127 h 162559"/>
                <a:gd name="connsiteX9" fmla="*/ 50068 w 93634"/>
                <a:gd name="connsiteY9" fmla="*/ 135250 h 162559"/>
                <a:gd name="connsiteX10" fmla="*/ 50068 w 93634"/>
                <a:gd name="connsiteY10" fmla="*/ 23734 h 162559"/>
                <a:gd name="connsiteX11" fmla="*/ 80305 w 93634"/>
                <a:gd name="connsiteY11" fmla="*/ 185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634" h="162559">
                  <a:moveTo>
                    <a:pt x="0" y="15606"/>
                  </a:moveTo>
                  <a:lnTo>
                    <a:pt x="0" y="142728"/>
                  </a:lnTo>
                  <a:lnTo>
                    <a:pt x="93635" y="162560"/>
                  </a:lnTo>
                  <a:lnTo>
                    <a:pt x="93635" y="0"/>
                  </a:lnTo>
                  <a:close/>
                  <a:moveTo>
                    <a:pt x="39340" y="132974"/>
                  </a:moveTo>
                  <a:lnTo>
                    <a:pt x="13005" y="127447"/>
                  </a:lnTo>
                  <a:lnTo>
                    <a:pt x="13005" y="29911"/>
                  </a:lnTo>
                  <a:lnTo>
                    <a:pt x="39340" y="25359"/>
                  </a:lnTo>
                  <a:close/>
                  <a:moveTo>
                    <a:pt x="80305" y="140127"/>
                  </a:moveTo>
                  <a:lnTo>
                    <a:pt x="50068" y="135250"/>
                  </a:lnTo>
                  <a:lnTo>
                    <a:pt x="50068" y="23734"/>
                  </a:lnTo>
                  <a:lnTo>
                    <a:pt x="80305" y="18532"/>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061F256B-9DD8-4646-86AE-98890BC21DC2}"/>
                </a:ext>
              </a:extLst>
            </p:cNvPr>
            <p:cNvSpPr/>
            <p:nvPr/>
          </p:nvSpPr>
          <p:spPr>
            <a:xfrm>
              <a:off x="12311906" y="420394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7FEF758-4EF4-4D0F-AA05-12F4A7608EBF}"/>
                </a:ext>
              </a:extLst>
            </p:cNvPr>
            <p:cNvSpPr/>
            <p:nvPr/>
          </p:nvSpPr>
          <p:spPr>
            <a:xfrm>
              <a:off x="12320059" y="4218046"/>
              <a:ext cx="77652" cy="134346"/>
            </a:xfrm>
            <a:custGeom>
              <a:avLst/>
              <a:gdLst>
                <a:gd name="connsiteX0" fmla="*/ 0 w 93959"/>
                <a:gd name="connsiteY0" fmla="*/ 17231 h 162559"/>
                <a:gd name="connsiteX1" fmla="*/ 0 w 93959"/>
                <a:gd name="connsiteY1" fmla="*/ 142728 h 162559"/>
                <a:gd name="connsiteX2" fmla="*/ 93960 w 93959"/>
                <a:gd name="connsiteY2" fmla="*/ 162560 h 162559"/>
                <a:gd name="connsiteX3" fmla="*/ 93960 w 93959"/>
                <a:gd name="connsiteY3" fmla="*/ 0 h 162559"/>
                <a:gd name="connsiteX4" fmla="*/ 39665 w 93959"/>
                <a:gd name="connsiteY4" fmla="*/ 134600 h 162559"/>
                <a:gd name="connsiteX5" fmla="*/ 13330 w 93959"/>
                <a:gd name="connsiteY5" fmla="*/ 129073 h 162559"/>
                <a:gd name="connsiteX6" fmla="*/ 13330 w 93959"/>
                <a:gd name="connsiteY6" fmla="*/ 31537 h 162559"/>
                <a:gd name="connsiteX7" fmla="*/ 39665 w 93959"/>
                <a:gd name="connsiteY7" fmla="*/ 26985 h 162559"/>
                <a:gd name="connsiteX8" fmla="*/ 80630 w 93959"/>
                <a:gd name="connsiteY8" fmla="*/ 141752 h 162559"/>
                <a:gd name="connsiteX9" fmla="*/ 50394 w 93959"/>
                <a:gd name="connsiteY9" fmla="*/ 136876 h 162559"/>
                <a:gd name="connsiteX10" fmla="*/ 50394 w 93959"/>
                <a:gd name="connsiteY10" fmla="*/ 25359 h 162559"/>
                <a:gd name="connsiteX11" fmla="*/ 80630 w 93959"/>
                <a:gd name="connsiteY11" fmla="*/ 20157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7231"/>
                  </a:moveTo>
                  <a:lnTo>
                    <a:pt x="0" y="142728"/>
                  </a:lnTo>
                  <a:lnTo>
                    <a:pt x="93960" y="162560"/>
                  </a:lnTo>
                  <a:lnTo>
                    <a:pt x="93960" y="0"/>
                  </a:lnTo>
                  <a:close/>
                  <a:moveTo>
                    <a:pt x="39665" y="134600"/>
                  </a:moveTo>
                  <a:lnTo>
                    <a:pt x="13330" y="129073"/>
                  </a:lnTo>
                  <a:lnTo>
                    <a:pt x="13330" y="31537"/>
                  </a:lnTo>
                  <a:lnTo>
                    <a:pt x="39665" y="26985"/>
                  </a:lnTo>
                  <a:close/>
                  <a:moveTo>
                    <a:pt x="80630" y="141752"/>
                  </a:moveTo>
                  <a:lnTo>
                    <a:pt x="50394" y="136876"/>
                  </a:lnTo>
                  <a:lnTo>
                    <a:pt x="50394" y="25359"/>
                  </a:lnTo>
                  <a:lnTo>
                    <a:pt x="80630" y="20157"/>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8FBF535-03CF-470D-BA29-B9C46BB8B0BE}"/>
                </a:ext>
              </a:extLst>
            </p:cNvPr>
            <p:cNvSpPr/>
            <p:nvPr/>
          </p:nvSpPr>
          <p:spPr>
            <a:xfrm>
              <a:off x="12003692" y="4380480"/>
              <a:ext cx="186293" cy="163860"/>
            </a:xfrm>
            <a:custGeom>
              <a:avLst/>
              <a:gdLst>
                <a:gd name="connsiteX0" fmla="*/ 92984 w 186293"/>
                <a:gd name="connsiteY0" fmla="*/ 0 h 163860"/>
                <a:gd name="connsiteX1" fmla="*/ 0 w 186293"/>
                <a:gd name="connsiteY1" fmla="*/ 16906 h 163860"/>
                <a:gd name="connsiteX2" fmla="*/ 0 w 186293"/>
                <a:gd name="connsiteY2" fmla="*/ 143703 h 163860"/>
                <a:gd name="connsiteX3" fmla="*/ 92984 w 186293"/>
                <a:gd name="connsiteY3" fmla="*/ 163860 h 163860"/>
                <a:gd name="connsiteX4" fmla="*/ 186294 w 186293"/>
                <a:gd name="connsiteY4" fmla="*/ 126147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6906"/>
                  </a:lnTo>
                  <a:lnTo>
                    <a:pt x="0" y="143703"/>
                  </a:lnTo>
                  <a:lnTo>
                    <a:pt x="92984" y="163860"/>
                  </a:lnTo>
                  <a:lnTo>
                    <a:pt x="186294" y="126147"/>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235573A-4E76-4DF8-BBA1-2C2811B4AAF7}"/>
                </a:ext>
              </a:extLst>
            </p:cNvPr>
            <p:cNvSpPr/>
            <p:nvPr/>
          </p:nvSpPr>
          <p:spPr>
            <a:xfrm>
              <a:off x="12005316" y="4382075"/>
              <a:ext cx="183777" cy="160018"/>
            </a:xfrm>
            <a:custGeom>
              <a:avLst/>
              <a:gdLst>
                <a:gd name="connsiteX0" fmla="*/ 94937 w 183777"/>
                <a:gd name="connsiteY0" fmla="*/ 159665 h 160018"/>
                <a:gd name="connsiteX1" fmla="*/ 179793 w 183777"/>
                <a:gd name="connsiteY1" fmla="*/ 127153 h 160018"/>
                <a:gd name="connsiteX2" fmla="*/ 183694 w 183777"/>
                <a:gd name="connsiteY2" fmla="*/ 121301 h 160018"/>
                <a:gd name="connsiteX3" fmla="*/ 183694 w 183777"/>
                <a:gd name="connsiteY3" fmla="*/ 36769 h 160018"/>
                <a:gd name="connsiteX4" fmla="*/ 179468 w 183777"/>
                <a:gd name="connsiteY4" fmla="*/ 29617 h 160018"/>
                <a:gd name="connsiteX5" fmla="*/ 93636 w 183777"/>
                <a:gd name="connsiteY5" fmla="*/ 356 h 160018"/>
                <a:gd name="connsiteX6" fmla="*/ 89735 w 183777"/>
                <a:gd name="connsiteY6" fmla="*/ 356 h 160018"/>
                <a:gd name="connsiteX7" fmla="*/ 5203 w 183777"/>
                <a:gd name="connsiteY7" fmla="*/ 15637 h 160018"/>
                <a:gd name="connsiteX8" fmla="*/ 2 w 183777"/>
                <a:gd name="connsiteY8" fmla="*/ 21814 h 160018"/>
                <a:gd name="connsiteX9" fmla="*/ 2 w 183777"/>
                <a:gd name="connsiteY9" fmla="*/ 136906 h 160018"/>
                <a:gd name="connsiteX10" fmla="*/ 4878 w 183777"/>
                <a:gd name="connsiteY10" fmla="*/ 143084 h 160018"/>
                <a:gd name="connsiteX11" fmla="*/ 90385 w 183777"/>
                <a:gd name="connsiteY11" fmla="*/ 159665 h 160018"/>
                <a:gd name="connsiteX12" fmla="*/ 94937 w 183777"/>
                <a:gd name="connsiteY12" fmla="*/ 159665 h 16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77" h="160018">
                  <a:moveTo>
                    <a:pt x="94937" y="159665"/>
                  </a:moveTo>
                  <a:lnTo>
                    <a:pt x="179793" y="127153"/>
                  </a:lnTo>
                  <a:cubicBezTo>
                    <a:pt x="182252" y="126288"/>
                    <a:pt x="183842" y="123902"/>
                    <a:pt x="183694" y="121301"/>
                  </a:cubicBezTo>
                  <a:lnTo>
                    <a:pt x="183694" y="36769"/>
                  </a:lnTo>
                  <a:cubicBezTo>
                    <a:pt x="184191" y="33678"/>
                    <a:pt x="182415" y="30673"/>
                    <a:pt x="179468" y="29617"/>
                  </a:cubicBezTo>
                  <a:lnTo>
                    <a:pt x="93636" y="356"/>
                  </a:lnTo>
                  <a:cubicBezTo>
                    <a:pt x="92379" y="-119"/>
                    <a:pt x="90992" y="-119"/>
                    <a:pt x="89735" y="356"/>
                  </a:cubicBezTo>
                  <a:lnTo>
                    <a:pt x="5203" y="15637"/>
                  </a:lnTo>
                  <a:cubicBezTo>
                    <a:pt x="2177" y="16121"/>
                    <a:pt x="-37" y="18748"/>
                    <a:pt x="2" y="21814"/>
                  </a:cubicBezTo>
                  <a:lnTo>
                    <a:pt x="2" y="136906"/>
                  </a:lnTo>
                  <a:cubicBezTo>
                    <a:pt x="-65" y="139868"/>
                    <a:pt x="1982" y="142459"/>
                    <a:pt x="4878" y="143084"/>
                  </a:cubicBezTo>
                  <a:lnTo>
                    <a:pt x="90385" y="159665"/>
                  </a:lnTo>
                  <a:cubicBezTo>
                    <a:pt x="91865" y="160136"/>
                    <a:pt x="93456" y="160136"/>
                    <a:pt x="94937" y="159665"/>
                  </a:cubicBezTo>
                  <a:close/>
                </a:path>
              </a:pathLst>
            </a:custGeom>
            <a:no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DC67448-F754-4C54-BCDD-BF25D2C8E18A}"/>
                </a:ext>
              </a:extLst>
            </p:cNvPr>
            <p:cNvSpPr/>
            <p:nvPr/>
          </p:nvSpPr>
          <p:spPr>
            <a:xfrm>
              <a:off x="12011845" y="4393513"/>
              <a:ext cx="77652" cy="136495"/>
            </a:xfrm>
            <a:custGeom>
              <a:avLst/>
              <a:gdLst>
                <a:gd name="connsiteX0" fmla="*/ 0 w 93959"/>
                <a:gd name="connsiteY0" fmla="*/ 18207 h 165160"/>
                <a:gd name="connsiteX1" fmla="*/ 0 w 93959"/>
                <a:gd name="connsiteY1" fmla="*/ 145003 h 165160"/>
                <a:gd name="connsiteX2" fmla="*/ 93960 w 93959"/>
                <a:gd name="connsiteY2" fmla="*/ 165161 h 165160"/>
                <a:gd name="connsiteX3" fmla="*/ 93960 w 93959"/>
                <a:gd name="connsiteY3" fmla="*/ 0 h 165160"/>
                <a:gd name="connsiteX4" fmla="*/ 39665 w 93959"/>
                <a:gd name="connsiteY4" fmla="*/ 135575 h 165160"/>
                <a:gd name="connsiteX5" fmla="*/ 13330 w 93959"/>
                <a:gd name="connsiteY5" fmla="*/ 130048 h 165160"/>
                <a:gd name="connsiteX6" fmla="*/ 13330 w 93959"/>
                <a:gd name="connsiteY6" fmla="*/ 32512 h 165160"/>
                <a:gd name="connsiteX7" fmla="*/ 39665 w 93959"/>
                <a:gd name="connsiteY7" fmla="*/ 27960 h 165160"/>
                <a:gd name="connsiteX8" fmla="*/ 80630 w 93959"/>
                <a:gd name="connsiteY8" fmla="*/ 143053 h 165160"/>
                <a:gd name="connsiteX9" fmla="*/ 50394 w 93959"/>
                <a:gd name="connsiteY9" fmla="*/ 138176 h 165160"/>
                <a:gd name="connsiteX10" fmla="*/ 50394 w 93959"/>
                <a:gd name="connsiteY10" fmla="*/ 26335 h 165160"/>
                <a:gd name="connsiteX11" fmla="*/ 80630 w 93959"/>
                <a:gd name="connsiteY11" fmla="*/ 21133 h 1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5160">
                  <a:moveTo>
                    <a:pt x="0" y="18207"/>
                  </a:moveTo>
                  <a:lnTo>
                    <a:pt x="0" y="145003"/>
                  </a:lnTo>
                  <a:lnTo>
                    <a:pt x="93960" y="165161"/>
                  </a:lnTo>
                  <a:lnTo>
                    <a:pt x="93960" y="0"/>
                  </a:lnTo>
                  <a:close/>
                  <a:moveTo>
                    <a:pt x="39665" y="135575"/>
                  </a:moveTo>
                  <a:lnTo>
                    <a:pt x="13330" y="130048"/>
                  </a:lnTo>
                  <a:lnTo>
                    <a:pt x="13330" y="32512"/>
                  </a:lnTo>
                  <a:lnTo>
                    <a:pt x="39665" y="27960"/>
                  </a:lnTo>
                  <a:close/>
                  <a:moveTo>
                    <a:pt x="80630" y="143053"/>
                  </a:moveTo>
                  <a:lnTo>
                    <a:pt x="50394" y="138176"/>
                  </a:lnTo>
                  <a:lnTo>
                    <a:pt x="50394" y="26335"/>
                  </a:lnTo>
                  <a:lnTo>
                    <a:pt x="80630" y="21133"/>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0D526AB-2B8E-4B5B-AF90-143D5BCE7831}"/>
                </a:ext>
              </a:extLst>
            </p:cNvPr>
            <p:cNvSpPr/>
            <p:nvPr/>
          </p:nvSpPr>
          <p:spPr>
            <a:xfrm>
              <a:off x="12204616" y="438178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7DF03A6-1BD4-415A-B5A5-1774B0EE1558}"/>
                </a:ext>
              </a:extLst>
            </p:cNvPr>
            <p:cNvSpPr/>
            <p:nvPr/>
          </p:nvSpPr>
          <p:spPr>
            <a:xfrm>
              <a:off x="12212769" y="439718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3299 h 162560"/>
                <a:gd name="connsiteX5" fmla="*/ 13330 w 93959"/>
                <a:gd name="connsiteY5" fmla="*/ 127772 h 162560"/>
                <a:gd name="connsiteX6" fmla="*/ 13330 w 93959"/>
                <a:gd name="connsiteY6" fmla="*/ 30236 h 162560"/>
                <a:gd name="connsiteX7" fmla="*/ 39665 w 93959"/>
                <a:gd name="connsiteY7" fmla="*/ 25684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3299"/>
                  </a:moveTo>
                  <a:lnTo>
                    <a:pt x="13330" y="127772"/>
                  </a:lnTo>
                  <a:lnTo>
                    <a:pt x="13330" y="30236"/>
                  </a:lnTo>
                  <a:lnTo>
                    <a:pt x="39665" y="25684"/>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386">
            <a:extLst>
              <a:ext uri="{FF2B5EF4-FFF2-40B4-BE49-F238E27FC236}">
                <a16:creationId xmlns:a16="http://schemas.microsoft.com/office/drawing/2014/main" id="{8C8B6594-FE4B-489C-B550-8CF808820BB7}"/>
              </a:ext>
            </a:extLst>
          </p:cNvPr>
          <p:cNvGrpSpPr>
            <a:grpSpLocks noChangeAspect="1"/>
          </p:cNvGrpSpPr>
          <p:nvPr/>
        </p:nvGrpSpPr>
        <p:grpSpPr bwMode="auto">
          <a:xfrm>
            <a:off x="4655123" y="1695419"/>
            <a:ext cx="450273" cy="337705"/>
            <a:chOff x="7014" y="2816"/>
            <a:chExt cx="312" cy="234"/>
          </a:xfrm>
        </p:grpSpPr>
        <p:sp>
          <p:nvSpPr>
            <p:cNvPr id="161" name="AutoShape 385">
              <a:extLst>
                <a:ext uri="{FF2B5EF4-FFF2-40B4-BE49-F238E27FC236}">
                  <a16:creationId xmlns:a16="http://schemas.microsoft.com/office/drawing/2014/main" id="{ADE4C2F8-BF7C-4133-947B-D3649E906C73}"/>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387">
              <a:extLst>
                <a:ext uri="{FF2B5EF4-FFF2-40B4-BE49-F238E27FC236}">
                  <a16:creationId xmlns:a16="http://schemas.microsoft.com/office/drawing/2014/main" id="{8F4F8F1E-A7FE-4164-95FA-12A444ABBCF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388">
              <a:extLst>
                <a:ext uri="{FF2B5EF4-FFF2-40B4-BE49-F238E27FC236}">
                  <a16:creationId xmlns:a16="http://schemas.microsoft.com/office/drawing/2014/main" id="{BEDE0FF8-3BBC-4B3E-AAF9-BA6035B3E26C}"/>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389">
              <a:extLst>
                <a:ext uri="{FF2B5EF4-FFF2-40B4-BE49-F238E27FC236}">
                  <a16:creationId xmlns:a16="http://schemas.microsoft.com/office/drawing/2014/main" id="{AAD8CCAB-FCE2-4527-B257-7A6A1FCCAE49}"/>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390">
              <a:extLst>
                <a:ext uri="{FF2B5EF4-FFF2-40B4-BE49-F238E27FC236}">
                  <a16:creationId xmlns:a16="http://schemas.microsoft.com/office/drawing/2014/main" id="{BA7A2BD3-EC63-4E8A-9EB6-9502F93BF0D7}"/>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391">
              <a:extLst>
                <a:ext uri="{FF2B5EF4-FFF2-40B4-BE49-F238E27FC236}">
                  <a16:creationId xmlns:a16="http://schemas.microsoft.com/office/drawing/2014/main" id="{51913CBB-3A1E-421E-85FE-DD1FF5EDF55F}"/>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392">
              <a:extLst>
                <a:ext uri="{FF2B5EF4-FFF2-40B4-BE49-F238E27FC236}">
                  <a16:creationId xmlns:a16="http://schemas.microsoft.com/office/drawing/2014/main" id="{8E6CADB1-C037-4B95-91ED-1A480EE78B6B}"/>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393">
              <a:extLst>
                <a:ext uri="{FF2B5EF4-FFF2-40B4-BE49-F238E27FC236}">
                  <a16:creationId xmlns:a16="http://schemas.microsoft.com/office/drawing/2014/main" id="{75C7496B-6F6A-456D-B691-54B482A6E4C8}"/>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394">
              <a:extLst>
                <a:ext uri="{FF2B5EF4-FFF2-40B4-BE49-F238E27FC236}">
                  <a16:creationId xmlns:a16="http://schemas.microsoft.com/office/drawing/2014/main" id="{92A27B19-3ABB-48CA-A1B5-50D531169E8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395">
              <a:extLst>
                <a:ext uri="{FF2B5EF4-FFF2-40B4-BE49-F238E27FC236}">
                  <a16:creationId xmlns:a16="http://schemas.microsoft.com/office/drawing/2014/main" id="{7CB39DA7-B4A5-425B-90C5-13D527EADF4B}"/>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396">
              <a:extLst>
                <a:ext uri="{FF2B5EF4-FFF2-40B4-BE49-F238E27FC236}">
                  <a16:creationId xmlns:a16="http://schemas.microsoft.com/office/drawing/2014/main" id="{254677AA-E316-40B7-B0E5-F76EDA72DC20}"/>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397">
              <a:extLst>
                <a:ext uri="{FF2B5EF4-FFF2-40B4-BE49-F238E27FC236}">
                  <a16:creationId xmlns:a16="http://schemas.microsoft.com/office/drawing/2014/main" id="{85731EAF-6519-4CAD-9D15-CCB003CB56F6}"/>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400">
            <a:extLst>
              <a:ext uri="{FF2B5EF4-FFF2-40B4-BE49-F238E27FC236}">
                <a16:creationId xmlns:a16="http://schemas.microsoft.com/office/drawing/2014/main" id="{AA8ECB01-BD42-45B4-AD14-A2CDFAE43F7D}"/>
              </a:ext>
            </a:extLst>
          </p:cNvPr>
          <p:cNvGrpSpPr>
            <a:grpSpLocks noChangeAspect="1"/>
          </p:cNvGrpSpPr>
          <p:nvPr/>
        </p:nvGrpSpPr>
        <p:grpSpPr bwMode="auto">
          <a:xfrm>
            <a:off x="7844085" y="1701387"/>
            <a:ext cx="450273" cy="337705"/>
            <a:chOff x="1614" y="3604"/>
            <a:chExt cx="312" cy="234"/>
          </a:xfrm>
        </p:grpSpPr>
        <p:sp>
          <p:nvSpPr>
            <p:cNvPr id="224" name="AutoShape 399">
              <a:extLst>
                <a:ext uri="{FF2B5EF4-FFF2-40B4-BE49-F238E27FC236}">
                  <a16:creationId xmlns:a16="http://schemas.microsoft.com/office/drawing/2014/main" id="{7A28B1C5-0EA4-4379-9E6A-C42A21431E43}"/>
                </a:ext>
              </a:extLst>
            </p:cNvPr>
            <p:cNvSpPr>
              <a:spLocks noChangeAspect="1" noChangeArrowheads="1" noTextEdit="1"/>
            </p:cNvSpPr>
            <p:nvPr/>
          </p:nvSpPr>
          <p:spPr bwMode="auto">
            <a:xfrm>
              <a:off x="1614" y="3604"/>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401">
              <a:extLst>
                <a:ext uri="{FF2B5EF4-FFF2-40B4-BE49-F238E27FC236}">
                  <a16:creationId xmlns:a16="http://schemas.microsoft.com/office/drawing/2014/main" id="{0854C09A-8DB2-4FBC-BE0D-B381B13DAAD8}"/>
                </a:ext>
              </a:extLst>
            </p:cNvPr>
            <p:cNvSpPr>
              <a:spLocks noChangeArrowheads="1"/>
            </p:cNvSpPr>
            <p:nvPr/>
          </p:nvSpPr>
          <p:spPr bwMode="auto">
            <a:xfrm>
              <a:off x="1614" y="3604"/>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402">
              <a:extLst>
                <a:ext uri="{FF2B5EF4-FFF2-40B4-BE49-F238E27FC236}">
                  <a16:creationId xmlns:a16="http://schemas.microsoft.com/office/drawing/2014/main" id="{9FB73F1F-152B-4884-8B07-C0F8C54B10EA}"/>
                </a:ext>
              </a:extLst>
            </p:cNvPr>
            <p:cNvSpPr>
              <a:spLocks noChangeArrowheads="1"/>
            </p:cNvSpPr>
            <p:nvPr/>
          </p:nvSpPr>
          <p:spPr bwMode="auto">
            <a:xfrm>
              <a:off x="1614" y="3633"/>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Oval 403">
              <a:extLst>
                <a:ext uri="{FF2B5EF4-FFF2-40B4-BE49-F238E27FC236}">
                  <a16:creationId xmlns:a16="http://schemas.microsoft.com/office/drawing/2014/main" id="{B358F633-7442-4EE0-98E3-015E3CE61200}"/>
                </a:ext>
              </a:extLst>
            </p:cNvPr>
            <p:cNvSpPr>
              <a:spLocks noChangeArrowheads="1"/>
            </p:cNvSpPr>
            <p:nvPr/>
          </p:nvSpPr>
          <p:spPr bwMode="auto">
            <a:xfrm>
              <a:off x="1624"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Oval 404">
              <a:extLst>
                <a:ext uri="{FF2B5EF4-FFF2-40B4-BE49-F238E27FC236}">
                  <a16:creationId xmlns:a16="http://schemas.microsoft.com/office/drawing/2014/main" id="{77F75BAE-C53C-4E45-9432-50C2A4277674}"/>
                </a:ext>
              </a:extLst>
            </p:cNvPr>
            <p:cNvSpPr>
              <a:spLocks noChangeArrowheads="1"/>
            </p:cNvSpPr>
            <p:nvPr/>
          </p:nvSpPr>
          <p:spPr bwMode="auto">
            <a:xfrm>
              <a:off x="1638"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Oval 405">
              <a:extLst>
                <a:ext uri="{FF2B5EF4-FFF2-40B4-BE49-F238E27FC236}">
                  <a16:creationId xmlns:a16="http://schemas.microsoft.com/office/drawing/2014/main" id="{45A38A1A-1689-4B90-8459-9EDED603A794}"/>
                </a:ext>
              </a:extLst>
            </p:cNvPr>
            <p:cNvSpPr>
              <a:spLocks noChangeArrowheads="1"/>
            </p:cNvSpPr>
            <p:nvPr/>
          </p:nvSpPr>
          <p:spPr bwMode="auto">
            <a:xfrm>
              <a:off x="1653"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406">
              <a:extLst>
                <a:ext uri="{FF2B5EF4-FFF2-40B4-BE49-F238E27FC236}">
                  <a16:creationId xmlns:a16="http://schemas.microsoft.com/office/drawing/2014/main" id="{478BB2B4-88AD-4A8B-AF9D-4E9229508D7E}"/>
                </a:ext>
              </a:extLst>
            </p:cNvPr>
            <p:cNvSpPr>
              <a:spLocks/>
            </p:cNvSpPr>
            <p:nvPr/>
          </p:nvSpPr>
          <p:spPr bwMode="auto">
            <a:xfrm>
              <a:off x="1813" y="3725"/>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407">
              <a:extLst>
                <a:ext uri="{FF2B5EF4-FFF2-40B4-BE49-F238E27FC236}">
                  <a16:creationId xmlns:a16="http://schemas.microsoft.com/office/drawing/2014/main" id="{2CFD00E4-C145-48C8-A64A-A6340ED1B5D8}"/>
                </a:ext>
              </a:extLst>
            </p:cNvPr>
            <p:cNvSpPr>
              <a:spLocks/>
            </p:cNvSpPr>
            <p:nvPr/>
          </p:nvSpPr>
          <p:spPr bwMode="auto">
            <a:xfrm>
              <a:off x="1812" y="3701"/>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408">
              <a:extLst>
                <a:ext uri="{FF2B5EF4-FFF2-40B4-BE49-F238E27FC236}">
                  <a16:creationId xmlns:a16="http://schemas.microsoft.com/office/drawing/2014/main" id="{93086EF5-282D-47CD-A62A-A517B0290585}"/>
                </a:ext>
              </a:extLst>
            </p:cNvPr>
            <p:cNvSpPr>
              <a:spLocks/>
            </p:cNvSpPr>
            <p:nvPr/>
          </p:nvSpPr>
          <p:spPr bwMode="auto">
            <a:xfrm>
              <a:off x="1682" y="3725"/>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409">
              <a:extLst>
                <a:ext uri="{FF2B5EF4-FFF2-40B4-BE49-F238E27FC236}">
                  <a16:creationId xmlns:a16="http://schemas.microsoft.com/office/drawing/2014/main" id="{D68B3A2F-8164-462A-A4B4-936F92C674F4}"/>
                </a:ext>
              </a:extLst>
            </p:cNvPr>
            <p:cNvSpPr>
              <a:spLocks/>
            </p:cNvSpPr>
            <p:nvPr/>
          </p:nvSpPr>
          <p:spPr bwMode="auto">
            <a:xfrm>
              <a:off x="1682" y="3702"/>
              <a:ext cx="45" cy="44"/>
            </a:xfrm>
            <a:custGeom>
              <a:avLst/>
              <a:gdLst>
                <a:gd name="T0" fmla="*/ 0 w 45"/>
                <a:gd name="T1" fmla="*/ 34 h 44"/>
                <a:gd name="T2" fmla="*/ 11 w 45"/>
                <a:gd name="T3" fmla="*/ 44 h 44"/>
                <a:gd name="T4" fmla="*/ 45 w 45"/>
                <a:gd name="T5" fmla="*/ 10 h 44"/>
                <a:gd name="T6" fmla="*/ 35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5" y="0"/>
                  </a:lnTo>
                  <a:lnTo>
                    <a:pt x="0"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410">
              <a:extLst>
                <a:ext uri="{FF2B5EF4-FFF2-40B4-BE49-F238E27FC236}">
                  <a16:creationId xmlns:a16="http://schemas.microsoft.com/office/drawing/2014/main" id="{6192DD17-608E-4611-81E5-6B22B24AF453}"/>
                </a:ext>
              </a:extLst>
            </p:cNvPr>
            <p:cNvSpPr>
              <a:spLocks noChangeArrowheads="1"/>
            </p:cNvSpPr>
            <p:nvPr/>
          </p:nvSpPr>
          <p:spPr bwMode="auto">
            <a:xfrm>
              <a:off x="1755" y="3721"/>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5" name="Group 441">
            <a:extLst>
              <a:ext uri="{FF2B5EF4-FFF2-40B4-BE49-F238E27FC236}">
                <a16:creationId xmlns:a16="http://schemas.microsoft.com/office/drawing/2014/main" id="{0CE06FF4-3583-4DFF-879D-67C8DD4F890E}"/>
              </a:ext>
            </a:extLst>
          </p:cNvPr>
          <p:cNvGrpSpPr>
            <a:grpSpLocks noChangeAspect="1"/>
          </p:cNvGrpSpPr>
          <p:nvPr/>
        </p:nvGrpSpPr>
        <p:grpSpPr bwMode="auto">
          <a:xfrm>
            <a:off x="6249604" y="1692846"/>
            <a:ext cx="450273" cy="337705"/>
            <a:chOff x="4013" y="2816"/>
            <a:chExt cx="312" cy="234"/>
          </a:xfrm>
        </p:grpSpPr>
        <p:sp>
          <p:nvSpPr>
            <p:cNvPr id="236" name="AutoShape 440">
              <a:extLst>
                <a:ext uri="{FF2B5EF4-FFF2-40B4-BE49-F238E27FC236}">
                  <a16:creationId xmlns:a16="http://schemas.microsoft.com/office/drawing/2014/main" id="{44CBA26D-9D3B-4CF3-8194-1F4059CE9205}"/>
                </a:ext>
              </a:extLst>
            </p:cNvPr>
            <p:cNvSpPr>
              <a:spLocks noChangeAspect="1" noChangeArrowheads="1" noTextEdit="1"/>
            </p:cNvSpPr>
            <p:nvPr/>
          </p:nvSpPr>
          <p:spPr bwMode="auto">
            <a:xfrm>
              <a:off x="4013"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442">
              <a:extLst>
                <a:ext uri="{FF2B5EF4-FFF2-40B4-BE49-F238E27FC236}">
                  <a16:creationId xmlns:a16="http://schemas.microsoft.com/office/drawing/2014/main" id="{AB65FF3E-7518-45DA-B61B-353BD37E281D}"/>
                </a:ext>
              </a:extLst>
            </p:cNvPr>
            <p:cNvSpPr>
              <a:spLocks noChangeArrowheads="1"/>
            </p:cNvSpPr>
            <p:nvPr/>
          </p:nvSpPr>
          <p:spPr bwMode="auto">
            <a:xfrm>
              <a:off x="4013"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443">
              <a:extLst>
                <a:ext uri="{FF2B5EF4-FFF2-40B4-BE49-F238E27FC236}">
                  <a16:creationId xmlns:a16="http://schemas.microsoft.com/office/drawing/2014/main" id="{FAC2F645-1D26-419B-AAFF-A4377CE0F292}"/>
                </a:ext>
              </a:extLst>
            </p:cNvPr>
            <p:cNvSpPr>
              <a:spLocks noChangeArrowheads="1"/>
            </p:cNvSpPr>
            <p:nvPr/>
          </p:nvSpPr>
          <p:spPr bwMode="auto">
            <a:xfrm>
              <a:off x="4013"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Oval 444">
              <a:extLst>
                <a:ext uri="{FF2B5EF4-FFF2-40B4-BE49-F238E27FC236}">
                  <a16:creationId xmlns:a16="http://schemas.microsoft.com/office/drawing/2014/main" id="{289ADF46-EE12-49C8-BF3A-AA00C2A56799}"/>
                </a:ext>
              </a:extLst>
            </p:cNvPr>
            <p:cNvSpPr>
              <a:spLocks noChangeArrowheads="1"/>
            </p:cNvSpPr>
            <p:nvPr/>
          </p:nvSpPr>
          <p:spPr bwMode="auto">
            <a:xfrm>
              <a:off x="4023"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Oval 445">
              <a:extLst>
                <a:ext uri="{FF2B5EF4-FFF2-40B4-BE49-F238E27FC236}">
                  <a16:creationId xmlns:a16="http://schemas.microsoft.com/office/drawing/2014/main" id="{DE8A95D8-9A0B-412D-ABE6-891C53021AC5}"/>
                </a:ext>
              </a:extLst>
            </p:cNvPr>
            <p:cNvSpPr>
              <a:spLocks noChangeArrowheads="1"/>
            </p:cNvSpPr>
            <p:nvPr/>
          </p:nvSpPr>
          <p:spPr bwMode="auto">
            <a:xfrm>
              <a:off x="4037"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Oval 446">
              <a:extLst>
                <a:ext uri="{FF2B5EF4-FFF2-40B4-BE49-F238E27FC236}">
                  <a16:creationId xmlns:a16="http://schemas.microsoft.com/office/drawing/2014/main" id="{A01A5ED4-8FA5-4911-A7DD-1646CFB633B5}"/>
                </a:ext>
              </a:extLst>
            </p:cNvPr>
            <p:cNvSpPr>
              <a:spLocks noChangeArrowheads="1"/>
            </p:cNvSpPr>
            <p:nvPr/>
          </p:nvSpPr>
          <p:spPr bwMode="auto">
            <a:xfrm>
              <a:off x="4052"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447">
              <a:extLst>
                <a:ext uri="{FF2B5EF4-FFF2-40B4-BE49-F238E27FC236}">
                  <a16:creationId xmlns:a16="http://schemas.microsoft.com/office/drawing/2014/main" id="{94462F4C-7481-4B86-B17A-E61AF7A931C6}"/>
                </a:ext>
              </a:extLst>
            </p:cNvPr>
            <p:cNvSpPr>
              <a:spLocks/>
            </p:cNvSpPr>
            <p:nvPr/>
          </p:nvSpPr>
          <p:spPr bwMode="auto">
            <a:xfrm>
              <a:off x="4213" y="2937"/>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448">
              <a:extLst>
                <a:ext uri="{FF2B5EF4-FFF2-40B4-BE49-F238E27FC236}">
                  <a16:creationId xmlns:a16="http://schemas.microsoft.com/office/drawing/2014/main" id="{ABF76980-1A03-49CB-84F8-49BBC3D4AC6E}"/>
                </a:ext>
              </a:extLst>
            </p:cNvPr>
            <p:cNvSpPr>
              <a:spLocks/>
            </p:cNvSpPr>
            <p:nvPr/>
          </p:nvSpPr>
          <p:spPr bwMode="auto">
            <a:xfrm>
              <a:off x="4213" y="2913"/>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449">
              <a:extLst>
                <a:ext uri="{FF2B5EF4-FFF2-40B4-BE49-F238E27FC236}">
                  <a16:creationId xmlns:a16="http://schemas.microsoft.com/office/drawing/2014/main" id="{7EEDDD94-4478-4E48-932A-A6D3C60B2F6D}"/>
                </a:ext>
              </a:extLst>
            </p:cNvPr>
            <p:cNvSpPr>
              <a:spLocks/>
            </p:cNvSpPr>
            <p:nvPr/>
          </p:nvSpPr>
          <p:spPr bwMode="auto">
            <a:xfrm>
              <a:off x="4081" y="2937"/>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450">
              <a:extLst>
                <a:ext uri="{FF2B5EF4-FFF2-40B4-BE49-F238E27FC236}">
                  <a16:creationId xmlns:a16="http://schemas.microsoft.com/office/drawing/2014/main" id="{7D463A22-DA33-4A8F-9FAB-2734B3603470}"/>
                </a:ext>
              </a:extLst>
            </p:cNvPr>
            <p:cNvSpPr>
              <a:spLocks/>
            </p:cNvSpPr>
            <p:nvPr/>
          </p:nvSpPr>
          <p:spPr bwMode="auto">
            <a:xfrm>
              <a:off x="4081" y="2913"/>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Oval 451">
              <a:extLst>
                <a:ext uri="{FF2B5EF4-FFF2-40B4-BE49-F238E27FC236}">
                  <a16:creationId xmlns:a16="http://schemas.microsoft.com/office/drawing/2014/main" id="{EE42C2E9-B1C2-4FD1-908D-CD291713AD25}"/>
                </a:ext>
              </a:extLst>
            </p:cNvPr>
            <p:cNvSpPr>
              <a:spLocks noChangeArrowheads="1"/>
            </p:cNvSpPr>
            <p:nvPr/>
          </p:nvSpPr>
          <p:spPr bwMode="auto">
            <a:xfrm>
              <a:off x="4159" y="2938"/>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Oval 452">
              <a:extLst>
                <a:ext uri="{FF2B5EF4-FFF2-40B4-BE49-F238E27FC236}">
                  <a16:creationId xmlns:a16="http://schemas.microsoft.com/office/drawing/2014/main" id="{186CDD39-4CA5-4555-A908-422B032F468A}"/>
                </a:ext>
              </a:extLst>
            </p:cNvPr>
            <p:cNvSpPr>
              <a:spLocks noChangeArrowheads="1"/>
            </p:cNvSpPr>
            <p:nvPr/>
          </p:nvSpPr>
          <p:spPr bwMode="auto">
            <a:xfrm>
              <a:off x="4189"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Oval 453">
              <a:extLst>
                <a:ext uri="{FF2B5EF4-FFF2-40B4-BE49-F238E27FC236}">
                  <a16:creationId xmlns:a16="http://schemas.microsoft.com/office/drawing/2014/main" id="{0FF109AC-0891-4247-BC2F-ACE53883466F}"/>
                </a:ext>
              </a:extLst>
            </p:cNvPr>
            <p:cNvSpPr>
              <a:spLocks noChangeArrowheads="1"/>
            </p:cNvSpPr>
            <p:nvPr/>
          </p:nvSpPr>
          <p:spPr bwMode="auto">
            <a:xfrm>
              <a:off x="4130"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9" name="Group 331">
            <a:extLst>
              <a:ext uri="{FF2B5EF4-FFF2-40B4-BE49-F238E27FC236}">
                <a16:creationId xmlns:a16="http://schemas.microsoft.com/office/drawing/2014/main" id="{EC3A47B7-1A13-42A3-9396-7329F75A94D0}"/>
              </a:ext>
            </a:extLst>
          </p:cNvPr>
          <p:cNvGrpSpPr>
            <a:grpSpLocks noChangeAspect="1"/>
          </p:cNvGrpSpPr>
          <p:nvPr/>
        </p:nvGrpSpPr>
        <p:grpSpPr bwMode="auto">
          <a:xfrm>
            <a:off x="8815316" y="3696046"/>
            <a:ext cx="453874" cy="376772"/>
            <a:chOff x="2204" y="2803"/>
            <a:chExt cx="312" cy="259"/>
          </a:xfrm>
        </p:grpSpPr>
        <p:sp>
          <p:nvSpPr>
            <p:cNvPr id="250" name="Freeform 332">
              <a:extLst>
                <a:ext uri="{FF2B5EF4-FFF2-40B4-BE49-F238E27FC236}">
                  <a16:creationId xmlns:a16="http://schemas.microsoft.com/office/drawing/2014/main" id="{ADDB9F0E-516C-4090-983A-CBBCBA8DED21}"/>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333">
              <a:extLst>
                <a:ext uri="{FF2B5EF4-FFF2-40B4-BE49-F238E27FC236}">
                  <a16:creationId xmlns:a16="http://schemas.microsoft.com/office/drawing/2014/main" id="{A95E042C-BB1F-4AB4-8215-FAAADADC70B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334">
              <a:extLst>
                <a:ext uri="{FF2B5EF4-FFF2-40B4-BE49-F238E27FC236}">
                  <a16:creationId xmlns:a16="http://schemas.microsoft.com/office/drawing/2014/main" id="{EB00A0B4-643C-46F4-AE92-69A87D5CB26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335">
              <a:extLst>
                <a:ext uri="{FF2B5EF4-FFF2-40B4-BE49-F238E27FC236}">
                  <a16:creationId xmlns:a16="http://schemas.microsoft.com/office/drawing/2014/main" id="{35F7637D-3EA3-4D3B-B502-867698E4FF31}"/>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336">
              <a:extLst>
                <a:ext uri="{FF2B5EF4-FFF2-40B4-BE49-F238E27FC236}">
                  <a16:creationId xmlns:a16="http://schemas.microsoft.com/office/drawing/2014/main" id="{035E57A5-92D6-4899-B1E7-D06F2D232ED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337">
              <a:extLst>
                <a:ext uri="{FF2B5EF4-FFF2-40B4-BE49-F238E27FC236}">
                  <a16:creationId xmlns:a16="http://schemas.microsoft.com/office/drawing/2014/main" id="{A5AEAC10-17BF-4D0B-899A-C53FD7BF47C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Oval 338">
              <a:extLst>
                <a:ext uri="{FF2B5EF4-FFF2-40B4-BE49-F238E27FC236}">
                  <a16:creationId xmlns:a16="http://schemas.microsoft.com/office/drawing/2014/main" id="{0BA4F704-30E8-40E8-B72A-7579DAD124C8}"/>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339">
              <a:extLst>
                <a:ext uri="{FF2B5EF4-FFF2-40B4-BE49-F238E27FC236}">
                  <a16:creationId xmlns:a16="http://schemas.microsoft.com/office/drawing/2014/main" id="{E1815106-AD9F-4EE1-858D-8A57F62DFB38}"/>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5D6FD6C2-DF37-4CCD-9D1E-EF5AC92035A4}"/>
              </a:ext>
            </a:extLst>
          </p:cNvPr>
          <p:cNvGrpSpPr/>
          <p:nvPr/>
        </p:nvGrpSpPr>
        <p:grpSpPr>
          <a:xfrm>
            <a:off x="7558221" y="3648988"/>
            <a:ext cx="342148" cy="422254"/>
            <a:chOff x="1980078" y="253998"/>
            <a:chExt cx="3830386" cy="4727197"/>
          </a:xfrm>
          <a:solidFill>
            <a:srgbClr val="50E6FF"/>
          </a:solidFill>
        </p:grpSpPr>
        <p:sp>
          <p:nvSpPr>
            <p:cNvPr id="259" name="Rectangle 27">
              <a:extLst>
                <a:ext uri="{FF2B5EF4-FFF2-40B4-BE49-F238E27FC236}">
                  <a16:creationId xmlns:a16="http://schemas.microsoft.com/office/drawing/2014/main" id="{9854A560-9E9E-4C5C-87FA-851AE1DCF596}"/>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3E1CF1DF-950E-40DA-8A93-503859759BD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8EC7B53E-3942-44BD-B1C9-6A4854711B4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C3FA5F87-681C-4250-84CB-3E6A78BD120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22" name="Group 121" descr="Kubernetes icons">
            <a:extLst>
              <a:ext uri="{FF2B5EF4-FFF2-40B4-BE49-F238E27FC236}">
                <a16:creationId xmlns:a16="http://schemas.microsoft.com/office/drawing/2014/main" id="{F31065D5-A7EC-41FB-957F-750B6AF18EC4}"/>
              </a:ext>
            </a:extLst>
          </p:cNvPr>
          <p:cNvGrpSpPr/>
          <p:nvPr/>
        </p:nvGrpSpPr>
        <p:grpSpPr>
          <a:xfrm>
            <a:off x="8200181" y="4726874"/>
            <a:ext cx="3035219" cy="643328"/>
            <a:chOff x="7647283" y="5877271"/>
            <a:chExt cx="3035219" cy="643328"/>
          </a:xfrm>
        </p:grpSpPr>
        <p:grpSp>
          <p:nvGrpSpPr>
            <p:cNvPr id="123" name="Group 122">
              <a:extLst>
                <a:ext uri="{FF2B5EF4-FFF2-40B4-BE49-F238E27FC236}">
                  <a16:creationId xmlns:a16="http://schemas.microsoft.com/office/drawing/2014/main" id="{190640C0-E24E-433B-8112-579658BBE51C}"/>
                </a:ext>
              </a:extLst>
            </p:cNvPr>
            <p:cNvGrpSpPr/>
            <p:nvPr/>
          </p:nvGrpSpPr>
          <p:grpSpPr>
            <a:xfrm>
              <a:off x="8768541" y="5893149"/>
              <a:ext cx="873957" cy="627450"/>
              <a:chOff x="9067542" y="5486543"/>
              <a:chExt cx="873957" cy="627450"/>
            </a:xfrm>
          </p:grpSpPr>
          <p:pic>
            <p:nvPicPr>
              <p:cNvPr id="132" name="Shape 339" descr="Container-Engine_256px.png">
                <a:extLst>
                  <a:ext uri="{FF2B5EF4-FFF2-40B4-BE49-F238E27FC236}">
                    <a16:creationId xmlns:a16="http://schemas.microsoft.com/office/drawing/2014/main" id="{86F1F2B8-6A8E-4C2A-93BA-9D7B129E69F4}"/>
                  </a:ext>
                </a:extLst>
              </p:cNvPr>
              <p:cNvPicPr preferRelativeResize="0"/>
              <p:nvPr/>
            </p:nvPicPr>
            <p:blipFill rotWithShape="1">
              <a:blip r:embed="rId16"/>
              <a:srcRect t="5092" b="5092"/>
              <a:stretch/>
            </p:blipFill>
            <p:spPr>
              <a:xfrm>
                <a:off x="9307925" y="5486543"/>
                <a:ext cx="393192" cy="365760"/>
              </a:xfrm>
              <a:prstGeom prst="rect">
                <a:avLst/>
              </a:prstGeom>
            </p:spPr>
          </p:pic>
          <p:sp>
            <p:nvSpPr>
              <p:cNvPr id="134" name="TextBox 133">
                <a:extLst>
                  <a:ext uri="{FF2B5EF4-FFF2-40B4-BE49-F238E27FC236}">
                    <a16:creationId xmlns:a16="http://schemas.microsoft.com/office/drawing/2014/main" id="{A691825E-C26C-4CE8-8F0D-2361808AE010}"/>
                  </a:ext>
                </a:extLst>
              </p:cNvPr>
              <p:cNvSpPr txBox="1"/>
              <p:nvPr/>
            </p:nvSpPr>
            <p:spPr>
              <a:xfrm>
                <a:off x="9067542" y="5883161"/>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GKE</a:t>
                </a:r>
              </a:p>
            </p:txBody>
          </p:sp>
        </p:grpSp>
        <p:grpSp>
          <p:nvGrpSpPr>
            <p:cNvPr id="124" name="Group 123">
              <a:extLst>
                <a:ext uri="{FF2B5EF4-FFF2-40B4-BE49-F238E27FC236}">
                  <a16:creationId xmlns:a16="http://schemas.microsoft.com/office/drawing/2014/main" id="{0526CC79-5EB8-4B47-B1E4-05C70FF2EB44}"/>
                </a:ext>
              </a:extLst>
            </p:cNvPr>
            <p:cNvGrpSpPr/>
            <p:nvPr/>
          </p:nvGrpSpPr>
          <p:grpSpPr>
            <a:xfrm>
              <a:off x="7647283" y="5905349"/>
              <a:ext cx="1160246" cy="615250"/>
              <a:chOff x="7603407" y="5480114"/>
              <a:chExt cx="1160246" cy="615250"/>
            </a:xfrm>
          </p:grpSpPr>
          <p:sp>
            <p:nvSpPr>
              <p:cNvPr id="127" name="Rectangle 126">
                <a:extLst>
                  <a:ext uri="{FF2B5EF4-FFF2-40B4-BE49-F238E27FC236}">
                    <a16:creationId xmlns:a16="http://schemas.microsoft.com/office/drawing/2014/main" id="{D4E1E5D6-61A6-4A5E-A979-B2E3FB2A525B}"/>
                  </a:ext>
                </a:extLst>
              </p:cNvPr>
              <p:cNvSpPr/>
              <p:nvPr/>
            </p:nvSpPr>
            <p:spPr>
              <a:xfrm>
                <a:off x="7603407" y="5864532"/>
                <a:ext cx="11602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grpSp>
            <p:nvGrpSpPr>
              <p:cNvPr id="128" name="Graphic 6">
                <a:extLst>
                  <a:ext uri="{FF2B5EF4-FFF2-40B4-BE49-F238E27FC236}">
                    <a16:creationId xmlns:a16="http://schemas.microsoft.com/office/drawing/2014/main" id="{0C652291-F239-466D-BF13-BBD43753FF6B}"/>
                  </a:ext>
                </a:extLst>
              </p:cNvPr>
              <p:cNvGrpSpPr/>
              <p:nvPr/>
            </p:nvGrpSpPr>
            <p:grpSpPr>
              <a:xfrm>
                <a:off x="8022426" y="5480114"/>
                <a:ext cx="336385" cy="365760"/>
                <a:chOff x="8069129" y="5583999"/>
                <a:chExt cx="226630" cy="246421"/>
              </a:xfrm>
              <a:solidFill>
                <a:srgbClr val="FFFFFF"/>
              </a:solidFill>
            </p:grpSpPr>
            <p:sp>
              <p:nvSpPr>
                <p:cNvPr id="129" name="Freeform: Shape 128">
                  <a:extLst>
                    <a:ext uri="{FF2B5EF4-FFF2-40B4-BE49-F238E27FC236}">
                      <a16:creationId xmlns:a16="http://schemas.microsoft.com/office/drawing/2014/main" id="{4929D618-4982-43D7-8248-5EA767724683}"/>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9E501AB3-3AA0-486A-B108-207F322921E8}"/>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65212DAB-5509-45E6-A2B7-83BC69CC5BC6}"/>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25" name="Picture 124" descr="A picture containing object, clock&#10;&#10;Description automatically generated">
              <a:extLst>
                <a:ext uri="{FF2B5EF4-FFF2-40B4-BE49-F238E27FC236}">
                  <a16:creationId xmlns:a16="http://schemas.microsoft.com/office/drawing/2014/main" id="{CF0EC1FB-7187-4A1F-8A0F-4D01AFAAE004}"/>
                </a:ext>
              </a:extLst>
            </p:cNvPr>
            <p:cNvPicPr>
              <a:picLocks noChangeAspect="1"/>
            </p:cNvPicPr>
            <p:nvPr/>
          </p:nvPicPr>
          <p:blipFill>
            <a:blip r:embed="rId17"/>
            <a:stretch>
              <a:fillRect/>
            </a:stretch>
          </p:blipFill>
          <p:spPr>
            <a:xfrm>
              <a:off x="9975588" y="5877271"/>
              <a:ext cx="393191" cy="390032"/>
            </a:xfrm>
            <a:prstGeom prst="rect">
              <a:avLst/>
            </a:prstGeom>
          </p:spPr>
        </p:pic>
        <p:sp>
          <p:nvSpPr>
            <p:cNvPr id="126" name="TextBox 125">
              <a:extLst>
                <a:ext uri="{FF2B5EF4-FFF2-40B4-BE49-F238E27FC236}">
                  <a16:creationId xmlns:a16="http://schemas.microsoft.com/office/drawing/2014/main" id="{7EE404DA-73F0-4D61-9414-900256FA671C}"/>
                </a:ext>
              </a:extLst>
            </p:cNvPr>
            <p:cNvSpPr txBox="1"/>
            <p:nvPr/>
          </p:nvSpPr>
          <p:spPr>
            <a:xfrm>
              <a:off x="9661863" y="6289767"/>
              <a:ext cx="1020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VMware Tanzu</a:t>
              </a:r>
            </a:p>
          </p:txBody>
        </p:sp>
      </p:grpSp>
    </p:spTree>
    <p:extLst>
      <p:ext uri="{BB962C8B-B14F-4D97-AF65-F5344CB8AC3E}">
        <p14:creationId xmlns:p14="http://schemas.microsoft.com/office/powerpoint/2010/main" val="3078946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42" presetClass="path" presetSubtype="0" decel="100000" fill="hold" nodeType="withEffect">
                                  <p:stCondLst>
                                    <p:cond delay="0"/>
                                  </p:stCondLst>
                                  <p:childTnLst>
                                    <p:animMotion origin="layout" path="M 3.125E-6 3.33333E-6 L 3.125E-6 0.01898 " pathEditMode="relative" rAng="0" ptsTypes="AA">
                                      <p:cBhvr>
                                        <p:cTn id="9" dur="700" spd="-100000" fill="hold"/>
                                        <p:tgtEl>
                                          <p:spTgt spid="12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88263" y="457200"/>
            <a:ext cx="11018520" cy="553998"/>
          </a:xfrm>
        </p:spPr>
        <p:txBody>
          <a:bodyPr/>
          <a:lstStyle/>
          <a:p>
            <a:pPr lvl="0" algn="ctr"/>
            <a:r>
              <a:rPr lang="en-US"/>
              <a:t>Azure Arc-enabled data services architecture</a:t>
            </a:r>
          </a:p>
        </p:txBody>
      </p:sp>
      <p:cxnSp>
        <p:nvCxnSpPr>
          <p:cNvPr id="253" name="Straight Connector 252">
            <a:extLst>
              <a:ext uri="{FF2B5EF4-FFF2-40B4-BE49-F238E27FC236}">
                <a16:creationId xmlns:a16="http://schemas.microsoft.com/office/drawing/2014/main" id="{266DE937-061B-415C-A24D-66F38BEE0A82}"/>
              </a:ext>
              <a:ext uri="{C183D7F6-B498-43B3-948B-1728B52AA6E4}">
                <adec:decorative xmlns:adec="http://schemas.microsoft.com/office/drawing/2017/decorative" val="1"/>
              </a:ext>
            </a:extLst>
          </p:cNvPr>
          <p:cNvCxnSpPr>
            <a:cxnSpLocks/>
          </p:cNvCxnSpPr>
          <p:nvPr/>
        </p:nvCxnSpPr>
        <p:spPr>
          <a:xfrm flipH="1">
            <a:off x="2521246" y="2112054"/>
            <a:ext cx="8106797" cy="0"/>
          </a:xfrm>
          <a:prstGeom prst="line">
            <a:avLst/>
          </a:prstGeom>
          <a:ln w="15875">
            <a:solidFill>
              <a:srgbClr val="0078D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9B296EED-6452-4092-B5C0-EA09A1351E74}"/>
              </a:ext>
              <a:ext uri="{C183D7F6-B498-43B3-948B-1728B52AA6E4}">
                <adec:decorative xmlns:adec="http://schemas.microsoft.com/office/drawing/2017/decorative" val="1"/>
              </a:ext>
            </a:extLst>
          </p:cNvPr>
          <p:cNvSpPr txBox="1"/>
          <p:nvPr/>
        </p:nvSpPr>
        <p:spPr>
          <a:xfrm>
            <a:off x="2521330" y="5352763"/>
            <a:ext cx="8130449" cy="8365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4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55" name="Group 254">
            <a:extLst>
              <a:ext uri="{FF2B5EF4-FFF2-40B4-BE49-F238E27FC236}">
                <a16:creationId xmlns:a16="http://schemas.microsoft.com/office/drawing/2014/main" id="{1A58AA35-D35F-4B50-B324-3ACB9AF03A9E}"/>
              </a:ext>
            </a:extLst>
          </p:cNvPr>
          <p:cNvGrpSpPr/>
          <p:nvPr/>
        </p:nvGrpSpPr>
        <p:grpSpPr>
          <a:xfrm>
            <a:off x="3580152" y="5508885"/>
            <a:ext cx="831068" cy="577782"/>
            <a:chOff x="2601701" y="5883211"/>
            <a:chExt cx="831068" cy="577782"/>
          </a:xfrm>
        </p:grpSpPr>
        <p:sp>
          <p:nvSpPr>
            <p:cNvPr id="261" name="TextBox 260">
              <a:extLst>
                <a:ext uri="{FF2B5EF4-FFF2-40B4-BE49-F238E27FC236}">
                  <a16:creationId xmlns:a16="http://schemas.microsoft.com/office/drawing/2014/main" id="{4705E38A-E92F-4652-AD43-AA24866E304F}"/>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271" name="Group 270">
              <a:extLst>
                <a:ext uri="{FF2B5EF4-FFF2-40B4-BE49-F238E27FC236}">
                  <a16:creationId xmlns:a16="http://schemas.microsoft.com/office/drawing/2014/main" id="{B3FBE70F-5A2F-4000-BC27-CF173FF107FA}"/>
                </a:ext>
              </a:extLst>
            </p:cNvPr>
            <p:cNvGrpSpPr/>
            <p:nvPr/>
          </p:nvGrpSpPr>
          <p:grpSpPr>
            <a:xfrm>
              <a:off x="2867821" y="5883211"/>
              <a:ext cx="317340" cy="313918"/>
              <a:chOff x="6712956" y="9045673"/>
              <a:chExt cx="464984" cy="459971"/>
            </a:xfrm>
          </p:grpSpPr>
          <p:sp>
            <p:nvSpPr>
              <p:cNvPr id="272" name="Rectangle 271">
                <a:extLst>
                  <a:ext uri="{FF2B5EF4-FFF2-40B4-BE49-F238E27FC236}">
                    <a16:creationId xmlns:a16="http://schemas.microsoft.com/office/drawing/2014/main" id="{BE50289F-D667-490A-9467-529B28345F12}"/>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DE5AEF67-4670-4600-9FD1-4F82804081EF}"/>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276" name="Group 275">
                <a:extLst>
                  <a:ext uri="{FF2B5EF4-FFF2-40B4-BE49-F238E27FC236}">
                    <a16:creationId xmlns:a16="http://schemas.microsoft.com/office/drawing/2014/main" id="{E8621F84-F5B7-4B25-AD55-4D5A42668EEA}"/>
                  </a:ext>
                </a:extLst>
              </p:cNvPr>
              <p:cNvGrpSpPr/>
              <p:nvPr/>
            </p:nvGrpSpPr>
            <p:grpSpPr>
              <a:xfrm>
                <a:off x="6712956" y="9045673"/>
                <a:ext cx="464984" cy="138505"/>
                <a:chOff x="551886" y="4922823"/>
                <a:chExt cx="508602" cy="151498"/>
              </a:xfrm>
            </p:grpSpPr>
            <p:sp>
              <p:nvSpPr>
                <p:cNvPr id="289" name="Rectangle 288">
                  <a:extLst>
                    <a:ext uri="{FF2B5EF4-FFF2-40B4-BE49-F238E27FC236}">
                      <a16:creationId xmlns:a16="http://schemas.microsoft.com/office/drawing/2014/main" id="{568B0A9F-308E-480F-A112-9CE3B5C05484}"/>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7E14990E-AF4C-4E6A-88B4-A313FA586C5F}"/>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291" name="Straight Connector 290">
                  <a:extLst>
                    <a:ext uri="{FF2B5EF4-FFF2-40B4-BE49-F238E27FC236}">
                      <a16:creationId xmlns:a16="http://schemas.microsoft.com/office/drawing/2014/main" id="{09B60AC7-D9EB-4E36-8832-E459B91DF842}"/>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7" name="Straight Connector 276">
                <a:extLst>
                  <a:ext uri="{FF2B5EF4-FFF2-40B4-BE49-F238E27FC236}">
                    <a16:creationId xmlns:a16="http://schemas.microsoft.com/office/drawing/2014/main" id="{5D14269F-EB64-49AE-A583-61E72C41F94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FBFFBAD-0DE4-47D3-B9DE-D5DDBC7CBF0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A3307E7-1B6E-41FD-B1CB-59D269D4E5DD}"/>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949C5609-4EA8-4030-8931-359B5872E783}"/>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50AC2E6-EAFD-4C84-A4A4-1FEF6460CA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78C2E02-1045-4000-BE8C-5BD57F25FC46}"/>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C0FD96B-01A0-49CC-9411-83659EF4C216}"/>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AA691B-6BFD-4820-AD5C-D9AE5270EECC}"/>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4" name="Group 293">
            <a:extLst>
              <a:ext uri="{FF2B5EF4-FFF2-40B4-BE49-F238E27FC236}">
                <a16:creationId xmlns:a16="http://schemas.microsoft.com/office/drawing/2014/main" id="{085FB72B-778C-407D-89E0-215954B4F020}"/>
              </a:ext>
            </a:extLst>
          </p:cNvPr>
          <p:cNvGrpSpPr/>
          <p:nvPr/>
        </p:nvGrpSpPr>
        <p:grpSpPr>
          <a:xfrm>
            <a:off x="4832588" y="5508885"/>
            <a:ext cx="831068" cy="577782"/>
            <a:chOff x="2601701" y="5883211"/>
            <a:chExt cx="831068" cy="577782"/>
          </a:xfrm>
        </p:grpSpPr>
        <p:sp>
          <p:nvSpPr>
            <p:cNvPr id="297" name="TextBox 296">
              <a:extLst>
                <a:ext uri="{FF2B5EF4-FFF2-40B4-BE49-F238E27FC236}">
                  <a16:creationId xmlns:a16="http://schemas.microsoft.com/office/drawing/2014/main" id="{6FB2BA29-3D03-4424-BE8F-9EB897DDE418}"/>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299" name="Group 298">
              <a:extLst>
                <a:ext uri="{FF2B5EF4-FFF2-40B4-BE49-F238E27FC236}">
                  <a16:creationId xmlns:a16="http://schemas.microsoft.com/office/drawing/2014/main" id="{13E34451-A7FC-4368-939F-DA877D67B406}"/>
                </a:ext>
              </a:extLst>
            </p:cNvPr>
            <p:cNvGrpSpPr/>
            <p:nvPr/>
          </p:nvGrpSpPr>
          <p:grpSpPr>
            <a:xfrm>
              <a:off x="2867821" y="5883211"/>
              <a:ext cx="317340" cy="313918"/>
              <a:chOff x="6712956" y="9045673"/>
              <a:chExt cx="464984" cy="459971"/>
            </a:xfrm>
          </p:grpSpPr>
          <p:sp>
            <p:nvSpPr>
              <p:cNvPr id="300" name="Rectangle 299">
                <a:extLst>
                  <a:ext uri="{FF2B5EF4-FFF2-40B4-BE49-F238E27FC236}">
                    <a16:creationId xmlns:a16="http://schemas.microsoft.com/office/drawing/2014/main" id="{C75FD511-00EB-4D97-BB61-55A01F2BC93A}"/>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60AC1B3A-472A-471C-BDD1-A0E0616A22D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02" name="Group 301">
                <a:extLst>
                  <a:ext uri="{FF2B5EF4-FFF2-40B4-BE49-F238E27FC236}">
                    <a16:creationId xmlns:a16="http://schemas.microsoft.com/office/drawing/2014/main" id="{74136258-CBFA-4504-B7B7-D95EA4DA2CAE}"/>
                  </a:ext>
                </a:extLst>
              </p:cNvPr>
              <p:cNvGrpSpPr/>
              <p:nvPr/>
            </p:nvGrpSpPr>
            <p:grpSpPr>
              <a:xfrm>
                <a:off x="6712956" y="9045673"/>
                <a:ext cx="464984" cy="138505"/>
                <a:chOff x="551886" y="4922823"/>
                <a:chExt cx="508602" cy="151498"/>
              </a:xfrm>
            </p:grpSpPr>
            <p:sp>
              <p:nvSpPr>
                <p:cNvPr id="311" name="Rectangle 310">
                  <a:extLst>
                    <a:ext uri="{FF2B5EF4-FFF2-40B4-BE49-F238E27FC236}">
                      <a16:creationId xmlns:a16="http://schemas.microsoft.com/office/drawing/2014/main" id="{58C7EE06-4FE3-4CDC-8B32-AFB3724FA950}"/>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7F836F4D-8B15-403C-9964-E389D228A899}"/>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BC6BCCB7-CB7C-400C-954F-436625CBBDBE}"/>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03" name="Straight Connector 302">
                <a:extLst>
                  <a:ext uri="{FF2B5EF4-FFF2-40B4-BE49-F238E27FC236}">
                    <a16:creationId xmlns:a16="http://schemas.microsoft.com/office/drawing/2014/main" id="{C7E6772A-3483-4E32-9BBD-7B7892059C63}"/>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7323752-3063-4925-BA2F-1F3ACA9A6A34}"/>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5A927C70-D89A-458A-BEF0-DA26D3CF60C6}"/>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B45EE30-73D3-47CB-835C-0786FAB41C52}"/>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9023FF3-2EC4-4E84-BDA7-F7C3B6E0CDAD}"/>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316B57C-432B-4814-B0FE-14C91DCC5BCE}"/>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2254051-B6A2-46EF-BE77-81E0E3C8F764}"/>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7DA65C0-C226-462C-8F14-B6FF832C308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4" name="Group 313">
            <a:extLst>
              <a:ext uri="{FF2B5EF4-FFF2-40B4-BE49-F238E27FC236}">
                <a16:creationId xmlns:a16="http://schemas.microsoft.com/office/drawing/2014/main" id="{8A723F02-C6A7-4299-91C0-49E6A0C1D687}"/>
              </a:ext>
            </a:extLst>
          </p:cNvPr>
          <p:cNvGrpSpPr/>
          <p:nvPr/>
        </p:nvGrpSpPr>
        <p:grpSpPr>
          <a:xfrm>
            <a:off x="6085024" y="5508885"/>
            <a:ext cx="831068" cy="577782"/>
            <a:chOff x="2601701" y="5883211"/>
            <a:chExt cx="831068" cy="577782"/>
          </a:xfrm>
        </p:grpSpPr>
        <p:sp>
          <p:nvSpPr>
            <p:cNvPr id="315" name="TextBox 314">
              <a:extLst>
                <a:ext uri="{FF2B5EF4-FFF2-40B4-BE49-F238E27FC236}">
                  <a16:creationId xmlns:a16="http://schemas.microsoft.com/office/drawing/2014/main" id="{5DD19C6D-0D6F-4635-8ABA-EBC236843D83}"/>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16" name="Group 315">
              <a:extLst>
                <a:ext uri="{FF2B5EF4-FFF2-40B4-BE49-F238E27FC236}">
                  <a16:creationId xmlns:a16="http://schemas.microsoft.com/office/drawing/2014/main" id="{63F75549-B2B7-46F5-A516-3F31B76EACB7}"/>
                </a:ext>
              </a:extLst>
            </p:cNvPr>
            <p:cNvGrpSpPr/>
            <p:nvPr/>
          </p:nvGrpSpPr>
          <p:grpSpPr>
            <a:xfrm>
              <a:off x="2867821" y="5883211"/>
              <a:ext cx="317340" cy="313918"/>
              <a:chOff x="6712956" y="9045673"/>
              <a:chExt cx="464984" cy="459971"/>
            </a:xfrm>
          </p:grpSpPr>
          <p:sp>
            <p:nvSpPr>
              <p:cNvPr id="317" name="Rectangle 316">
                <a:extLst>
                  <a:ext uri="{FF2B5EF4-FFF2-40B4-BE49-F238E27FC236}">
                    <a16:creationId xmlns:a16="http://schemas.microsoft.com/office/drawing/2014/main" id="{79F703F6-A272-41E7-85C6-81D7A725F31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DB3C323E-6D3F-4E6F-AED2-8A303A492362}"/>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205BC8CD-299C-4884-B6AD-E87AE61A269F}"/>
                  </a:ext>
                </a:extLst>
              </p:cNvPr>
              <p:cNvGrpSpPr/>
              <p:nvPr/>
            </p:nvGrpSpPr>
            <p:grpSpPr>
              <a:xfrm>
                <a:off x="6712956" y="9045673"/>
                <a:ext cx="464984" cy="138505"/>
                <a:chOff x="551886" y="4922823"/>
                <a:chExt cx="508602" cy="151498"/>
              </a:xfrm>
            </p:grpSpPr>
            <p:sp>
              <p:nvSpPr>
                <p:cNvPr id="328" name="Rectangle 327">
                  <a:extLst>
                    <a:ext uri="{FF2B5EF4-FFF2-40B4-BE49-F238E27FC236}">
                      <a16:creationId xmlns:a16="http://schemas.microsoft.com/office/drawing/2014/main" id="{43D4BE26-C56D-4CA2-A465-749E17E194E8}"/>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29" name="Oval 328">
                  <a:extLst>
                    <a:ext uri="{FF2B5EF4-FFF2-40B4-BE49-F238E27FC236}">
                      <a16:creationId xmlns:a16="http://schemas.microsoft.com/office/drawing/2014/main" id="{AD7CD548-B810-4843-BF2E-FEA29A151D8B}"/>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30" name="Straight Connector 329">
                  <a:extLst>
                    <a:ext uri="{FF2B5EF4-FFF2-40B4-BE49-F238E27FC236}">
                      <a16:creationId xmlns:a16="http://schemas.microsoft.com/office/drawing/2014/main" id="{8191E0A1-018E-4FF3-B37A-0EF5D513528F}"/>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0" name="Straight Connector 319">
                <a:extLst>
                  <a:ext uri="{FF2B5EF4-FFF2-40B4-BE49-F238E27FC236}">
                    <a16:creationId xmlns:a16="http://schemas.microsoft.com/office/drawing/2014/main" id="{043A8B5A-CEE3-44F3-83CF-1A2946D45299}"/>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A3AA365-7958-492D-93DC-43CF12B52930}"/>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8ABC015-85EA-463C-AD58-4DD994BFBB00}"/>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856F566-269F-4DC1-A750-6839717E459E}"/>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32F63A9-C517-49FD-9DAE-A9151E762C6E}"/>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1B6A3BE-511C-4B94-AC33-1F45B273C9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F2FC60C-3891-43EF-807C-81D427FD3AC0}"/>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FA9B8B1C-B93C-4AB8-AFA4-F505C82C0ECE}"/>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1" name="Group 330">
            <a:extLst>
              <a:ext uri="{FF2B5EF4-FFF2-40B4-BE49-F238E27FC236}">
                <a16:creationId xmlns:a16="http://schemas.microsoft.com/office/drawing/2014/main" id="{05D65940-4DF3-4AF7-9AE6-2D64DE4450F3}"/>
              </a:ext>
            </a:extLst>
          </p:cNvPr>
          <p:cNvGrpSpPr/>
          <p:nvPr/>
        </p:nvGrpSpPr>
        <p:grpSpPr>
          <a:xfrm>
            <a:off x="7337460" y="5508885"/>
            <a:ext cx="831068" cy="577782"/>
            <a:chOff x="2601701" y="5883211"/>
            <a:chExt cx="831068" cy="577782"/>
          </a:xfrm>
        </p:grpSpPr>
        <p:sp>
          <p:nvSpPr>
            <p:cNvPr id="333" name="TextBox 332">
              <a:extLst>
                <a:ext uri="{FF2B5EF4-FFF2-40B4-BE49-F238E27FC236}">
                  <a16:creationId xmlns:a16="http://schemas.microsoft.com/office/drawing/2014/main" id="{B73493E3-018C-4D65-B25F-D9C10D43EAD5}"/>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34" name="Group 333">
              <a:extLst>
                <a:ext uri="{FF2B5EF4-FFF2-40B4-BE49-F238E27FC236}">
                  <a16:creationId xmlns:a16="http://schemas.microsoft.com/office/drawing/2014/main" id="{D225B544-B7CC-4815-8572-4FD30746D236}"/>
                </a:ext>
              </a:extLst>
            </p:cNvPr>
            <p:cNvGrpSpPr/>
            <p:nvPr/>
          </p:nvGrpSpPr>
          <p:grpSpPr>
            <a:xfrm>
              <a:off x="2867821" y="5883211"/>
              <a:ext cx="317340" cy="313918"/>
              <a:chOff x="6712956" y="9045673"/>
              <a:chExt cx="464984" cy="459971"/>
            </a:xfrm>
          </p:grpSpPr>
          <p:sp>
            <p:nvSpPr>
              <p:cNvPr id="335" name="Rectangle 334">
                <a:extLst>
                  <a:ext uri="{FF2B5EF4-FFF2-40B4-BE49-F238E27FC236}">
                    <a16:creationId xmlns:a16="http://schemas.microsoft.com/office/drawing/2014/main" id="{A2DA4CCD-32EF-4708-9208-232D342440C0}"/>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A676E7C3-3D44-477F-B4F5-55CC099635E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968D9141-AC6F-4E82-B4BB-AF246B504C12}"/>
                  </a:ext>
                </a:extLst>
              </p:cNvPr>
              <p:cNvGrpSpPr/>
              <p:nvPr/>
            </p:nvGrpSpPr>
            <p:grpSpPr>
              <a:xfrm>
                <a:off x="6712956" y="9045673"/>
                <a:ext cx="464984" cy="138505"/>
                <a:chOff x="551886" y="4922823"/>
                <a:chExt cx="508602" cy="151498"/>
              </a:xfrm>
            </p:grpSpPr>
            <p:sp>
              <p:nvSpPr>
                <p:cNvPr id="346" name="Rectangle 345">
                  <a:extLst>
                    <a:ext uri="{FF2B5EF4-FFF2-40B4-BE49-F238E27FC236}">
                      <a16:creationId xmlns:a16="http://schemas.microsoft.com/office/drawing/2014/main" id="{33516644-BE98-4CF5-920D-4E9B779F8E16}"/>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8096967A-23E4-4919-A6CE-133B00B2C7ED}"/>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48" name="Straight Connector 347">
                  <a:extLst>
                    <a:ext uri="{FF2B5EF4-FFF2-40B4-BE49-F238E27FC236}">
                      <a16:creationId xmlns:a16="http://schemas.microsoft.com/office/drawing/2014/main" id="{0E5104C1-392D-4FF6-839C-08A602D0FE76}"/>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38" name="Straight Connector 337">
                <a:extLst>
                  <a:ext uri="{FF2B5EF4-FFF2-40B4-BE49-F238E27FC236}">
                    <a16:creationId xmlns:a16="http://schemas.microsoft.com/office/drawing/2014/main" id="{759407B3-4DCA-4D7F-AB22-718297FFF884}"/>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2AC9930-6057-477C-A673-6868982FFCA2}"/>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52252FE-CB1E-4D41-94D1-B2ABE267728B}"/>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38B5151-6442-44A5-850D-F9E6D16D4301}"/>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CAA1DE3-5B5F-46D4-9878-BEFF642E7F94}"/>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855F561B-8CAA-4406-8BB4-FB7AD2F3CFE8}"/>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214987-523D-4E9E-B0FE-D219961F8697}"/>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F6C3C5DA-AF60-4E58-B8E3-9B539D12943F}"/>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9" name="Group 348">
            <a:extLst>
              <a:ext uri="{FF2B5EF4-FFF2-40B4-BE49-F238E27FC236}">
                <a16:creationId xmlns:a16="http://schemas.microsoft.com/office/drawing/2014/main" id="{267BC306-76BE-46F1-AF36-D7FA7E17D966}"/>
              </a:ext>
            </a:extLst>
          </p:cNvPr>
          <p:cNvGrpSpPr/>
          <p:nvPr/>
        </p:nvGrpSpPr>
        <p:grpSpPr>
          <a:xfrm>
            <a:off x="8589896" y="5508885"/>
            <a:ext cx="831068" cy="577782"/>
            <a:chOff x="2601701" y="5883211"/>
            <a:chExt cx="831068" cy="577782"/>
          </a:xfrm>
        </p:grpSpPr>
        <p:sp>
          <p:nvSpPr>
            <p:cNvPr id="350" name="TextBox 349">
              <a:extLst>
                <a:ext uri="{FF2B5EF4-FFF2-40B4-BE49-F238E27FC236}">
                  <a16:creationId xmlns:a16="http://schemas.microsoft.com/office/drawing/2014/main" id="{70FC9D7A-00CE-4B66-932F-C8F68EB51AED}"/>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51" name="Group 350">
              <a:extLst>
                <a:ext uri="{FF2B5EF4-FFF2-40B4-BE49-F238E27FC236}">
                  <a16:creationId xmlns:a16="http://schemas.microsoft.com/office/drawing/2014/main" id="{0035DBDD-987C-4C9C-9086-227833CB30D5}"/>
                </a:ext>
              </a:extLst>
            </p:cNvPr>
            <p:cNvGrpSpPr/>
            <p:nvPr/>
          </p:nvGrpSpPr>
          <p:grpSpPr>
            <a:xfrm>
              <a:off x="2867821" y="5883211"/>
              <a:ext cx="317340" cy="313918"/>
              <a:chOff x="6712956" y="9045673"/>
              <a:chExt cx="464984" cy="459971"/>
            </a:xfrm>
          </p:grpSpPr>
          <p:sp>
            <p:nvSpPr>
              <p:cNvPr id="352" name="Rectangle 351">
                <a:extLst>
                  <a:ext uri="{FF2B5EF4-FFF2-40B4-BE49-F238E27FC236}">
                    <a16:creationId xmlns:a16="http://schemas.microsoft.com/office/drawing/2014/main" id="{C17F65C1-A2C5-459E-85E7-F7EC92829A6D}"/>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493A8CB5-B496-4C30-AD4E-377E54D6D9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54" name="Group 353">
                <a:extLst>
                  <a:ext uri="{FF2B5EF4-FFF2-40B4-BE49-F238E27FC236}">
                    <a16:creationId xmlns:a16="http://schemas.microsoft.com/office/drawing/2014/main" id="{114CDF96-0C67-486E-B40B-37A74429DB43}"/>
                  </a:ext>
                </a:extLst>
              </p:cNvPr>
              <p:cNvGrpSpPr/>
              <p:nvPr/>
            </p:nvGrpSpPr>
            <p:grpSpPr>
              <a:xfrm>
                <a:off x="6712956" y="9045673"/>
                <a:ext cx="464984" cy="138505"/>
                <a:chOff x="551886" y="4922823"/>
                <a:chExt cx="508602" cy="151498"/>
              </a:xfrm>
            </p:grpSpPr>
            <p:sp>
              <p:nvSpPr>
                <p:cNvPr id="363" name="Rectangle 362">
                  <a:extLst>
                    <a:ext uri="{FF2B5EF4-FFF2-40B4-BE49-F238E27FC236}">
                      <a16:creationId xmlns:a16="http://schemas.microsoft.com/office/drawing/2014/main" id="{A95987FD-A3DA-4F46-ABE0-E46D5CE845D3}"/>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64" name="Oval 363">
                  <a:extLst>
                    <a:ext uri="{FF2B5EF4-FFF2-40B4-BE49-F238E27FC236}">
                      <a16:creationId xmlns:a16="http://schemas.microsoft.com/office/drawing/2014/main" id="{0166B699-E5B5-488A-8B79-C80125956D50}"/>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65" name="Straight Connector 364">
                  <a:extLst>
                    <a:ext uri="{FF2B5EF4-FFF2-40B4-BE49-F238E27FC236}">
                      <a16:creationId xmlns:a16="http://schemas.microsoft.com/office/drawing/2014/main" id="{07675FEF-21EF-438C-918D-DD651B7DB191}"/>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5" name="Straight Connector 354">
                <a:extLst>
                  <a:ext uri="{FF2B5EF4-FFF2-40B4-BE49-F238E27FC236}">
                    <a16:creationId xmlns:a16="http://schemas.microsoft.com/office/drawing/2014/main" id="{B94523A1-3B4A-4444-8F63-3D104B5D37A2}"/>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EDE45B4-4CA0-487A-851C-60B83754471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B84B79A-3FCC-45FE-88AF-5EEAB54E09D9}"/>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EAE33843-C62D-40A1-8FAD-22446624C25D}"/>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7417E79-B4E7-4942-8733-6EA17C4F1F8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9CC3D6D8-7EB0-4535-ABA8-F8E6282BCE00}"/>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47FCB828-64BE-4D19-9203-0B5962DC6915}"/>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E904167-CDFF-4B4D-AEDC-460D4F4964C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6" name="Group 365">
            <a:extLst>
              <a:ext uri="{FF2B5EF4-FFF2-40B4-BE49-F238E27FC236}">
                <a16:creationId xmlns:a16="http://schemas.microsoft.com/office/drawing/2014/main" id="{CD4C2D9B-5BFB-415D-9816-3A80B024E9D6}"/>
              </a:ext>
            </a:extLst>
          </p:cNvPr>
          <p:cNvGrpSpPr/>
          <p:nvPr/>
        </p:nvGrpSpPr>
        <p:grpSpPr>
          <a:xfrm>
            <a:off x="9842332" y="5508885"/>
            <a:ext cx="831068" cy="577782"/>
            <a:chOff x="2601701" y="5883211"/>
            <a:chExt cx="831068" cy="577782"/>
          </a:xfrm>
        </p:grpSpPr>
        <p:sp>
          <p:nvSpPr>
            <p:cNvPr id="367" name="TextBox 366">
              <a:extLst>
                <a:ext uri="{FF2B5EF4-FFF2-40B4-BE49-F238E27FC236}">
                  <a16:creationId xmlns:a16="http://schemas.microsoft.com/office/drawing/2014/main" id="{8B9B76C8-0AF2-4838-BF5C-F4DE6A0A4CF7}"/>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68" name="Group 367">
              <a:extLst>
                <a:ext uri="{FF2B5EF4-FFF2-40B4-BE49-F238E27FC236}">
                  <a16:creationId xmlns:a16="http://schemas.microsoft.com/office/drawing/2014/main" id="{961E229C-7DE9-4772-9841-20D373A05C03}"/>
                </a:ext>
              </a:extLst>
            </p:cNvPr>
            <p:cNvGrpSpPr/>
            <p:nvPr/>
          </p:nvGrpSpPr>
          <p:grpSpPr>
            <a:xfrm>
              <a:off x="2867821" y="5883211"/>
              <a:ext cx="317340" cy="313918"/>
              <a:chOff x="6712956" y="9045673"/>
              <a:chExt cx="464984" cy="459971"/>
            </a:xfrm>
          </p:grpSpPr>
          <p:sp>
            <p:nvSpPr>
              <p:cNvPr id="369" name="Rectangle 368">
                <a:extLst>
                  <a:ext uri="{FF2B5EF4-FFF2-40B4-BE49-F238E27FC236}">
                    <a16:creationId xmlns:a16="http://schemas.microsoft.com/office/drawing/2014/main" id="{F250DBDD-B270-400F-AB71-884E608B073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A4B0BAF1-FA1C-475B-880F-5D9EF327AE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72" name="Group 371">
                <a:extLst>
                  <a:ext uri="{FF2B5EF4-FFF2-40B4-BE49-F238E27FC236}">
                    <a16:creationId xmlns:a16="http://schemas.microsoft.com/office/drawing/2014/main" id="{B3DEB2F2-7EFB-4625-9339-9D52C43ECC07}"/>
                  </a:ext>
                </a:extLst>
              </p:cNvPr>
              <p:cNvGrpSpPr/>
              <p:nvPr/>
            </p:nvGrpSpPr>
            <p:grpSpPr>
              <a:xfrm>
                <a:off x="6712956" y="9045673"/>
                <a:ext cx="464984" cy="138505"/>
                <a:chOff x="551886" y="4922823"/>
                <a:chExt cx="508602" cy="151498"/>
              </a:xfrm>
            </p:grpSpPr>
            <p:sp>
              <p:nvSpPr>
                <p:cNvPr id="381" name="Rectangle 380">
                  <a:extLst>
                    <a:ext uri="{FF2B5EF4-FFF2-40B4-BE49-F238E27FC236}">
                      <a16:creationId xmlns:a16="http://schemas.microsoft.com/office/drawing/2014/main" id="{34BB1D61-07FF-44ED-A322-BEA88CA8C4ED}"/>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5506EF4F-4DCD-4F59-AEBB-AD25C6932231}"/>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83" name="Straight Connector 382">
                  <a:extLst>
                    <a:ext uri="{FF2B5EF4-FFF2-40B4-BE49-F238E27FC236}">
                      <a16:creationId xmlns:a16="http://schemas.microsoft.com/office/drawing/2014/main" id="{A9E306B9-221E-43DB-A362-703C0ECFA758}"/>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73" name="Straight Connector 372">
                <a:extLst>
                  <a:ext uri="{FF2B5EF4-FFF2-40B4-BE49-F238E27FC236}">
                    <a16:creationId xmlns:a16="http://schemas.microsoft.com/office/drawing/2014/main" id="{5D0E12A5-D139-4BF4-A0D5-CD339EBF333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30E05A6D-438A-4A96-ADB3-8B97EAED1F06}"/>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C3A03DF-307C-4C71-82D8-28546D672B0A}"/>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5C72387E-5BC2-4AAC-9248-3FD6BFB4FC90}"/>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40149F24-21A2-4525-BCF7-3AED1654D2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995A0AA-A236-41C1-85DC-29FD1E9197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92899F2-2141-4430-A6A8-D2D32E623199}"/>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9D8B133-3355-40A9-8C6C-293DB3C03B28}"/>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87" name="TextBox 386">
            <a:extLst>
              <a:ext uri="{FF2B5EF4-FFF2-40B4-BE49-F238E27FC236}">
                <a16:creationId xmlns:a16="http://schemas.microsoft.com/office/drawing/2014/main" id="{11DCED72-C9BF-4BEE-B6E1-41B0DF48AF26}"/>
              </a:ext>
              <a:ext uri="{C183D7F6-B498-43B3-948B-1728B52AA6E4}">
                <adec:decorative xmlns:adec="http://schemas.microsoft.com/office/drawing/2017/decorative" val="1"/>
              </a:ext>
            </a:extLst>
          </p:cNvPr>
          <p:cNvSpPr txBox="1"/>
          <p:nvPr/>
        </p:nvSpPr>
        <p:spPr>
          <a:xfrm>
            <a:off x="1123652" y="2253917"/>
            <a:ext cx="18651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sp>
        <p:nvSpPr>
          <p:cNvPr id="400" name="TextBox 399">
            <a:extLst>
              <a:ext uri="{FF2B5EF4-FFF2-40B4-BE49-F238E27FC236}">
                <a16:creationId xmlns:a16="http://schemas.microsoft.com/office/drawing/2014/main" id="{DBC03C6B-1D3B-4044-BC60-E0EE946A35B9}"/>
              </a:ext>
              <a:ext uri="{C183D7F6-B498-43B3-948B-1728B52AA6E4}">
                <adec:decorative xmlns:adec="http://schemas.microsoft.com/office/drawing/2017/decorative" val="1"/>
              </a:ext>
            </a:extLst>
          </p:cNvPr>
          <p:cNvSpPr txBox="1"/>
          <p:nvPr/>
        </p:nvSpPr>
        <p:spPr>
          <a:xfrm>
            <a:off x="8671166" y="1435081"/>
            <a:ext cx="1619931" cy="461665"/>
          </a:xfrm>
          <a:prstGeom prst="rect">
            <a:avLst/>
          </a:prstGeom>
          <a:solidFill>
            <a:srgbClr val="00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Registry</a:t>
            </a:r>
          </a:p>
        </p:txBody>
      </p:sp>
      <p:sp>
        <p:nvSpPr>
          <p:cNvPr id="414" name="Freeform 68">
            <a:extLst>
              <a:ext uri="{FF2B5EF4-FFF2-40B4-BE49-F238E27FC236}">
                <a16:creationId xmlns:a16="http://schemas.microsoft.com/office/drawing/2014/main" id="{36746D1E-BD24-4895-AB51-D92C97A2306B}"/>
              </a:ext>
              <a:ext uri="{C183D7F6-B498-43B3-948B-1728B52AA6E4}">
                <adec:decorative xmlns:adec="http://schemas.microsoft.com/office/drawing/2017/decorative" val="1"/>
              </a:ext>
            </a:extLst>
          </p:cNvPr>
          <p:cNvSpPr>
            <a:spLocks noEditPoints="1"/>
          </p:cNvSpPr>
          <p:nvPr/>
        </p:nvSpPr>
        <p:spPr bwMode="auto">
          <a:xfrm>
            <a:off x="3004416" y="4589472"/>
            <a:ext cx="205488" cy="210632"/>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15" name="Freeform 69">
            <a:extLst>
              <a:ext uri="{FF2B5EF4-FFF2-40B4-BE49-F238E27FC236}">
                <a16:creationId xmlns:a16="http://schemas.microsoft.com/office/drawing/2014/main" id="{ADAFE59F-C1EA-498C-B0B4-2390500A3A93}"/>
              </a:ext>
              <a:ext uri="{C183D7F6-B498-43B3-948B-1728B52AA6E4}">
                <adec:decorative xmlns:adec="http://schemas.microsoft.com/office/drawing/2017/decorative" val="1"/>
              </a:ext>
            </a:extLst>
          </p:cNvPr>
          <p:cNvSpPr>
            <a:spLocks/>
          </p:cNvSpPr>
          <p:nvPr/>
        </p:nvSpPr>
        <p:spPr bwMode="auto">
          <a:xfrm>
            <a:off x="3084076" y="4652776"/>
            <a:ext cx="80323" cy="7314"/>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226ED6D0-9906-4EA2-9A23-A9995978EF49}"/>
              </a:ext>
              <a:ext uri="{C183D7F6-B498-43B3-948B-1728B52AA6E4}">
                <adec:decorative xmlns:adec="http://schemas.microsoft.com/office/drawing/2017/decorative" val="1"/>
              </a:ext>
            </a:extLst>
          </p:cNvPr>
          <p:cNvSpPr/>
          <p:nvPr/>
        </p:nvSpPr>
        <p:spPr>
          <a:xfrm>
            <a:off x="7555241" y="4290678"/>
            <a:ext cx="1346689"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17" name="Rectangle 416">
            <a:extLst>
              <a:ext uri="{FF2B5EF4-FFF2-40B4-BE49-F238E27FC236}">
                <a16:creationId xmlns:a16="http://schemas.microsoft.com/office/drawing/2014/main" id="{4E6EEF4B-0454-4AB4-9DC3-6156EF868FEE}"/>
              </a:ext>
              <a:ext uri="{C183D7F6-B498-43B3-948B-1728B52AA6E4}">
                <adec:decorative xmlns:adec="http://schemas.microsoft.com/office/drawing/2017/decorative" val="1"/>
              </a:ext>
            </a:extLst>
          </p:cNvPr>
          <p:cNvSpPr/>
          <p:nvPr/>
        </p:nvSpPr>
        <p:spPr>
          <a:xfrm>
            <a:off x="7633587" y="4836592"/>
            <a:ext cx="1215397"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Database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(Future)</a:t>
            </a:r>
          </a:p>
        </p:txBody>
      </p:sp>
      <p:sp>
        <p:nvSpPr>
          <p:cNvPr id="420" name="TextBox 419">
            <a:extLst>
              <a:ext uri="{FF2B5EF4-FFF2-40B4-BE49-F238E27FC236}">
                <a16:creationId xmlns:a16="http://schemas.microsoft.com/office/drawing/2014/main" id="{06E069D0-E82B-4939-9CB6-CB3C66954975}"/>
              </a:ext>
              <a:ext uri="{C183D7F6-B498-43B3-948B-1728B52AA6E4}">
                <adec:decorative xmlns:adec="http://schemas.microsoft.com/office/drawing/2017/decorative" val="1"/>
              </a:ext>
            </a:extLst>
          </p:cNvPr>
          <p:cNvSpPr txBox="1"/>
          <p:nvPr/>
        </p:nvSpPr>
        <p:spPr>
          <a:xfrm>
            <a:off x="2521330" y="6266248"/>
            <a:ext cx="8130449" cy="246221"/>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457200">
              <a:defRPr sz="1000" b="1">
                <a:solidFill>
                  <a:srgbClr val="000000"/>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Persistent storage </a:t>
            </a:r>
          </a:p>
        </p:txBody>
      </p:sp>
      <p:grpSp>
        <p:nvGrpSpPr>
          <p:cNvPr id="448" name="Graphic 8">
            <a:extLst>
              <a:ext uri="{FF2B5EF4-FFF2-40B4-BE49-F238E27FC236}">
                <a16:creationId xmlns:a16="http://schemas.microsoft.com/office/drawing/2014/main" id="{22D2FE48-3709-4425-8808-2516344C37E4}"/>
              </a:ext>
            </a:extLst>
          </p:cNvPr>
          <p:cNvGrpSpPr/>
          <p:nvPr/>
        </p:nvGrpSpPr>
        <p:grpSpPr>
          <a:xfrm>
            <a:off x="2953274" y="5508209"/>
            <a:ext cx="331184" cy="320533"/>
            <a:chOff x="-850533" y="4628630"/>
            <a:chExt cx="637376" cy="616878"/>
          </a:xfrm>
          <a:solidFill>
            <a:srgbClr val="0078D4"/>
          </a:solidFill>
        </p:grpSpPr>
        <p:sp>
          <p:nvSpPr>
            <p:cNvPr id="449" name="Freeform 237">
              <a:extLst>
                <a:ext uri="{FF2B5EF4-FFF2-40B4-BE49-F238E27FC236}">
                  <a16:creationId xmlns:a16="http://schemas.microsoft.com/office/drawing/2014/main" id="{CFBAB6A1-4E0D-44D1-B486-E25650866762}"/>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50" name="Freeform 238">
              <a:extLst>
                <a:ext uri="{FF2B5EF4-FFF2-40B4-BE49-F238E27FC236}">
                  <a16:creationId xmlns:a16="http://schemas.microsoft.com/office/drawing/2014/main" id="{6F7A0697-70C0-4941-B9D9-D87E8C97DEF1}"/>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grpSp>
      <p:sp>
        <p:nvSpPr>
          <p:cNvPr id="451" name="TextBox 450">
            <a:extLst>
              <a:ext uri="{FF2B5EF4-FFF2-40B4-BE49-F238E27FC236}">
                <a16:creationId xmlns:a16="http://schemas.microsoft.com/office/drawing/2014/main" id="{2C88619E-856B-4BAF-B324-FCF0416C6852}"/>
              </a:ext>
              <a:ext uri="{C183D7F6-B498-43B3-948B-1728B52AA6E4}">
                <adec:decorative xmlns:adec="http://schemas.microsoft.com/office/drawing/2017/decorative" val="1"/>
              </a:ext>
            </a:extLst>
          </p:cNvPr>
          <p:cNvSpPr txBox="1"/>
          <p:nvPr/>
        </p:nvSpPr>
        <p:spPr>
          <a:xfrm>
            <a:off x="2644195" y="5855835"/>
            <a:ext cx="922815"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Kubernetes</a:t>
            </a:r>
          </a:p>
        </p:txBody>
      </p:sp>
      <p:cxnSp>
        <p:nvCxnSpPr>
          <p:cNvPr id="454" name="Connector: Elbow 453">
            <a:extLst>
              <a:ext uri="{FF2B5EF4-FFF2-40B4-BE49-F238E27FC236}">
                <a16:creationId xmlns:a16="http://schemas.microsoft.com/office/drawing/2014/main" id="{A2B8C7CE-8177-4006-9535-88577893B2F2}"/>
              </a:ext>
              <a:ext uri="{C183D7F6-B498-43B3-948B-1728B52AA6E4}">
                <adec:decorative xmlns:adec="http://schemas.microsoft.com/office/drawing/2017/decorative" val="1"/>
              </a:ext>
            </a:extLst>
          </p:cNvPr>
          <p:cNvCxnSpPr>
            <a:stCxn id="402" idx="3"/>
            <a:endCxn id="225" idx="1"/>
          </p:cNvCxnSpPr>
          <p:nvPr/>
        </p:nvCxnSpPr>
        <p:spPr>
          <a:xfrm flipV="1">
            <a:off x="2325123" y="3673596"/>
            <a:ext cx="223703" cy="2096576"/>
          </a:xfrm>
          <a:prstGeom prst="bentConnector3">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descr="Kubernetes API is interconnected to Azure CLI and kubectl CLI.">
            <a:extLst>
              <a:ext uri="{FF2B5EF4-FFF2-40B4-BE49-F238E27FC236}">
                <a16:creationId xmlns:a16="http://schemas.microsoft.com/office/drawing/2014/main" id="{9511BA68-BB15-4E25-962B-80021BBBA30B}"/>
              </a:ext>
              <a:ext uri="{C183D7F6-B498-43B3-948B-1728B52AA6E4}">
                <adec:decorative xmlns:adec="http://schemas.microsoft.com/office/drawing/2017/decorative" val="0"/>
              </a:ext>
            </a:extLst>
          </p:cNvPr>
          <p:cNvGrpSpPr/>
          <p:nvPr/>
        </p:nvGrpSpPr>
        <p:grpSpPr>
          <a:xfrm>
            <a:off x="730950" y="1405298"/>
            <a:ext cx="1984618" cy="4783152"/>
            <a:chOff x="730950" y="1405298"/>
            <a:chExt cx="1984618" cy="4783152"/>
          </a:xfrm>
        </p:grpSpPr>
        <p:sp>
          <p:nvSpPr>
            <p:cNvPr id="394" name="TextBox 393">
              <a:extLst>
                <a:ext uri="{FF2B5EF4-FFF2-40B4-BE49-F238E27FC236}">
                  <a16:creationId xmlns:a16="http://schemas.microsoft.com/office/drawing/2014/main" id="{3348AB20-6686-462B-8231-8B3EC827BC13}"/>
                </a:ext>
                <a:ext uri="{C183D7F6-B498-43B3-948B-1728B52AA6E4}">
                  <adec:decorative xmlns:adec="http://schemas.microsoft.com/office/drawing/2017/decorative" val="1"/>
                </a:ext>
              </a:extLst>
            </p:cNvPr>
            <p:cNvSpPr txBox="1"/>
            <p:nvPr/>
          </p:nvSpPr>
          <p:spPr>
            <a:xfrm>
              <a:off x="730950" y="1405298"/>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CLI</a:t>
              </a:r>
            </a:p>
          </p:txBody>
        </p:sp>
        <p:sp>
          <p:nvSpPr>
            <p:cNvPr id="395" name="TextBox 394">
              <a:extLst>
                <a:ext uri="{FF2B5EF4-FFF2-40B4-BE49-F238E27FC236}">
                  <a16:creationId xmlns:a16="http://schemas.microsoft.com/office/drawing/2014/main" id="{C76C3E31-6BDD-4FAC-8669-39254112A121}"/>
                </a:ext>
                <a:ext uri="{C183D7F6-B498-43B3-948B-1728B52AA6E4}">
                  <adec:decorative xmlns:adec="http://schemas.microsoft.com/office/drawing/2017/decorative" val="1"/>
                </a:ext>
              </a:extLst>
            </p:cNvPr>
            <p:cNvSpPr txBox="1"/>
            <p:nvPr/>
          </p:nvSpPr>
          <p:spPr>
            <a:xfrm>
              <a:off x="1226484" y="4701898"/>
              <a:ext cx="14890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kubectl CLI</a:t>
              </a:r>
            </a:p>
          </p:txBody>
        </p:sp>
        <p:cxnSp>
          <p:nvCxnSpPr>
            <p:cNvPr id="397" name="Straight Arrow Connector 396">
              <a:extLst>
                <a:ext uri="{FF2B5EF4-FFF2-40B4-BE49-F238E27FC236}">
                  <a16:creationId xmlns:a16="http://schemas.microsoft.com/office/drawing/2014/main" id="{E0165A8D-D205-48C2-9D11-F071CF3C93AF}"/>
                </a:ext>
                <a:ext uri="{C183D7F6-B498-43B3-948B-1728B52AA6E4}">
                  <adec:decorative xmlns:adec="http://schemas.microsoft.com/office/drawing/2017/decorative" val="1"/>
                </a:ext>
              </a:extLst>
            </p:cNvPr>
            <p:cNvCxnSpPr>
              <a:cxnSpLocks/>
            </p:cNvCxnSpPr>
            <p:nvPr/>
          </p:nvCxnSpPr>
          <p:spPr>
            <a:xfrm>
              <a:off x="1776929" y="4978897"/>
              <a:ext cx="0" cy="290288"/>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02462EAE-C2DE-478D-A2E8-717111C4FE4E}"/>
                </a:ext>
                <a:ext uri="{C183D7F6-B498-43B3-948B-1728B52AA6E4}">
                  <adec:decorative xmlns:adec="http://schemas.microsoft.com/office/drawing/2017/decorative" val="1"/>
                </a:ext>
              </a:extLst>
            </p:cNvPr>
            <p:cNvCxnSpPr>
              <a:cxnSpLocks/>
            </p:cNvCxnSpPr>
            <p:nvPr/>
          </p:nvCxnSpPr>
          <p:spPr>
            <a:xfrm flipH="1">
              <a:off x="1035084" y="1672496"/>
              <a:ext cx="0" cy="3596689"/>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02" name="TextBox 401">
              <a:extLst>
                <a:ext uri="{FF2B5EF4-FFF2-40B4-BE49-F238E27FC236}">
                  <a16:creationId xmlns:a16="http://schemas.microsoft.com/office/drawing/2014/main" id="{C9A63D30-C074-48F2-9C5E-930E2FED691F}"/>
                </a:ext>
                <a:ext uri="{C183D7F6-B498-43B3-948B-1728B52AA6E4}">
                  <adec:decorative xmlns:adec="http://schemas.microsoft.com/office/drawing/2017/decorative" val="1"/>
                </a:ext>
              </a:extLst>
            </p:cNvPr>
            <p:cNvSpPr txBox="1"/>
            <p:nvPr/>
          </p:nvSpPr>
          <p:spPr>
            <a:xfrm>
              <a:off x="829945" y="5351894"/>
              <a:ext cx="1495178" cy="836556"/>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Kubernetes API</a:t>
              </a:r>
            </a:p>
          </p:txBody>
        </p:sp>
      </p:grpSp>
      <p:cxnSp>
        <p:nvCxnSpPr>
          <p:cNvPr id="401" name="Straight Arrow Connector 400">
            <a:extLst>
              <a:ext uri="{FF2B5EF4-FFF2-40B4-BE49-F238E27FC236}">
                <a16:creationId xmlns:a16="http://schemas.microsoft.com/office/drawing/2014/main" id="{2E0625AD-7DE3-48D4-BD4C-628BE6D4F6ED}"/>
              </a:ext>
              <a:ext uri="{C183D7F6-B498-43B3-948B-1728B52AA6E4}">
                <adec:decorative xmlns:adec="http://schemas.microsoft.com/office/drawing/2017/decorative" val="1"/>
              </a:ext>
            </a:extLst>
          </p:cNvPr>
          <p:cNvCxnSpPr>
            <a:cxnSpLocks/>
          </p:cNvCxnSpPr>
          <p:nvPr/>
        </p:nvCxnSpPr>
        <p:spPr>
          <a:xfrm>
            <a:off x="8403044" y="1962658"/>
            <a:ext cx="0" cy="31376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4" name="Group 403" descr="Microsoft Container Registry is divided to another Microsoft Container Registry.">
            <a:extLst>
              <a:ext uri="{FF2B5EF4-FFF2-40B4-BE49-F238E27FC236}">
                <a16:creationId xmlns:a16="http://schemas.microsoft.com/office/drawing/2014/main" id="{C0B71145-5568-4F0D-A828-AD343F3C6D82}"/>
              </a:ext>
              <a:ext uri="{C183D7F6-B498-43B3-948B-1728B52AA6E4}">
                <adec:decorative xmlns:adec="http://schemas.microsoft.com/office/drawing/2017/decorative" val="0"/>
              </a:ext>
            </a:extLst>
          </p:cNvPr>
          <p:cNvGrpSpPr/>
          <p:nvPr/>
        </p:nvGrpSpPr>
        <p:grpSpPr>
          <a:xfrm>
            <a:off x="8226298" y="2322919"/>
            <a:ext cx="317500" cy="339125"/>
            <a:chOff x="7745573" y="2353312"/>
            <a:chExt cx="739862" cy="739841"/>
          </a:xfrm>
          <a:solidFill>
            <a:schemeClr val="accent1"/>
          </a:solidFill>
        </p:grpSpPr>
        <p:grpSp>
          <p:nvGrpSpPr>
            <p:cNvPr id="405" name="Graphic 192">
              <a:extLst>
                <a:ext uri="{FF2B5EF4-FFF2-40B4-BE49-F238E27FC236}">
                  <a16:creationId xmlns:a16="http://schemas.microsoft.com/office/drawing/2014/main" id="{6DC3560B-EF0D-4A4C-ACD5-AC0B481418A0}"/>
                </a:ext>
              </a:extLst>
            </p:cNvPr>
            <p:cNvGrpSpPr/>
            <p:nvPr/>
          </p:nvGrpSpPr>
          <p:grpSpPr>
            <a:xfrm>
              <a:off x="7858707" y="2457203"/>
              <a:ext cx="502716" cy="520052"/>
              <a:chOff x="8967037" y="-894836"/>
              <a:chExt cx="1514449" cy="1566672"/>
            </a:xfrm>
            <a:grpFill/>
          </p:grpSpPr>
          <p:sp>
            <p:nvSpPr>
              <p:cNvPr id="410" name="Freeform 19">
                <a:extLst>
                  <a:ext uri="{FF2B5EF4-FFF2-40B4-BE49-F238E27FC236}">
                    <a16:creationId xmlns:a16="http://schemas.microsoft.com/office/drawing/2014/main" id="{E773434E-924C-43BE-8AF4-A9D5F0EC1734}"/>
                  </a:ext>
                  <a:ext uri="{C183D7F6-B498-43B3-948B-1728B52AA6E4}">
                    <adec:decorative xmlns:adec="http://schemas.microsoft.com/office/drawing/2017/decorative" val="1"/>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20">
                <a:extLst>
                  <a:ext uri="{FF2B5EF4-FFF2-40B4-BE49-F238E27FC236}">
                    <a16:creationId xmlns:a16="http://schemas.microsoft.com/office/drawing/2014/main" id="{5454F58A-42B8-4D75-A353-40A76093066B}"/>
                  </a:ext>
                  <a:ext uri="{C183D7F6-B498-43B3-948B-1728B52AA6E4}">
                    <adec:decorative xmlns:adec="http://schemas.microsoft.com/office/drawing/2017/decorative" val="1"/>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21">
                <a:extLst>
                  <a:ext uri="{FF2B5EF4-FFF2-40B4-BE49-F238E27FC236}">
                    <a16:creationId xmlns:a16="http://schemas.microsoft.com/office/drawing/2014/main" id="{B2EBFB94-C5A5-4048-9F05-61097E96E6AA}"/>
                  </a:ext>
                  <a:ext uri="{C183D7F6-B498-43B3-948B-1728B52AA6E4}">
                    <adec:decorative xmlns:adec="http://schemas.microsoft.com/office/drawing/2017/decorative" val="1"/>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24">
                <a:extLst>
                  <a:ext uri="{FF2B5EF4-FFF2-40B4-BE49-F238E27FC236}">
                    <a16:creationId xmlns:a16="http://schemas.microsoft.com/office/drawing/2014/main" id="{4474C3F3-86E5-4524-8FC2-5F64F94A917A}"/>
                  </a:ext>
                  <a:ext uri="{C183D7F6-B498-43B3-948B-1728B52AA6E4}">
                    <adec:decorative xmlns:adec="http://schemas.microsoft.com/office/drawing/2017/decorative" val="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06" name="Freeform: Shape 166">
              <a:extLst>
                <a:ext uri="{FF2B5EF4-FFF2-40B4-BE49-F238E27FC236}">
                  <a16:creationId xmlns:a16="http://schemas.microsoft.com/office/drawing/2014/main" id="{BDD644F3-3FAD-4FB4-B4D4-A951CF6FBD2F}"/>
                </a:ext>
                <a:ext uri="{C183D7F6-B498-43B3-948B-1728B52AA6E4}">
                  <adec:decorative xmlns:adec="http://schemas.microsoft.com/office/drawing/2017/decorative" val="1"/>
                </a:ext>
              </a:extLst>
            </p:cNvPr>
            <p:cNvSpPr/>
            <p:nvPr/>
          </p:nvSpPr>
          <p:spPr>
            <a:xfrm>
              <a:off x="7745610" y="2353312"/>
              <a:ext cx="161832" cy="161869"/>
            </a:xfrm>
            <a:custGeom>
              <a:avLst/>
              <a:gdLst>
                <a:gd name="connsiteX0" fmla="*/ 0 w 109598"/>
                <a:gd name="connsiteY0" fmla="*/ 0 h 109623"/>
                <a:gd name="connsiteX1" fmla="*/ 109598 w 109598"/>
                <a:gd name="connsiteY1" fmla="*/ 0 h 109623"/>
                <a:gd name="connsiteX2" fmla="*/ 109598 w 109598"/>
                <a:gd name="connsiteY2" fmla="*/ 31315 h 109623"/>
                <a:gd name="connsiteX3" fmla="*/ 31328 w 109598"/>
                <a:gd name="connsiteY3" fmla="*/ 31315 h 109623"/>
                <a:gd name="connsiteX4" fmla="*/ 31328 w 109598"/>
                <a:gd name="connsiteY4" fmla="*/ 109623 h 109623"/>
                <a:gd name="connsiteX5" fmla="*/ 14 w 109598"/>
                <a:gd name="connsiteY5" fmla="*/ 109623 h 109623"/>
                <a:gd name="connsiteX6" fmla="*/ 14 w 109598"/>
                <a:gd name="connsiteY6" fmla="*/ 31315 h 109623"/>
                <a:gd name="connsiteX7" fmla="*/ 0 w 109598"/>
                <a:gd name="connsiteY7" fmla="*/ 31315 h 1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23">
                  <a:moveTo>
                    <a:pt x="0" y="0"/>
                  </a:moveTo>
                  <a:lnTo>
                    <a:pt x="109598" y="0"/>
                  </a:lnTo>
                  <a:lnTo>
                    <a:pt x="109598" y="31315"/>
                  </a:lnTo>
                  <a:lnTo>
                    <a:pt x="31328" y="31315"/>
                  </a:lnTo>
                  <a:lnTo>
                    <a:pt x="31328" y="109623"/>
                  </a:lnTo>
                  <a:lnTo>
                    <a:pt x="14" y="109623"/>
                  </a:lnTo>
                  <a:lnTo>
                    <a:pt x="14"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Shape 169">
              <a:extLst>
                <a:ext uri="{FF2B5EF4-FFF2-40B4-BE49-F238E27FC236}">
                  <a16:creationId xmlns:a16="http://schemas.microsoft.com/office/drawing/2014/main" id="{E867F634-818C-4ECF-9440-5C3D1967F715}"/>
                </a:ext>
                <a:ext uri="{C183D7F6-B498-43B3-948B-1728B52AA6E4}">
                  <adec:decorative xmlns:adec="http://schemas.microsoft.com/office/drawing/2017/decorative" val="1"/>
                </a:ext>
              </a:extLst>
            </p:cNvPr>
            <p:cNvSpPr/>
            <p:nvPr/>
          </p:nvSpPr>
          <p:spPr>
            <a:xfrm>
              <a:off x="7745573" y="2931305"/>
              <a:ext cx="161869" cy="161832"/>
            </a:xfrm>
            <a:custGeom>
              <a:avLst/>
              <a:gdLst>
                <a:gd name="connsiteX0" fmla="*/ 0 w 109623"/>
                <a:gd name="connsiteY0" fmla="*/ 0 h 109598"/>
                <a:gd name="connsiteX1" fmla="*/ 31315 w 109623"/>
                <a:gd name="connsiteY1" fmla="*/ 0 h 109598"/>
                <a:gd name="connsiteX2" fmla="*/ 31315 w 109623"/>
                <a:gd name="connsiteY2" fmla="*/ 78270 h 109598"/>
                <a:gd name="connsiteX3" fmla="*/ 109623 w 109623"/>
                <a:gd name="connsiteY3" fmla="*/ 78270 h 109598"/>
                <a:gd name="connsiteX4" fmla="*/ 109623 w 109623"/>
                <a:gd name="connsiteY4" fmla="*/ 109585 h 109598"/>
                <a:gd name="connsiteX5" fmla="*/ 31315 w 109623"/>
                <a:gd name="connsiteY5" fmla="*/ 109585 h 109598"/>
                <a:gd name="connsiteX6" fmla="*/ 31315 w 109623"/>
                <a:gd name="connsiteY6" fmla="*/ 109598 h 109598"/>
                <a:gd name="connsiteX7" fmla="*/ 0 w 109623"/>
                <a:gd name="connsiteY7" fmla="*/ 109598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23" h="109598">
                  <a:moveTo>
                    <a:pt x="0" y="0"/>
                  </a:moveTo>
                  <a:lnTo>
                    <a:pt x="31315" y="0"/>
                  </a:lnTo>
                  <a:lnTo>
                    <a:pt x="31315" y="78270"/>
                  </a:lnTo>
                  <a:lnTo>
                    <a:pt x="109623" y="78270"/>
                  </a:lnTo>
                  <a:lnTo>
                    <a:pt x="109623" y="109585"/>
                  </a:lnTo>
                  <a:lnTo>
                    <a:pt x="31315" y="109585"/>
                  </a:lnTo>
                  <a:lnTo>
                    <a:pt x="31315" y="109598"/>
                  </a:lnTo>
                  <a:lnTo>
                    <a:pt x="0" y="1095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167">
              <a:extLst>
                <a:ext uri="{FF2B5EF4-FFF2-40B4-BE49-F238E27FC236}">
                  <a16:creationId xmlns:a16="http://schemas.microsoft.com/office/drawing/2014/main" id="{557D8F88-63CB-41B5-846D-BF8E2201FF28}"/>
                </a:ext>
                <a:ext uri="{C183D7F6-B498-43B3-948B-1728B52AA6E4}">
                  <adec:decorative xmlns:adec="http://schemas.microsoft.com/office/drawing/2017/decorative" val="1"/>
                </a:ext>
              </a:extLst>
            </p:cNvPr>
            <p:cNvSpPr/>
            <p:nvPr/>
          </p:nvSpPr>
          <p:spPr>
            <a:xfrm>
              <a:off x="8323582" y="2353312"/>
              <a:ext cx="161832" cy="161853"/>
            </a:xfrm>
            <a:custGeom>
              <a:avLst/>
              <a:gdLst>
                <a:gd name="connsiteX0" fmla="*/ 0 w 109598"/>
                <a:gd name="connsiteY0" fmla="*/ 0 h 109612"/>
                <a:gd name="connsiteX1" fmla="*/ 109598 w 109598"/>
                <a:gd name="connsiteY1" fmla="*/ 0 h 109612"/>
                <a:gd name="connsiteX2" fmla="*/ 109598 w 109598"/>
                <a:gd name="connsiteY2" fmla="*/ 31315 h 109612"/>
                <a:gd name="connsiteX3" fmla="*/ 109575 w 109598"/>
                <a:gd name="connsiteY3" fmla="*/ 31315 h 109612"/>
                <a:gd name="connsiteX4" fmla="*/ 109575 w 109598"/>
                <a:gd name="connsiteY4" fmla="*/ 109612 h 109612"/>
                <a:gd name="connsiteX5" fmla="*/ 78260 w 109598"/>
                <a:gd name="connsiteY5" fmla="*/ 109612 h 109612"/>
                <a:gd name="connsiteX6" fmla="*/ 78260 w 109598"/>
                <a:gd name="connsiteY6" fmla="*/ 31315 h 109612"/>
                <a:gd name="connsiteX7" fmla="*/ 0 w 109598"/>
                <a:gd name="connsiteY7" fmla="*/ 31315 h 1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12">
                  <a:moveTo>
                    <a:pt x="0" y="0"/>
                  </a:moveTo>
                  <a:lnTo>
                    <a:pt x="109598" y="0"/>
                  </a:lnTo>
                  <a:lnTo>
                    <a:pt x="109598" y="31315"/>
                  </a:lnTo>
                  <a:lnTo>
                    <a:pt x="109575" y="31315"/>
                  </a:lnTo>
                  <a:lnTo>
                    <a:pt x="109575" y="109612"/>
                  </a:lnTo>
                  <a:lnTo>
                    <a:pt x="78260" y="109612"/>
                  </a:lnTo>
                  <a:lnTo>
                    <a:pt x="78260"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168">
              <a:extLst>
                <a:ext uri="{FF2B5EF4-FFF2-40B4-BE49-F238E27FC236}">
                  <a16:creationId xmlns:a16="http://schemas.microsoft.com/office/drawing/2014/main" id="{5334AFAC-CAEA-4DF5-A2FD-02532EC6214B}"/>
                </a:ext>
                <a:ext uri="{C183D7F6-B498-43B3-948B-1728B52AA6E4}">
                  <adec:decorative xmlns:adec="http://schemas.microsoft.com/office/drawing/2017/decorative" val="1"/>
                </a:ext>
              </a:extLst>
            </p:cNvPr>
            <p:cNvSpPr/>
            <p:nvPr/>
          </p:nvSpPr>
          <p:spPr>
            <a:xfrm>
              <a:off x="8323582" y="2931321"/>
              <a:ext cx="161853" cy="161832"/>
            </a:xfrm>
            <a:custGeom>
              <a:avLst/>
              <a:gdLst>
                <a:gd name="connsiteX0" fmla="*/ 78298 w 109612"/>
                <a:gd name="connsiteY0" fmla="*/ 0 h 109598"/>
                <a:gd name="connsiteX1" fmla="*/ 109612 w 109612"/>
                <a:gd name="connsiteY1" fmla="*/ 0 h 109598"/>
                <a:gd name="connsiteX2" fmla="*/ 109612 w 109612"/>
                <a:gd name="connsiteY2" fmla="*/ 109598 h 109598"/>
                <a:gd name="connsiteX3" fmla="*/ 78298 w 109612"/>
                <a:gd name="connsiteY3" fmla="*/ 109598 h 109598"/>
                <a:gd name="connsiteX4" fmla="*/ 78298 w 109612"/>
                <a:gd name="connsiteY4" fmla="*/ 109574 h 109598"/>
                <a:gd name="connsiteX5" fmla="*/ 0 w 109612"/>
                <a:gd name="connsiteY5" fmla="*/ 109574 h 109598"/>
                <a:gd name="connsiteX6" fmla="*/ 0 w 109612"/>
                <a:gd name="connsiteY6" fmla="*/ 78259 h 109598"/>
                <a:gd name="connsiteX7" fmla="*/ 78298 w 109612"/>
                <a:gd name="connsiteY7" fmla="*/ 78259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12" h="109598">
                  <a:moveTo>
                    <a:pt x="78298" y="0"/>
                  </a:moveTo>
                  <a:lnTo>
                    <a:pt x="109612" y="0"/>
                  </a:lnTo>
                  <a:lnTo>
                    <a:pt x="109612" y="109598"/>
                  </a:lnTo>
                  <a:lnTo>
                    <a:pt x="78298" y="109598"/>
                  </a:lnTo>
                  <a:lnTo>
                    <a:pt x="78298" y="109574"/>
                  </a:lnTo>
                  <a:lnTo>
                    <a:pt x="0" y="109574"/>
                  </a:lnTo>
                  <a:lnTo>
                    <a:pt x="0" y="78259"/>
                  </a:lnTo>
                  <a:lnTo>
                    <a:pt x="78298" y="78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BF39CDB6-6519-4F3C-BAAF-A8730064359B}"/>
              </a:ext>
              <a:ext uri="{C183D7F6-B498-43B3-948B-1728B52AA6E4}">
                <adec:decorative xmlns:adec="http://schemas.microsoft.com/office/drawing/2017/decorative" val="1"/>
              </a:ext>
            </a:extLst>
          </p:cNvPr>
          <p:cNvSpPr/>
          <p:nvPr/>
        </p:nvSpPr>
        <p:spPr>
          <a:xfrm>
            <a:off x="2548826" y="3259867"/>
            <a:ext cx="8102184" cy="8274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
        <p:nvSpPr>
          <p:cNvPr id="226" name="Rectangle 225">
            <a:extLst>
              <a:ext uri="{FF2B5EF4-FFF2-40B4-BE49-F238E27FC236}">
                <a16:creationId xmlns:a16="http://schemas.microsoft.com/office/drawing/2014/main" id="{1B958C15-9677-495B-A5FF-4C50D75DDA40}"/>
              </a:ext>
              <a:ext uri="{C183D7F6-B498-43B3-948B-1728B52AA6E4}">
                <adec:decorative xmlns:adec="http://schemas.microsoft.com/office/drawing/2017/decorative" val="1"/>
              </a:ext>
            </a:extLst>
          </p:cNvPr>
          <p:cNvSpPr/>
          <p:nvPr/>
        </p:nvSpPr>
        <p:spPr>
          <a:xfrm>
            <a:off x="7541527" y="3393334"/>
            <a:ext cx="1363579"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p:txBody>
      </p:sp>
      <p:sp>
        <p:nvSpPr>
          <p:cNvPr id="227" name="Rectangle 226">
            <a:extLst>
              <a:ext uri="{FF2B5EF4-FFF2-40B4-BE49-F238E27FC236}">
                <a16:creationId xmlns:a16="http://schemas.microsoft.com/office/drawing/2014/main" id="{B46EE72A-6817-49DF-A3F3-743A380D2A92}"/>
              </a:ext>
              <a:ext uri="{C183D7F6-B498-43B3-948B-1728B52AA6E4}">
                <adec:decorative xmlns:adec="http://schemas.microsoft.com/office/drawing/2017/decorative" val="1"/>
              </a:ext>
            </a:extLst>
          </p:cNvPr>
          <p:cNvSpPr/>
          <p:nvPr/>
        </p:nvSpPr>
        <p:spPr>
          <a:xfrm>
            <a:off x="5934842" y="3404521"/>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logs </a:t>
            </a:r>
          </a:p>
        </p:txBody>
      </p:sp>
      <p:sp>
        <p:nvSpPr>
          <p:cNvPr id="228" name="Rectangle 227">
            <a:extLst>
              <a:ext uri="{FF2B5EF4-FFF2-40B4-BE49-F238E27FC236}">
                <a16:creationId xmlns:a16="http://schemas.microsoft.com/office/drawing/2014/main" id="{BDB32536-CC2F-4FFC-9AA6-05630E93E6E2}"/>
              </a:ext>
              <a:ext uri="{C183D7F6-B498-43B3-948B-1728B52AA6E4}">
                <adec:decorative xmlns:adec="http://schemas.microsoft.com/office/drawing/2017/decorative" val="1"/>
              </a:ext>
            </a:extLst>
          </p:cNvPr>
          <p:cNvSpPr/>
          <p:nvPr/>
        </p:nvSpPr>
        <p:spPr>
          <a:xfrm>
            <a:off x="2707496" y="3715435"/>
            <a:ext cx="1460864"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Controller</a:t>
            </a:r>
          </a:p>
        </p:txBody>
      </p:sp>
      <p:sp>
        <p:nvSpPr>
          <p:cNvPr id="241" name="Rectangle 240">
            <a:extLst>
              <a:ext uri="{FF2B5EF4-FFF2-40B4-BE49-F238E27FC236}">
                <a16:creationId xmlns:a16="http://schemas.microsoft.com/office/drawing/2014/main" id="{8239E1B3-FA68-4386-8D6D-1B57319C06BA}"/>
              </a:ext>
              <a:ext uri="{C183D7F6-B498-43B3-948B-1728B52AA6E4}">
                <adec:decorative xmlns:adec="http://schemas.microsoft.com/office/drawing/2017/decorative" val="1"/>
              </a:ext>
            </a:extLst>
          </p:cNvPr>
          <p:cNvSpPr/>
          <p:nvPr/>
        </p:nvSpPr>
        <p:spPr>
          <a:xfrm>
            <a:off x="4317886" y="3716944"/>
            <a:ext cx="1460864" cy="2447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sp>
        <p:nvSpPr>
          <p:cNvPr id="249" name="Rectangle 248">
            <a:extLst>
              <a:ext uri="{FF2B5EF4-FFF2-40B4-BE49-F238E27FC236}">
                <a16:creationId xmlns:a16="http://schemas.microsoft.com/office/drawing/2014/main" id="{141E0A86-94F6-4B23-BFCF-3CCF9F5254CF}"/>
              </a:ext>
              <a:ext uri="{C183D7F6-B498-43B3-948B-1728B52AA6E4}">
                <adec:decorative xmlns:adec="http://schemas.microsoft.com/office/drawing/2017/decorative" val="1"/>
              </a:ext>
            </a:extLst>
          </p:cNvPr>
          <p:cNvSpPr/>
          <p:nvPr/>
        </p:nvSpPr>
        <p:spPr>
          <a:xfrm>
            <a:off x="5928275" y="3715435"/>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HA/DR</a:t>
            </a:r>
          </a:p>
        </p:txBody>
      </p:sp>
      <p:sp>
        <p:nvSpPr>
          <p:cNvPr id="250" name="Rectangle 249">
            <a:extLst>
              <a:ext uri="{FF2B5EF4-FFF2-40B4-BE49-F238E27FC236}">
                <a16:creationId xmlns:a16="http://schemas.microsoft.com/office/drawing/2014/main" id="{A3A79D7F-7F3C-4256-B4C4-37A565A7BE5B}"/>
              </a:ext>
              <a:ext uri="{C183D7F6-B498-43B3-948B-1728B52AA6E4}">
                <adec:decorative xmlns:adec="http://schemas.microsoft.com/office/drawing/2017/decorative" val="1"/>
              </a:ext>
            </a:extLst>
          </p:cNvPr>
          <p:cNvSpPr/>
          <p:nvPr/>
        </p:nvSpPr>
        <p:spPr>
          <a:xfrm>
            <a:off x="7540893" y="3715435"/>
            <a:ext cx="1365250"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Scaling</a:t>
            </a:r>
          </a:p>
        </p:txBody>
      </p:sp>
      <p:sp>
        <p:nvSpPr>
          <p:cNvPr id="251" name="Rectangle 250">
            <a:extLst>
              <a:ext uri="{FF2B5EF4-FFF2-40B4-BE49-F238E27FC236}">
                <a16:creationId xmlns:a16="http://schemas.microsoft.com/office/drawing/2014/main" id="{F4DA8328-0860-4B03-8A9A-554DBAABDEDE}"/>
              </a:ext>
              <a:ext uri="{C183D7F6-B498-43B3-948B-1728B52AA6E4}">
                <adec:decorative xmlns:adec="http://schemas.microsoft.com/office/drawing/2017/decorative" val="1"/>
              </a:ext>
            </a:extLst>
          </p:cNvPr>
          <p:cNvSpPr/>
          <p:nvPr/>
        </p:nvSpPr>
        <p:spPr>
          <a:xfrm>
            <a:off x="9056648" y="3393239"/>
            <a:ext cx="1445485"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Patching/updates</a:t>
            </a:r>
          </a:p>
        </p:txBody>
      </p:sp>
      <p:sp>
        <p:nvSpPr>
          <p:cNvPr id="252" name="Rectangle 251">
            <a:extLst>
              <a:ext uri="{FF2B5EF4-FFF2-40B4-BE49-F238E27FC236}">
                <a16:creationId xmlns:a16="http://schemas.microsoft.com/office/drawing/2014/main" id="{B02BAB03-C818-444F-B47D-BF169AFA4E6E}"/>
              </a:ext>
              <a:ext uri="{C183D7F6-B498-43B3-948B-1728B52AA6E4}">
                <adec:decorative xmlns:adec="http://schemas.microsoft.com/office/drawing/2017/decorative" val="1"/>
              </a:ext>
            </a:extLst>
          </p:cNvPr>
          <p:cNvSpPr/>
          <p:nvPr/>
        </p:nvSpPr>
        <p:spPr>
          <a:xfrm>
            <a:off x="9055669" y="3714190"/>
            <a:ext cx="1455651"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Provisioning</a:t>
            </a:r>
          </a:p>
        </p:txBody>
      </p:sp>
      <p:grpSp>
        <p:nvGrpSpPr>
          <p:cNvPr id="391" name="Group 390" descr="Azure Arc integration: Resource Inventory, Billing, Logs &amp; Metrics, Backup Retention is connected to Azure. ">
            <a:extLst>
              <a:ext uri="{FF2B5EF4-FFF2-40B4-BE49-F238E27FC236}">
                <a16:creationId xmlns:a16="http://schemas.microsoft.com/office/drawing/2014/main" id="{890A6C18-7994-482C-9A70-5471FAC8D9A2}"/>
              </a:ext>
              <a:ext uri="{C183D7F6-B498-43B3-948B-1728B52AA6E4}">
                <adec:decorative xmlns:adec="http://schemas.microsoft.com/office/drawing/2017/decorative" val="0"/>
              </a:ext>
            </a:extLst>
          </p:cNvPr>
          <p:cNvGrpSpPr/>
          <p:nvPr/>
        </p:nvGrpSpPr>
        <p:grpSpPr>
          <a:xfrm>
            <a:off x="5154721" y="1962658"/>
            <a:ext cx="1323271" cy="1748587"/>
            <a:chOff x="7832947" y="1589983"/>
            <a:chExt cx="1323271" cy="1752777"/>
          </a:xfrm>
        </p:grpSpPr>
        <p:cxnSp>
          <p:nvCxnSpPr>
            <p:cNvPr id="392" name="Straight Arrow Connector 391">
              <a:extLst>
                <a:ext uri="{FF2B5EF4-FFF2-40B4-BE49-F238E27FC236}">
                  <a16:creationId xmlns:a16="http://schemas.microsoft.com/office/drawing/2014/main" id="{5D790316-2C25-42DF-849C-AA3F1D0DC3EB}"/>
                </a:ext>
                <a:ext uri="{C183D7F6-B498-43B3-948B-1728B52AA6E4}">
                  <adec:decorative xmlns:adec="http://schemas.microsoft.com/office/drawing/2017/decorative" val="1"/>
                </a:ext>
              </a:extLst>
            </p:cNvPr>
            <p:cNvCxnSpPr>
              <a:cxnSpLocks/>
            </p:cNvCxnSpPr>
            <p:nvPr/>
          </p:nvCxnSpPr>
          <p:spPr>
            <a:xfrm flipV="1">
              <a:off x="7832947" y="1589983"/>
              <a:ext cx="0" cy="1752777"/>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93" name="TextBox 392">
              <a:extLst>
                <a:ext uri="{FF2B5EF4-FFF2-40B4-BE49-F238E27FC236}">
                  <a16:creationId xmlns:a16="http://schemas.microsoft.com/office/drawing/2014/main" id="{8EADDE89-E043-4871-B38C-4088F2DD8130}"/>
                </a:ext>
                <a:ext uri="{C183D7F6-B498-43B3-948B-1728B52AA6E4}">
                  <adec:decorative xmlns:adec="http://schemas.microsoft.com/office/drawing/2017/decorative" val="1"/>
                </a:ext>
              </a:extLst>
            </p:cNvPr>
            <p:cNvSpPr txBox="1"/>
            <p:nvPr/>
          </p:nvSpPr>
          <p:spPr>
            <a:xfrm>
              <a:off x="7861005" y="1905823"/>
              <a:ext cx="1295213" cy="100781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Resource Inventory</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Billing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Logs &amp; Metrics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8" name="Group 387" descr="Azure: Deployments/Actions, Advanced Data Security is connected back to Azure Arc integration.">
            <a:extLst>
              <a:ext uri="{FF2B5EF4-FFF2-40B4-BE49-F238E27FC236}">
                <a16:creationId xmlns:a16="http://schemas.microsoft.com/office/drawing/2014/main" id="{055D5471-8189-4CEA-8CD6-D7A91B97D33E}"/>
              </a:ext>
              <a:ext uri="{C183D7F6-B498-43B3-948B-1728B52AA6E4}">
                <adec:decorative xmlns:adec="http://schemas.microsoft.com/office/drawing/2017/decorative" val="0"/>
              </a:ext>
            </a:extLst>
          </p:cNvPr>
          <p:cNvGrpSpPr/>
          <p:nvPr/>
        </p:nvGrpSpPr>
        <p:grpSpPr>
          <a:xfrm>
            <a:off x="3127753" y="1967172"/>
            <a:ext cx="1546636" cy="1755648"/>
            <a:chOff x="5808943" y="1594497"/>
            <a:chExt cx="1546636" cy="1755648"/>
          </a:xfrm>
        </p:grpSpPr>
        <p:sp>
          <p:nvSpPr>
            <p:cNvPr id="389" name="TextBox 388">
              <a:extLst>
                <a:ext uri="{FF2B5EF4-FFF2-40B4-BE49-F238E27FC236}">
                  <a16:creationId xmlns:a16="http://schemas.microsoft.com/office/drawing/2014/main" id="{165674E9-1804-4518-96F2-6BA965F0B0C5}"/>
                </a:ext>
                <a:ext uri="{C183D7F6-B498-43B3-948B-1728B52AA6E4}">
                  <adec:decorative xmlns:adec="http://schemas.microsoft.com/office/drawing/2017/decorative" val="1"/>
                </a:ext>
              </a:extLst>
            </p:cNvPr>
            <p:cNvSpPr txBox="1"/>
            <p:nvPr/>
          </p:nvSpPr>
          <p:spPr>
            <a:xfrm>
              <a:off x="5808943" y="1902018"/>
              <a:ext cx="1537907" cy="420628"/>
            </a:xfrm>
            <a:prstGeom prst="rect">
              <a:avLst/>
            </a:prstGeom>
            <a:noFill/>
          </p:spPr>
          <p:txBody>
            <a:bodyPr wrap="square" rtlCol="0">
              <a:spAutoFit/>
            </a:bodyPr>
            <a:lstStyle/>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Deployments/Actions</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Advanced Data Security</a:t>
              </a:r>
            </a:p>
          </p:txBody>
        </p:sp>
        <p:cxnSp>
          <p:nvCxnSpPr>
            <p:cNvPr id="390" name="Straight Arrow Connector 389">
              <a:extLst>
                <a:ext uri="{FF2B5EF4-FFF2-40B4-BE49-F238E27FC236}">
                  <a16:creationId xmlns:a16="http://schemas.microsoft.com/office/drawing/2014/main" id="{CCCA9617-2FE7-4663-9E49-F21BAA3FB4F4}"/>
                </a:ext>
                <a:ext uri="{C183D7F6-B498-43B3-948B-1728B52AA6E4}">
                  <adec:decorative xmlns:adec="http://schemas.microsoft.com/office/drawing/2017/decorative" val="1"/>
                </a:ext>
              </a:extLst>
            </p:cNvPr>
            <p:cNvCxnSpPr>
              <a:cxnSpLocks/>
            </p:cNvCxnSpPr>
            <p:nvPr/>
          </p:nvCxnSpPr>
          <p:spPr>
            <a:xfrm>
              <a:off x="7355579" y="1594497"/>
              <a:ext cx="0" cy="175564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41" name="Graphic 440">
            <a:extLst>
              <a:ext uri="{FF2B5EF4-FFF2-40B4-BE49-F238E27FC236}">
                <a16:creationId xmlns:a16="http://schemas.microsoft.com/office/drawing/2014/main" id="{B66EF937-5788-4A6C-A845-BBF43AE6D30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897" y="2509633"/>
            <a:ext cx="344314" cy="344314"/>
          </a:xfrm>
          <a:prstGeom prst="rect">
            <a:avLst/>
          </a:prstGeom>
        </p:spPr>
      </p:pic>
      <p:cxnSp>
        <p:nvCxnSpPr>
          <p:cNvPr id="195" name="Straight Connector 194">
            <a:extLst>
              <a:ext uri="{FF2B5EF4-FFF2-40B4-BE49-F238E27FC236}">
                <a16:creationId xmlns:a16="http://schemas.microsoft.com/office/drawing/2014/main" id="{C63912D3-CB61-44F3-AF12-AC4220EE35BC}"/>
              </a:ext>
              <a:ext uri="{C183D7F6-B498-43B3-948B-1728B52AA6E4}">
                <adec:decorative xmlns:adec="http://schemas.microsoft.com/office/drawing/2017/decorative" val="1"/>
              </a:ext>
            </a:extLst>
          </p:cNvPr>
          <p:cNvCxnSpPr>
            <a:cxnSpLocks/>
          </p:cNvCxnSpPr>
          <p:nvPr/>
        </p:nvCxnSpPr>
        <p:spPr>
          <a:xfrm>
            <a:off x="8219859" y="4098914"/>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8B5D811-2B6E-46E0-8853-48493CA6B6C8}"/>
              </a:ext>
              <a:ext uri="{C183D7F6-B498-43B3-948B-1728B52AA6E4}">
                <adec:decorative xmlns:adec="http://schemas.microsoft.com/office/drawing/2017/decorative" val="1"/>
              </a:ext>
            </a:extLst>
          </p:cNvPr>
          <p:cNvCxnSpPr>
            <a:cxnSpLocks/>
          </p:cNvCxnSpPr>
          <p:nvPr/>
        </p:nvCxnSpPr>
        <p:spPr>
          <a:xfrm>
            <a:off x="5859305" y="4087787"/>
            <a:ext cx="0"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AF272F-AFD8-45C4-8325-EE2D02AC20D0}"/>
              </a:ext>
              <a:ext uri="{C183D7F6-B498-43B3-948B-1728B52AA6E4}">
                <adec:decorative xmlns:adec="http://schemas.microsoft.com/office/drawing/2017/decorative" val="1"/>
              </a:ext>
            </a:extLst>
          </p:cNvPr>
          <p:cNvCxnSpPr>
            <a:cxnSpLocks/>
          </p:cNvCxnSpPr>
          <p:nvPr/>
        </p:nvCxnSpPr>
        <p:spPr>
          <a:xfrm flipH="1">
            <a:off x="3460025" y="4087479"/>
            <a:ext cx="1"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F96483B-24A2-43ED-B04B-EE2709D0036C}"/>
              </a:ext>
              <a:ext uri="{C183D7F6-B498-43B3-948B-1728B52AA6E4}">
                <adec:decorative xmlns:adec="http://schemas.microsoft.com/office/drawing/2017/decorative" val="1"/>
              </a:ext>
            </a:extLst>
          </p:cNvPr>
          <p:cNvCxnSpPr>
            <a:cxnSpLocks/>
          </p:cNvCxnSpPr>
          <p:nvPr/>
        </p:nvCxnSpPr>
        <p:spPr>
          <a:xfrm>
            <a:off x="9761619" y="4080076"/>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6184AE23-39D4-4CF6-B513-AB94248C2B1A}"/>
              </a:ext>
              <a:ext uri="{C183D7F6-B498-43B3-948B-1728B52AA6E4}">
                <adec:decorative xmlns:adec="http://schemas.microsoft.com/office/drawing/2017/decorative" val="1"/>
              </a:ext>
            </a:extLst>
          </p:cNvPr>
          <p:cNvSpPr/>
          <p:nvPr/>
        </p:nvSpPr>
        <p:spPr>
          <a:xfrm>
            <a:off x="2603439" y="4286014"/>
            <a:ext cx="1671286" cy="9013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7" name="Rectangle 426">
            <a:extLst>
              <a:ext uri="{FF2B5EF4-FFF2-40B4-BE49-F238E27FC236}">
                <a16:creationId xmlns:a16="http://schemas.microsoft.com/office/drawing/2014/main" id="{25A9AF57-26C5-434E-880D-030FB7934B8E}"/>
              </a:ext>
              <a:ext uri="{C183D7F6-B498-43B3-948B-1728B52AA6E4}">
                <adec:decorative xmlns:adec="http://schemas.microsoft.com/office/drawing/2017/decorative" val="1"/>
              </a:ext>
            </a:extLst>
          </p:cNvPr>
          <p:cNvSpPr/>
          <p:nvPr/>
        </p:nvSpPr>
        <p:spPr>
          <a:xfrm>
            <a:off x="2568114" y="4880691"/>
            <a:ext cx="1766089"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PostgreSQL Hyperscale</a:t>
            </a:r>
          </a:p>
        </p:txBody>
      </p:sp>
      <p:sp>
        <p:nvSpPr>
          <p:cNvPr id="438" name="Rectangle 437">
            <a:extLst>
              <a:ext uri="{FF2B5EF4-FFF2-40B4-BE49-F238E27FC236}">
                <a16:creationId xmlns:a16="http://schemas.microsoft.com/office/drawing/2014/main" id="{622B26E5-415B-4C9E-8FF7-3B8B72E1A5A6}"/>
              </a:ext>
              <a:ext uri="{C183D7F6-B498-43B3-948B-1728B52AA6E4}">
                <adec:decorative xmlns:adec="http://schemas.microsoft.com/office/drawing/2017/decorative" val="1"/>
              </a:ext>
            </a:extLst>
          </p:cNvPr>
          <p:cNvSpPr/>
          <p:nvPr/>
        </p:nvSpPr>
        <p:spPr>
          <a:xfrm>
            <a:off x="4463462" y="4286028"/>
            <a:ext cx="2833541" cy="904115"/>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39" name="Rectangle 438">
            <a:extLst>
              <a:ext uri="{FF2B5EF4-FFF2-40B4-BE49-F238E27FC236}">
                <a16:creationId xmlns:a16="http://schemas.microsoft.com/office/drawing/2014/main" id="{574E7D07-45FD-4F80-B859-1A2EBA2FF740}"/>
              </a:ext>
              <a:ext uri="{C183D7F6-B498-43B3-948B-1728B52AA6E4}">
                <adec:decorative xmlns:adec="http://schemas.microsoft.com/office/drawing/2017/decorative" val="1"/>
              </a:ext>
            </a:extLst>
          </p:cNvPr>
          <p:cNvSpPr/>
          <p:nvPr/>
        </p:nvSpPr>
        <p:spPr>
          <a:xfrm>
            <a:off x="4741162" y="4882877"/>
            <a:ext cx="604653"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SQL MI</a:t>
            </a:r>
          </a:p>
        </p:txBody>
      </p:sp>
      <p:sp>
        <p:nvSpPr>
          <p:cNvPr id="440" name="Rectangle 439">
            <a:extLst>
              <a:ext uri="{FF2B5EF4-FFF2-40B4-BE49-F238E27FC236}">
                <a16:creationId xmlns:a16="http://schemas.microsoft.com/office/drawing/2014/main" id="{8E888CF4-11D6-4CB0-B84C-821717AF0EBF}"/>
              </a:ext>
              <a:ext uri="{C183D7F6-B498-43B3-948B-1728B52AA6E4}">
                <adec:decorative xmlns:adec="http://schemas.microsoft.com/office/drawing/2017/decorative" val="1"/>
              </a:ext>
            </a:extLst>
          </p:cNvPr>
          <p:cNvSpPr/>
          <p:nvPr/>
        </p:nvSpPr>
        <p:spPr>
          <a:xfrm>
            <a:off x="5679352" y="4882877"/>
            <a:ext cx="1007007"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SQL MI w/ HA</a:t>
            </a:r>
          </a:p>
        </p:txBody>
      </p:sp>
      <p:sp>
        <p:nvSpPr>
          <p:cNvPr id="418" name="Rectangle 417">
            <a:extLst>
              <a:ext uri="{FF2B5EF4-FFF2-40B4-BE49-F238E27FC236}">
                <a16:creationId xmlns:a16="http://schemas.microsoft.com/office/drawing/2014/main" id="{B20CE458-380F-41DC-B280-C3A8BB97B9CE}"/>
              </a:ext>
              <a:ext uri="{C183D7F6-B498-43B3-948B-1728B52AA6E4}">
                <adec:decorative xmlns:adec="http://schemas.microsoft.com/office/drawing/2017/decorative" val="1"/>
              </a:ext>
            </a:extLst>
          </p:cNvPr>
          <p:cNvSpPr/>
          <p:nvPr/>
        </p:nvSpPr>
        <p:spPr>
          <a:xfrm>
            <a:off x="9148162" y="4299249"/>
            <a:ext cx="1321791"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19" name="Rectangle 418">
            <a:extLst>
              <a:ext uri="{FF2B5EF4-FFF2-40B4-BE49-F238E27FC236}">
                <a16:creationId xmlns:a16="http://schemas.microsoft.com/office/drawing/2014/main" id="{0880DAED-24B8-4D02-9685-CE47683018EC}"/>
              </a:ext>
              <a:ext uri="{C183D7F6-B498-43B3-948B-1728B52AA6E4}">
                <adec:decorative xmlns:adec="http://schemas.microsoft.com/office/drawing/2017/decorative" val="1"/>
              </a:ext>
            </a:extLst>
          </p:cNvPr>
          <p:cNvSpPr/>
          <p:nvPr/>
        </p:nvSpPr>
        <p:spPr>
          <a:xfrm>
            <a:off x="9235171" y="4836419"/>
            <a:ext cx="1199366"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Analytics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(Future)</a:t>
            </a:r>
          </a:p>
        </p:txBody>
      </p:sp>
      <p:grpSp>
        <p:nvGrpSpPr>
          <p:cNvPr id="442" name="Group 231">
            <a:extLst>
              <a:ext uri="{FF2B5EF4-FFF2-40B4-BE49-F238E27FC236}">
                <a16:creationId xmlns:a16="http://schemas.microsoft.com/office/drawing/2014/main" id="{BC3E6821-A5A5-49E1-AAB5-CB99FD723279}"/>
              </a:ext>
            </a:extLst>
          </p:cNvPr>
          <p:cNvGrpSpPr>
            <a:grpSpLocks noChangeAspect="1"/>
          </p:cNvGrpSpPr>
          <p:nvPr/>
        </p:nvGrpSpPr>
        <p:grpSpPr bwMode="auto">
          <a:xfrm>
            <a:off x="9576782" y="4419344"/>
            <a:ext cx="431333" cy="431333"/>
            <a:chOff x="4616" y="2783"/>
            <a:chExt cx="312" cy="312"/>
          </a:xfrm>
        </p:grpSpPr>
        <p:sp>
          <p:nvSpPr>
            <p:cNvPr id="443" name="Freeform 232">
              <a:extLst>
                <a:ext uri="{FF2B5EF4-FFF2-40B4-BE49-F238E27FC236}">
                  <a16:creationId xmlns:a16="http://schemas.microsoft.com/office/drawing/2014/main" id="{C9445849-BDED-4DB9-A16A-0F999C15088D}"/>
                </a:ext>
                <a:ext uri="{C183D7F6-B498-43B3-948B-1728B52AA6E4}">
                  <adec:decorative xmlns:adec="http://schemas.microsoft.com/office/drawing/2017/decorative" val="1"/>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4" name="Freeform 233">
              <a:extLst>
                <a:ext uri="{FF2B5EF4-FFF2-40B4-BE49-F238E27FC236}">
                  <a16:creationId xmlns:a16="http://schemas.microsoft.com/office/drawing/2014/main" id="{2C5BF7C1-6009-4598-9D89-842194A81045}"/>
                </a:ext>
                <a:ext uri="{C183D7F6-B498-43B3-948B-1728B52AA6E4}">
                  <adec:decorative xmlns:adec="http://schemas.microsoft.com/office/drawing/2017/decorative" val="1"/>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5" name="Rectangle 234">
              <a:extLst>
                <a:ext uri="{FF2B5EF4-FFF2-40B4-BE49-F238E27FC236}">
                  <a16:creationId xmlns:a16="http://schemas.microsoft.com/office/drawing/2014/main" id="{706828DE-7B21-4367-9B22-DEAB2EA4F381}"/>
                </a:ext>
                <a:ext uri="{C183D7F6-B498-43B3-948B-1728B52AA6E4}">
                  <adec:decorative xmlns:adec="http://schemas.microsoft.com/office/drawing/2017/decorative" val="1"/>
                </a:ext>
              </a:extLst>
            </p:cNvPr>
            <p:cNvSpPr>
              <a:spLocks noChangeArrowheads="1"/>
            </p:cNvSpPr>
            <p:nvPr/>
          </p:nvSpPr>
          <p:spPr bwMode="auto">
            <a:xfrm>
              <a:off x="4742" y="2891"/>
              <a:ext cx="20" cy="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6" name="Rectangle 235">
              <a:extLst>
                <a:ext uri="{FF2B5EF4-FFF2-40B4-BE49-F238E27FC236}">
                  <a16:creationId xmlns:a16="http://schemas.microsoft.com/office/drawing/2014/main" id="{0CDB4C84-F8AC-45E8-849F-EB7F9162CD83}"/>
                </a:ext>
                <a:ext uri="{C183D7F6-B498-43B3-948B-1728B52AA6E4}">
                  <adec:decorative xmlns:adec="http://schemas.microsoft.com/office/drawing/2017/decorative" val="1"/>
                </a:ext>
              </a:extLst>
            </p:cNvPr>
            <p:cNvSpPr>
              <a:spLocks noChangeArrowheads="1"/>
            </p:cNvSpPr>
            <p:nvPr/>
          </p:nvSpPr>
          <p:spPr bwMode="auto">
            <a:xfrm>
              <a:off x="4713" y="2861"/>
              <a:ext cx="20" cy="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7" name="Rectangle 236">
              <a:extLst>
                <a:ext uri="{FF2B5EF4-FFF2-40B4-BE49-F238E27FC236}">
                  <a16:creationId xmlns:a16="http://schemas.microsoft.com/office/drawing/2014/main" id="{C765FD07-490C-4B69-B3A9-7E6D6A5BC40A}"/>
                </a:ext>
                <a:ext uri="{C183D7F6-B498-43B3-948B-1728B52AA6E4}">
                  <adec:decorative xmlns:adec="http://schemas.microsoft.com/office/drawing/2017/decorative" val="1"/>
                </a:ext>
              </a:extLst>
            </p:cNvPr>
            <p:cNvSpPr>
              <a:spLocks noChangeArrowheads="1"/>
            </p:cNvSpPr>
            <p:nvPr/>
          </p:nvSpPr>
          <p:spPr bwMode="auto">
            <a:xfrm>
              <a:off x="4684" y="2842"/>
              <a:ext cx="19"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grpSp>
      <p:cxnSp>
        <p:nvCxnSpPr>
          <p:cNvPr id="453" name="Straight Arrow Connector 452">
            <a:extLst>
              <a:ext uri="{FF2B5EF4-FFF2-40B4-BE49-F238E27FC236}">
                <a16:creationId xmlns:a16="http://schemas.microsoft.com/office/drawing/2014/main" id="{B55E8B74-A3A9-4D2F-9816-E66401DBCF66}"/>
              </a:ext>
              <a:ext uri="{C183D7F6-B498-43B3-948B-1728B52AA6E4}">
                <adec:decorative xmlns:adec="http://schemas.microsoft.com/office/drawing/2017/decorative" val="1"/>
              </a:ext>
            </a:extLst>
          </p:cNvPr>
          <p:cNvCxnSpPr>
            <a:cxnSpLocks/>
          </p:cNvCxnSpPr>
          <p:nvPr/>
        </p:nvCxnSpPr>
        <p:spPr>
          <a:xfrm flipH="1">
            <a:off x="1397464" y="2489729"/>
            <a:ext cx="0" cy="2779456"/>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B0BB0869-60F8-42A7-B1BD-0EFD54E6292F}"/>
              </a:ext>
              <a:ext uri="{C183D7F6-B498-43B3-948B-1728B52AA6E4}">
                <adec:decorative xmlns:adec="http://schemas.microsoft.com/office/drawing/2017/decorative" val="1"/>
              </a:ext>
            </a:extLst>
          </p:cNvPr>
          <p:cNvCxnSpPr>
            <a:cxnSpLocks/>
          </p:cNvCxnSpPr>
          <p:nvPr/>
        </p:nvCxnSpPr>
        <p:spPr>
          <a:xfrm flipH="1" flipV="1">
            <a:off x="1577534" y="1539317"/>
            <a:ext cx="2963890" cy="24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15" descr="Azure is interconnected to Azure Portal.">
            <a:extLst>
              <a:ext uri="{FF2B5EF4-FFF2-40B4-BE49-F238E27FC236}">
                <a16:creationId xmlns:a16="http://schemas.microsoft.com/office/drawing/2014/main" id="{926F7705-3686-4ACF-A998-77D2044B3C2D}"/>
              </a:ext>
              <a:ext uri="{C183D7F6-B498-43B3-948B-1728B52AA6E4}">
                <adec:decorative xmlns:adec="http://schemas.microsoft.com/office/drawing/2017/decorative" val="0"/>
              </a:ext>
            </a:extLst>
          </p:cNvPr>
          <p:cNvGrpSpPr/>
          <p:nvPr/>
        </p:nvGrpSpPr>
        <p:grpSpPr>
          <a:xfrm>
            <a:off x="730950" y="1158082"/>
            <a:ext cx="3718287" cy="589391"/>
            <a:chOff x="730950" y="1158082"/>
            <a:chExt cx="3718287" cy="589391"/>
          </a:xfrm>
        </p:grpSpPr>
        <p:cxnSp>
          <p:nvCxnSpPr>
            <p:cNvPr id="456" name="Straight Arrow Connector 455">
              <a:extLst>
                <a:ext uri="{FF2B5EF4-FFF2-40B4-BE49-F238E27FC236}">
                  <a16:creationId xmlns:a16="http://schemas.microsoft.com/office/drawing/2014/main" id="{7694ED8D-C87D-469F-BA9D-DB99A4CD346D}"/>
                </a:ext>
                <a:ext uri="{C183D7F6-B498-43B3-948B-1728B52AA6E4}">
                  <adec:decorative xmlns:adec="http://schemas.microsoft.com/office/drawing/2017/decorative" val="1"/>
                </a:ext>
              </a:extLst>
            </p:cNvPr>
            <p:cNvCxnSpPr>
              <a:cxnSpLocks/>
            </p:cNvCxnSpPr>
            <p:nvPr/>
          </p:nvCxnSpPr>
          <p:spPr>
            <a:xfrm flipH="1">
              <a:off x="2148230" y="1745410"/>
              <a:ext cx="2301007" cy="2063"/>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A2493562-7A0A-4C8B-B24A-C3462A2A8F00}"/>
                </a:ext>
                <a:ext uri="{C183D7F6-B498-43B3-948B-1728B52AA6E4}">
                  <adec:decorative xmlns:adec="http://schemas.microsoft.com/office/drawing/2017/decorative" val="1"/>
                </a:ext>
              </a:extLst>
            </p:cNvPr>
            <p:cNvSpPr txBox="1"/>
            <p:nvPr/>
          </p:nvSpPr>
          <p:spPr>
            <a:xfrm>
              <a:off x="730950" y="1158082"/>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Portal</a:t>
              </a:r>
            </a:p>
          </p:txBody>
        </p:sp>
      </p:grpSp>
      <p:cxnSp>
        <p:nvCxnSpPr>
          <p:cNvPr id="458" name="Straight Arrow Connector 457">
            <a:extLst>
              <a:ext uri="{FF2B5EF4-FFF2-40B4-BE49-F238E27FC236}">
                <a16:creationId xmlns:a16="http://schemas.microsoft.com/office/drawing/2014/main" id="{A98A6DAA-EA32-4755-B3ED-2D92B64BF9D8}"/>
              </a:ext>
              <a:ext uri="{C183D7F6-B498-43B3-948B-1728B52AA6E4}">
                <adec:decorative xmlns:adec="http://schemas.microsoft.com/office/drawing/2017/decorative" val="1"/>
              </a:ext>
            </a:extLst>
          </p:cNvPr>
          <p:cNvCxnSpPr>
            <a:cxnSpLocks/>
          </p:cNvCxnSpPr>
          <p:nvPr/>
        </p:nvCxnSpPr>
        <p:spPr>
          <a:xfrm flipH="1" flipV="1">
            <a:off x="1730124" y="1326263"/>
            <a:ext cx="2915234" cy="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88362C92-CB54-4F46-9D4B-451467CE67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4684" y="1169452"/>
            <a:ext cx="742390" cy="742390"/>
          </a:xfrm>
          <a:prstGeom prst="rect">
            <a:avLst/>
          </a:prstGeom>
        </p:spPr>
      </p:pic>
      <p:pic>
        <p:nvPicPr>
          <p:cNvPr id="200" name="Graphic 199">
            <a:extLst>
              <a:ext uri="{FF2B5EF4-FFF2-40B4-BE49-F238E27FC236}">
                <a16:creationId xmlns:a16="http://schemas.microsoft.com/office/drawing/2014/main" id="{ECFFEB72-5E30-4A6C-8904-979DCE29F1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6250" y="1644303"/>
            <a:ext cx="585216" cy="585216"/>
          </a:xfrm>
          <a:prstGeom prst="rect">
            <a:avLst/>
          </a:prstGeom>
        </p:spPr>
      </p:pic>
      <p:pic>
        <p:nvPicPr>
          <p:cNvPr id="201" name="Graphic 200">
            <a:extLst>
              <a:ext uri="{FF2B5EF4-FFF2-40B4-BE49-F238E27FC236}">
                <a16:creationId xmlns:a16="http://schemas.microsoft.com/office/drawing/2014/main" id="{C5F94B87-E819-40E7-B38B-9FD42C1B06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69672" y="1326263"/>
            <a:ext cx="601494" cy="601494"/>
          </a:xfrm>
          <a:prstGeom prst="rect">
            <a:avLst/>
          </a:prstGeom>
        </p:spPr>
      </p:pic>
      <p:pic>
        <p:nvPicPr>
          <p:cNvPr id="211" name="Graphic 210">
            <a:extLst>
              <a:ext uri="{FF2B5EF4-FFF2-40B4-BE49-F238E27FC236}">
                <a16:creationId xmlns:a16="http://schemas.microsoft.com/office/drawing/2014/main" id="{4A8811C2-0F7B-4F4C-9895-CA13932716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71236" y="4431279"/>
            <a:ext cx="457200" cy="457200"/>
          </a:xfrm>
          <a:prstGeom prst="rect">
            <a:avLst/>
          </a:prstGeom>
        </p:spPr>
      </p:pic>
      <p:pic>
        <p:nvPicPr>
          <p:cNvPr id="212" name="Graphic 211">
            <a:extLst>
              <a:ext uri="{FF2B5EF4-FFF2-40B4-BE49-F238E27FC236}">
                <a16:creationId xmlns:a16="http://schemas.microsoft.com/office/drawing/2014/main" id="{5776351A-2A0A-41CF-9C60-EC9D721D2D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2493" y="4426851"/>
            <a:ext cx="457200" cy="457200"/>
          </a:xfrm>
          <a:prstGeom prst="rect">
            <a:avLst/>
          </a:prstGeom>
        </p:spPr>
      </p:pic>
      <p:pic>
        <p:nvPicPr>
          <p:cNvPr id="213" name="Graphic 212">
            <a:extLst>
              <a:ext uri="{FF2B5EF4-FFF2-40B4-BE49-F238E27FC236}">
                <a16:creationId xmlns:a16="http://schemas.microsoft.com/office/drawing/2014/main" id="{AF1BD808-C00C-4A76-A91B-39B2D82974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3750" y="4422423"/>
            <a:ext cx="457200" cy="457200"/>
          </a:xfrm>
          <a:prstGeom prst="rect">
            <a:avLst/>
          </a:prstGeom>
        </p:spPr>
      </p:pic>
      <p:pic>
        <p:nvPicPr>
          <p:cNvPr id="214" name="Graphic 213">
            <a:extLst>
              <a:ext uri="{FF2B5EF4-FFF2-40B4-BE49-F238E27FC236}">
                <a16:creationId xmlns:a16="http://schemas.microsoft.com/office/drawing/2014/main" id="{0358130D-1B3E-40B7-8AD0-015F243338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2007" y="4420524"/>
            <a:ext cx="442618" cy="442618"/>
          </a:xfrm>
          <a:prstGeom prst="rect">
            <a:avLst/>
          </a:prstGeom>
        </p:spPr>
      </p:pic>
      <p:pic>
        <p:nvPicPr>
          <p:cNvPr id="215" name="Graphic 214">
            <a:extLst>
              <a:ext uri="{FF2B5EF4-FFF2-40B4-BE49-F238E27FC236}">
                <a16:creationId xmlns:a16="http://schemas.microsoft.com/office/drawing/2014/main" id="{CAB612C3-7A92-40FC-AD81-93A1F8414E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9826" y="4391190"/>
            <a:ext cx="482664" cy="482664"/>
          </a:xfrm>
          <a:prstGeom prst="rect">
            <a:avLst/>
          </a:prstGeom>
        </p:spPr>
      </p:pic>
      <p:pic>
        <p:nvPicPr>
          <p:cNvPr id="216" name="Graphic 215">
            <a:extLst>
              <a:ext uri="{FF2B5EF4-FFF2-40B4-BE49-F238E27FC236}">
                <a16:creationId xmlns:a16="http://schemas.microsoft.com/office/drawing/2014/main" id="{E01AC686-60B7-402F-9CA6-D25CB82107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1809" y="4430958"/>
            <a:ext cx="457200" cy="457200"/>
          </a:xfrm>
          <a:prstGeom prst="rect">
            <a:avLst/>
          </a:prstGeom>
        </p:spPr>
      </p:pic>
    </p:spTree>
    <p:extLst>
      <p:ext uri="{BB962C8B-B14F-4D97-AF65-F5344CB8AC3E}">
        <p14:creationId xmlns:p14="http://schemas.microsoft.com/office/powerpoint/2010/main" val="3118485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wipe(up)">
                                      <p:cBhvr>
                                        <p:cTn id="12" dur="350"/>
                                        <p:tgtEl>
                                          <p:spTgt spid="401"/>
                                        </p:tgtEl>
                                      </p:cBhvr>
                                    </p:animEffect>
                                  </p:childTnLst>
                                </p:cTn>
                              </p:par>
                              <p:par>
                                <p:cTn id="13" presetID="10" presetClass="entr" presetSubtype="0" fill="hold" nodeType="withEffect">
                                  <p:stCondLst>
                                    <p:cond delay="150"/>
                                  </p:stCondLst>
                                  <p:childTnLst>
                                    <p:set>
                                      <p:cBhvr>
                                        <p:cTn id="14" dur="1" fill="hold">
                                          <p:stCondLst>
                                            <p:cond delay="0"/>
                                          </p:stCondLst>
                                        </p:cTn>
                                        <p:tgtEl>
                                          <p:spTgt spid="404"/>
                                        </p:tgtEl>
                                        <p:attrNameLst>
                                          <p:attrName>style.visibility</p:attrName>
                                        </p:attrNameLst>
                                      </p:cBhvr>
                                      <p:to>
                                        <p:strVal val="visible"/>
                                      </p:to>
                                    </p:set>
                                    <p:animEffect transition="in" filter="fade">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91"/>
                                        </p:tgtEl>
                                        <p:attrNameLst>
                                          <p:attrName>style.visibility</p:attrName>
                                        </p:attrNameLst>
                                      </p:cBhvr>
                                      <p:to>
                                        <p:strVal val="visible"/>
                                      </p:to>
                                    </p:set>
                                    <p:animEffect transition="in" filter="wipe(down)">
                                      <p:cBhvr>
                                        <p:cTn id="20" dur="750"/>
                                        <p:tgtEl>
                                          <p:spTgt spid="3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8"/>
                                        </p:tgtEl>
                                        <p:attrNameLst>
                                          <p:attrName>style.visibility</p:attrName>
                                        </p:attrNameLst>
                                      </p:cBhvr>
                                      <p:to>
                                        <p:strVal val="visible"/>
                                      </p:to>
                                    </p:set>
                                    <p:animEffect transition="in" filter="wipe(up)">
                                      <p:cBhvr>
                                        <p:cTn id="25" dur="750"/>
                                        <p:tgtEl>
                                          <p:spTgt spid="388"/>
                                        </p:tgtEl>
                                      </p:cBhvr>
                                    </p:animEffect>
                                  </p:childTnLst>
                                </p:cTn>
                              </p:par>
                              <p:par>
                                <p:cTn id="26" presetID="10" presetClass="entr" presetSubtype="0" fill="hold" nodeType="withEffect">
                                  <p:stCondLst>
                                    <p:cond delay="0"/>
                                  </p:stCondLst>
                                  <p:childTnLst>
                                    <p:set>
                                      <p:cBhvr>
                                        <p:cTn id="27" dur="1" fill="hold">
                                          <p:stCondLst>
                                            <p:cond delay="0"/>
                                          </p:stCondLst>
                                        </p:cTn>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3"/>
                                        </p:tgtEl>
                                        <p:attrNameLst>
                                          <p:attrName>style.visibility</p:attrName>
                                        </p:attrNameLst>
                                      </p:cBhvr>
                                      <p:to>
                                        <p:strVal val="visible"/>
                                      </p:to>
                                    </p:set>
                                    <p:animEffect transition="in" filter="fade">
                                      <p:cBhvr>
                                        <p:cTn id="33" dur="500"/>
                                        <p:tgtEl>
                                          <p:spTgt spid="4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5"/>
                                        </p:tgtEl>
                                        <p:attrNameLst>
                                          <p:attrName>style.visibility</p:attrName>
                                        </p:attrNameLst>
                                      </p:cBhvr>
                                      <p:to>
                                        <p:strVal val="visible"/>
                                      </p:to>
                                    </p:set>
                                    <p:animEffect transition="in" filter="fade">
                                      <p:cBhvr>
                                        <p:cTn id="38" dur="500"/>
                                        <p:tgtEl>
                                          <p:spTgt spid="4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8"/>
                                        </p:tgtEl>
                                        <p:attrNameLst>
                                          <p:attrName>style.visibility</p:attrName>
                                        </p:attrNameLst>
                                      </p:cBhvr>
                                      <p:to>
                                        <p:strVal val="visible"/>
                                      </p:to>
                                    </p:set>
                                    <p:animEffect transition="in" filter="fade">
                                      <p:cBhvr>
                                        <p:cTn id="48"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DAD0DD9-9D7E-4767-ABCE-468295F47035}"/>
              </a:ext>
            </a:extLst>
          </p:cNvPr>
          <p:cNvSpPr/>
          <p:nvPr/>
        </p:nvSpPr>
        <p:spPr bwMode="auto">
          <a:xfrm>
            <a:off x="5954143" y="4859454"/>
            <a:ext cx="2645096" cy="1097280"/>
          </a:xfrm>
          <a:prstGeom prst="rect">
            <a:avLst/>
          </a:prstGeom>
          <a:solidFill>
            <a:schemeClr val="bg1"/>
          </a:solidFill>
          <a:ln w="19050" cap="flat" cmpd="sng" algn="ctr">
            <a:solidFill>
              <a:schemeClr val="tx1"/>
            </a:solidFill>
            <a:prstDash val="solid"/>
            <a:headEnd type="none" w="med" len="med"/>
            <a:tailEnd type="none" w="med" len="med"/>
          </a:ln>
          <a:effectLst>
            <a:outerShdw blurRad="101600" algn="tl" rotWithShape="0">
              <a:schemeClr val="tx1">
                <a:alpha val="55000"/>
              </a:scheme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77" name="Rectangle 76">
            <a:extLst>
              <a:ext uri="{FF2B5EF4-FFF2-40B4-BE49-F238E27FC236}">
                <a16:creationId xmlns:a16="http://schemas.microsoft.com/office/drawing/2014/main" id="{7E7A1D16-473E-46BF-8C60-5612F2E4B3E5}"/>
              </a:ext>
            </a:extLst>
          </p:cNvPr>
          <p:cNvSpPr/>
          <p:nvPr/>
        </p:nvSpPr>
        <p:spPr bwMode="auto">
          <a:xfrm>
            <a:off x="651551" y="4865310"/>
            <a:ext cx="2066736" cy="1447114"/>
          </a:xfrm>
          <a:prstGeom prst="rect">
            <a:avLst/>
          </a:prstGeom>
          <a:solidFill>
            <a:schemeClr val="bg1"/>
          </a:solidFill>
          <a:ln w="19050" cap="flat" cmpd="sng" algn="ctr">
            <a:solidFill>
              <a:schemeClr val="tx1"/>
            </a:solidFill>
            <a:prstDash val="solid"/>
            <a:headEnd type="none" w="med" len="med"/>
            <a:tailEnd type="none" w="med" len="med"/>
          </a:ln>
          <a:effectLst>
            <a:outerShdw blurRad="101600" algn="tl" rotWithShape="0">
              <a:schemeClr val="tx1">
                <a:alpha val="55000"/>
              </a:scheme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SQL / OSS databases</a:t>
            </a:r>
          </a:p>
        </p:txBody>
      </p:sp>
      <p:sp>
        <p:nvSpPr>
          <p:cNvPr id="78" name="Rectangle 77">
            <a:extLst>
              <a:ext uri="{FF2B5EF4-FFF2-40B4-BE49-F238E27FC236}">
                <a16:creationId xmlns:a16="http://schemas.microsoft.com/office/drawing/2014/main" id="{0F021B79-28BB-4717-B874-2E7FB2C835ED}"/>
              </a:ext>
            </a:extLst>
          </p:cNvPr>
          <p:cNvSpPr/>
          <p:nvPr/>
        </p:nvSpPr>
        <p:spPr bwMode="auto">
          <a:xfrm>
            <a:off x="8869158" y="4859454"/>
            <a:ext cx="2645096" cy="1097280"/>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SQL Edge</a:t>
            </a:r>
          </a:p>
        </p:txBody>
      </p:sp>
      <p:sp>
        <p:nvSpPr>
          <p:cNvPr id="79" name="Rectangle 78">
            <a:extLst>
              <a:ext uri="{FF2B5EF4-FFF2-40B4-BE49-F238E27FC236}">
                <a16:creationId xmlns:a16="http://schemas.microsoft.com/office/drawing/2014/main" id="{928FF10E-5874-4418-956C-88B4C4D23E0E}"/>
              </a:ext>
            </a:extLst>
          </p:cNvPr>
          <p:cNvSpPr/>
          <p:nvPr/>
        </p:nvSpPr>
        <p:spPr bwMode="auto">
          <a:xfrm>
            <a:off x="3039128" y="4859454"/>
            <a:ext cx="2645096" cy="1097280"/>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80" name="Rectangle 79">
            <a:extLst>
              <a:ext uri="{FF2B5EF4-FFF2-40B4-BE49-F238E27FC236}">
                <a16:creationId xmlns:a16="http://schemas.microsoft.com/office/drawing/2014/main" id="{963045DC-8152-4AC5-935A-E2B280875A44}"/>
              </a:ext>
            </a:extLst>
          </p:cNvPr>
          <p:cNvSpPr/>
          <p:nvPr/>
        </p:nvSpPr>
        <p:spPr bwMode="auto">
          <a:xfrm>
            <a:off x="8869158" y="3732791"/>
            <a:ext cx="2645096" cy="994118"/>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For customers who need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Small footprint SQL for IoT/ Edge compute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Streaming, time-series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To run on devices up to 8 cores</a:t>
            </a:r>
          </a:p>
        </p:txBody>
      </p:sp>
      <p:sp>
        <p:nvSpPr>
          <p:cNvPr id="81" name="Rectangle 80">
            <a:extLst>
              <a:ext uri="{FF2B5EF4-FFF2-40B4-BE49-F238E27FC236}">
                <a16:creationId xmlns:a16="http://schemas.microsoft.com/office/drawing/2014/main" id="{8D20375B-9A9E-4022-B3E8-54F24F050FBB}"/>
              </a:ext>
            </a:extLst>
          </p:cNvPr>
          <p:cNvSpPr/>
          <p:nvPr/>
        </p:nvSpPr>
        <p:spPr bwMode="auto">
          <a:xfrm>
            <a:off x="3039128" y="3732791"/>
            <a:ext cx="2645096" cy="994118"/>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For customers who need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SSRS/SSAS/SSIS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Server-based, not in containers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Specific versions of SQL Server for ISV apps</a:t>
            </a:r>
          </a:p>
        </p:txBody>
      </p:sp>
      <p:sp>
        <p:nvSpPr>
          <p:cNvPr id="82" name="Rectangle 81">
            <a:extLst>
              <a:ext uri="{FF2B5EF4-FFF2-40B4-BE49-F238E27FC236}">
                <a16:creationId xmlns:a16="http://schemas.microsoft.com/office/drawing/2014/main" id="{37AF1B3C-9304-485E-B80E-5BCCA7156905}"/>
              </a:ext>
            </a:extLst>
          </p:cNvPr>
          <p:cNvSpPr/>
          <p:nvPr/>
        </p:nvSpPr>
        <p:spPr bwMode="auto">
          <a:xfrm>
            <a:off x="5954143" y="3732791"/>
            <a:ext cx="2645096" cy="994118"/>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For customers who need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Operational databases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PaaS-like experience &amp; cloud billing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Consistency and manageability across on-premises and multi-cloud</a:t>
            </a:r>
          </a:p>
        </p:txBody>
      </p:sp>
      <p:sp>
        <p:nvSpPr>
          <p:cNvPr id="83" name="Rectangle 82">
            <a:extLst>
              <a:ext uri="{FF2B5EF4-FFF2-40B4-BE49-F238E27FC236}">
                <a16:creationId xmlns:a16="http://schemas.microsoft.com/office/drawing/2014/main" id="{8FAF1F8A-5DFE-4D1F-B5B6-0A45972894F4}"/>
              </a:ext>
            </a:extLst>
          </p:cNvPr>
          <p:cNvSpPr/>
          <p:nvPr/>
        </p:nvSpPr>
        <p:spPr bwMode="auto">
          <a:xfrm>
            <a:off x="702473" y="2552672"/>
            <a:ext cx="1964889" cy="472554"/>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84" name="Title 1">
            <a:extLst>
              <a:ext uri="{FF2B5EF4-FFF2-40B4-BE49-F238E27FC236}">
                <a16:creationId xmlns:a16="http://schemas.microsoft.com/office/drawing/2014/main" id="{B7496B6D-049D-4F44-B474-B2B745398A6E}"/>
              </a:ext>
            </a:extLst>
          </p:cNvPr>
          <p:cNvSpPr txBox="1">
            <a:spLocks/>
          </p:cNvSpPr>
          <p:nvPr/>
        </p:nvSpPr>
        <p:spPr>
          <a:xfrm>
            <a:off x="586740" y="501156"/>
            <a:ext cx="11018520" cy="80021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full migration the default hero, Arc as secondary</a:t>
            </a:r>
            <a:br>
              <a:rPr kumimoji="0" lang="en-US"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pitchFamily="34" charset="0"/>
              </a:rPr>
              <a:t>Decision tree based on customer needs</a:t>
            </a:r>
            <a:endPar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endParaRPr>
          </a:p>
        </p:txBody>
      </p:sp>
      <p:cxnSp>
        <p:nvCxnSpPr>
          <p:cNvPr id="85" name="Elbow Connector 20">
            <a:extLst>
              <a:ext uri="{FF2B5EF4-FFF2-40B4-BE49-F238E27FC236}">
                <a16:creationId xmlns:a16="http://schemas.microsoft.com/office/drawing/2014/main" id="{F507BB85-5AAA-4E1D-A149-E24FA6689395}"/>
              </a:ext>
              <a:ext uri="{C183D7F6-B498-43B3-948B-1728B52AA6E4}">
                <adec:decorative xmlns:adec="http://schemas.microsoft.com/office/drawing/2017/decorative" val="1"/>
              </a:ext>
            </a:extLst>
          </p:cNvPr>
          <p:cNvCxnSpPr>
            <a:cxnSpLocks/>
            <a:stCxn id="101" idx="0"/>
            <a:endCxn id="83" idx="2"/>
          </p:cNvCxnSpPr>
          <p:nvPr/>
        </p:nvCxnSpPr>
        <p:spPr>
          <a:xfrm rot="16200000" flipV="1">
            <a:off x="1336394" y="3373751"/>
            <a:ext cx="697051" cy="1"/>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sp>
        <p:nvSpPr>
          <p:cNvPr id="86" name="Rectangle 85">
            <a:extLst>
              <a:ext uri="{FF2B5EF4-FFF2-40B4-BE49-F238E27FC236}">
                <a16:creationId xmlns:a16="http://schemas.microsoft.com/office/drawing/2014/main" id="{4B414A1A-532F-456E-B363-6CBDBCAFA5F0}"/>
              </a:ext>
            </a:extLst>
          </p:cNvPr>
          <p:cNvSpPr/>
          <p:nvPr/>
        </p:nvSpPr>
        <p:spPr bwMode="auto">
          <a:xfrm>
            <a:off x="703543" y="1427747"/>
            <a:ext cx="1964890" cy="472554"/>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Operational data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Can data go to Azure?</a:t>
            </a:r>
          </a:p>
        </p:txBody>
      </p:sp>
      <p:cxnSp>
        <p:nvCxnSpPr>
          <p:cNvPr id="87" name="Straight Connector 86">
            <a:extLst>
              <a:ext uri="{FF2B5EF4-FFF2-40B4-BE49-F238E27FC236}">
                <a16:creationId xmlns:a16="http://schemas.microsoft.com/office/drawing/2014/main" id="{6F30C4A8-D01A-46CA-98BC-AAEE16E8685E}"/>
              </a:ext>
              <a:ext uri="{C183D7F6-B498-43B3-948B-1728B52AA6E4}">
                <adec:decorative xmlns:adec="http://schemas.microsoft.com/office/drawing/2017/decorative" val="1"/>
              </a:ext>
            </a:extLst>
          </p:cNvPr>
          <p:cNvCxnSpPr>
            <a:cxnSpLocks/>
            <a:stCxn id="83" idx="0"/>
            <a:endCxn id="86" idx="2"/>
          </p:cNvCxnSpPr>
          <p:nvPr/>
        </p:nvCxnSpPr>
        <p:spPr>
          <a:xfrm flipV="1">
            <a:off x="1684918" y="1900301"/>
            <a:ext cx="1070" cy="652371"/>
          </a:xfrm>
          <a:prstGeom prst="line">
            <a:avLst/>
          </a:prstGeom>
          <a:noFill/>
          <a:ln w="19050" cap="flat" cmpd="sng" algn="ctr">
            <a:solidFill>
              <a:schemeClr val="accent1"/>
            </a:solidFill>
            <a:prstDash val="solid"/>
            <a:miter lim="800000"/>
            <a:headEnd type="triangle" w="med" len="med"/>
            <a:tailEnd type="none" w="lg" len="med"/>
          </a:ln>
          <a:effectLst/>
        </p:spPr>
      </p:cxnSp>
      <p:sp>
        <p:nvSpPr>
          <p:cNvPr id="88" name="Rectangle 87">
            <a:extLst>
              <a:ext uri="{FF2B5EF4-FFF2-40B4-BE49-F238E27FC236}">
                <a16:creationId xmlns:a16="http://schemas.microsoft.com/office/drawing/2014/main" id="{11F9B463-5CFC-4683-BA2D-3EE005227363}"/>
              </a:ext>
            </a:extLst>
          </p:cNvPr>
          <p:cNvSpPr/>
          <p:nvPr/>
        </p:nvSpPr>
        <p:spPr bwMode="auto">
          <a:xfrm>
            <a:off x="6034896" y="1439241"/>
            <a:ext cx="2483590" cy="472554"/>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Outside of Azure</a:t>
            </a:r>
          </a:p>
        </p:txBody>
      </p:sp>
      <p:cxnSp>
        <p:nvCxnSpPr>
          <p:cNvPr id="89" name="Straight Connector 88">
            <a:extLst>
              <a:ext uri="{FF2B5EF4-FFF2-40B4-BE49-F238E27FC236}">
                <a16:creationId xmlns:a16="http://schemas.microsoft.com/office/drawing/2014/main" id="{5D767291-4640-42BA-9FF3-11D4A58B8331}"/>
              </a:ext>
              <a:ext uri="{C183D7F6-B498-43B3-948B-1728B52AA6E4}">
                <adec:decorative xmlns:adec="http://schemas.microsoft.com/office/drawing/2017/decorative" val="1"/>
              </a:ext>
            </a:extLst>
          </p:cNvPr>
          <p:cNvCxnSpPr>
            <a:cxnSpLocks/>
            <a:stCxn id="88" idx="1"/>
            <a:endCxn id="86" idx="3"/>
          </p:cNvCxnSpPr>
          <p:nvPr/>
        </p:nvCxnSpPr>
        <p:spPr>
          <a:xfrm flipH="1" flipV="1">
            <a:off x="2668433" y="1664024"/>
            <a:ext cx="3366463" cy="11494"/>
          </a:xfrm>
          <a:prstGeom prst="line">
            <a:avLst/>
          </a:prstGeom>
          <a:noFill/>
          <a:ln w="19050" cap="flat" cmpd="sng" algn="ctr">
            <a:solidFill>
              <a:schemeClr val="accent1"/>
            </a:solidFill>
            <a:prstDash val="solid"/>
            <a:miter lim="800000"/>
            <a:headEnd type="triangle" w="med" len="med"/>
            <a:tailEnd type="none" w="lg" len="med"/>
          </a:ln>
          <a:effectLst/>
        </p:spPr>
      </p:cxnSp>
      <p:sp>
        <p:nvSpPr>
          <p:cNvPr id="90" name="TextBox 89">
            <a:extLst>
              <a:ext uri="{FF2B5EF4-FFF2-40B4-BE49-F238E27FC236}">
                <a16:creationId xmlns:a16="http://schemas.microsoft.com/office/drawing/2014/main" id="{355E6254-B3CE-4972-9F68-E3F066180B0D}"/>
              </a:ext>
            </a:extLst>
          </p:cNvPr>
          <p:cNvSpPr txBox="1"/>
          <p:nvPr/>
        </p:nvSpPr>
        <p:spPr>
          <a:xfrm>
            <a:off x="1776633" y="2140210"/>
            <a:ext cx="237770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panose="020B0702040204020203" pitchFamily="34" charset="0"/>
                <a:ea typeface="+mn-ea"/>
                <a:cs typeface="Segoe UI Semibold" panose="020B0702040204020203" pitchFamily="34" charset="0"/>
              </a:rPr>
              <a:t>Yes (Default hero)</a:t>
            </a:r>
          </a:p>
        </p:txBody>
      </p:sp>
      <p:sp>
        <p:nvSpPr>
          <p:cNvPr id="91" name="TextBox 90">
            <a:extLst>
              <a:ext uri="{FF2B5EF4-FFF2-40B4-BE49-F238E27FC236}">
                <a16:creationId xmlns:a16="http://schemas.microsoft.com/office/drawing/2014/main" id="{D6B55685-6E43-429D-A866-AF67BC5FE58D}"/>
              </a:ext>
            </a:extLst>
          </p:cNvPr>
          <p:cNvSpPr txBox="1"/>
          <p:nvPr/>
        </p:nvSpPr>
        <p:spPr>
          <a:xfrm>
            <a:off x="3488042" y="1430626"/>
            <a:ext cx="176444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No (Hybrid as secondary)</a:t>
            </a:r>
          </a:p>
        </p:txBody>
      </p:sp>
      <p:cxnSp>
        <p:nvCxnSpPr>
          <p:cNvPr id="92" name="Elbow Connector 20">
            <a:extLst>
              <a:ext uri="{FF2B5EF4-FFF2-40B4-BE49-F238E27FC236}">
                <a16:creationId xmlns:a16="http://schemas.microsoft.com/office/drawing/2014/main" id="{B625A9AF-6413-4191-B26A-0DB093AE9785}"/>
              </a:ext>
              <a:ext uri="{C183D7F6-B498-43B3-948B-1728B52AA6E4}">
                <adec:decorative xmlns:adec="http://schemas.microsoft.com/office/drawing/2017/decorative" val="1"/>
              </a:ext>
            </a:extLst>
          </p:cNvPr>
          <p:cNvCxnSpPr>
            <a:cxnSpLocks/>
            <a:stCxn id="107" idx="0"/>
            <a:endCxn id="88" idx="2"/>
          </p:cNvCxnSpPr>
          <p:nvPr/>
        </p:nvCxnSpPr>
        <p:spPr>
          <a:xfrm rot="5400000" flipH="1" flipV="1">
            <a:off x="6228435" y="1494585"/>
            <a:ext cx="631045" cy="1465467"/>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cxnSp>
        <p:nvCxnSpPr>
          <p:cNvPr id="93" name="Elbow Connector 20">
            <a:extLst>
              <a:ext uri="{FF2B5EF4-FFF2-40B4-BE49-F238E27FC236}">
                <a16:creationId xmlns:a16="http://schemas.microsoft.com/office/drawing/2014/main" id="{6E5F3909-314D-4664-9D3D-2C429FB0013C}"/>
              </a:ext>
              <a:ext uri="{C183D7F6-B498-43B3-948B-1728B52AA6E4}">
                <adec:decorative xmlns:adec="http://schemas.microsoft.com/office/drawing/2017/decorative" val="1"/>
              </a:ext>
            </a:extLst>
          </p:cNvPr>
          <p:cNvCxnSpPr>
            <a:cxnSpLocks/>
          </p:cNvCxnSpPr>
          <p:nvPr/>
        </p:nvCxnSpPr>
        <p:spPr>
          <a:xfrm rot="16200000" flipV="1">
            <a:off x="7701211" y="1493331"/>
            <a:ext cx="620886" cy="1469926"/>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pic>
        <p:nvPicPr>
          <p:cNvPr id="94" name="Picture 93">
            <a:extLst>
              <a:ext uri="{FF2B5EF4-FFF2-40B4-BE49-F238E27FC236}">
                <a16:creationId xmlns:a16="http://schemas.microsoft.com/office/drawing/2014/main" id="{A29A5B6F-1178-4BF1-BD95-7C41B8A20E63}"/>
              </a:ext>
            </a:extLst>
          </p:cNvPr>
          <p:cNvPicPr>
            <a:picLocks noChangeAspect="1"/>
          </p:cNvPicPr>
          <p:nvPr/>
        </p:nvPicPr>
        <p:blipFill>
          <a:blip r:embed="rId3"/>
          <a:stretch>
            <a:fillRect/>
          </a:stretch>
        </p:blipFill>
        <p:spPr>
          <a:xfrm>
            <a:off x="9851244" y="5239874"/>
            <a:ext cx="680924" cy="618101"/>
          </a:xfrm>
          <a:prstGeom prst="rect">
            <a:avLst/>
          </a:prstGeom>
          <a:effectLst>
            <a:outerShdw blurRad="50800" dir="2700000" algn="tl" rotWithShape="0">
              <a:prstClr val="black">
                <a:alpha val="40000"/>
              </a:prstClr>
            </a:outerShdw>
          </a:effectLst>
        </p:spPr>
      </p:pic>
      <p:pic>
        <p:nvPicPr>
          <p:cNvPr id="95" name="Graphic 94">
            <a:extLst>
              <a:ext uri="{FF2B5EF4-FFF2-40B4-BE49-F238E27FC236}">
                <a16:creationId xmlns:a16="http://schemas.microsoft.com/office/drawing/2014/main" id="{F5A47689-7F02-443C-AE50-B58075FC3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0151" y="5193976"/>
            <a:ext cx="640080" cy="640080"/>
          </a:xfrm>
          <a:prstGeom prst="rect">
            <a:avLst/>
          </a:prstGeom>
          <a:effectLst>
            <a:outerShdw blurRad="50800" dir="2700000" algn="tl" rotWithShape="0">
              <a:prstClr val="black">
                <a:alpha val="40000"/>
              </a:prstClr>
            </a:outerShdw>
          </a:effectLst>
        </p:spPr>
      </p:pic>
      <p:pic>
        <p:nvPicPr>
          <p:cNvPr id="100" name="Picture 99" descr="A picture containing text, clipart&#10;&#10;Description automatically generated">
            <a:extLst>
              <a:ext uri="{FF2B5EF4-FFF2-40B4-BE49-F238E27FC236}">
                <a16:creationId xmlns:a16="http://schemas.microsoft.com/office/drawing/2014/main" id="{ED494297-AEFE-462D-9A37-DA19EC051CE4}"/>
              </a:ext>
            </a:extLst>
          </p:cNvPr>
          <p:cNvPicPr>
            <a:picLocks noChangeAspect="1"/>
          </p:cNvPicPr>
          <p:nvPr/>
        </p:nvPicPr>
        <p:blipFill>
          <a:blip r:embed="rId6"/>
          <a:stretch>
            <a:fillRect/>
          </a:stretch>
        </p:blipFill>
        <p:spPr>
          <a:xfrm>
            <a:off x="1035464" y="2696616"/>
            <a:ext cx="1299979" cy="184666"/>
          </a:xfrm>
          <a:prstGeom prst="rect">
            <a:avLst/>
          </a:prstGeom>
        </p:spPr>
      </p:pic>
      <p:sp>
        <p:nvSpPr>
          <p:cNvPr id="101" name="Rectangle 100">
            <a:extLst>
              <a:ext uri="{FF2B5EF4-FFF2-40B4-BE49-F238E27FC236}">
                <a16:creationId xmlns:a16="http://schemas.microsoft.com/office/drawing/2014/main" id="{41CF2202-45D5-4D63-819B-A90D2303744A}"/>
              </a:ext>
            </a:extLst>
          </p:cNvPr>
          <p:cNvSpPr/>
          <p:nvPr/>
        </p:nvSpPr>
        <p:spPr bwMode="auto">
          <a:xfrm>
            <a:off x="651551" y="3722277"/>
            <a:ext cx="2066736" cy="994118"/>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For customers who need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Retire data centers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Limitless scale, E2E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IaaS, PaaS, Single DB, Pools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Fully managed with SLAs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02" name="Connector: Elbow 101">
            <a:extLst>
              <a:ext uri="{FF2B5EF4-FFF2-40B4-BE49-F238E27FC236}">
                <a16:creationId xmlns:a16="http://schemas.microsoft.com/office/drawing/2014/main" id="{08F1361D-A7D5-435D-B31B-5973C259BB48}"/>
              </a:ext>
            </a:extLst>
          </p:cNvPr>
          <p:cNvCxnSpPr>
            <a:cxnSpLocks/>
            <a:stCxn id="81" idx="0"/>
            <a:endCxn id="107" idx="2"/>
          </p:cNvCxnSpPr>
          <p:nvPr/>
        </p:nvCxnSpPr>
        <p:spPr>
          <a:xfrm rot="5400000" flipH="1" flipV="1">
            <a:off x="4727752" y="2649319"/>
            <a:ext cx="717397" cy="1449548"/>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cxnSp>
        <p:nvCxnSpPr>
          <p:cNvPr id="103" name="Connector: Elbow 102">
            <a:extLst>
              <a:ext uri="{FF2B5EF4-FFF2-40B4-BE49-F238E27FC236}">
                <a16:creationId xmlns:a16="http://schemas.microsoft.com/office/drawing/2014/main" id="{68F767D7-E4AC-4AED-A3C6-CD3AC97F559D}"/>
              </a:ext>
            </a:extLst>
          </p:cNvPr>
          <p:cNvCxnSpPr>
            <a:cxnSpLocks/>
            <a:stCxn id="80" idx="0"/>
            <a:endCxn id="105" idx="2"/>
          </p:cNvCxnSpPr>
          <p:nvPr/>
        </p:nvCxnSpPr>
        <p:spPr>
          <a:xfrm rot="16200000" flipV="1">
            <a:off x="9105384" y="2646468"/>
            <a:ext cx="727556" cy="1445089"/>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sp>
        <p:nvSpPr>
          <p:cNvPr id="105" name="Rectangle 104">
            <a:extLst>
              <a:ext uri="{FF2B5EF4-FFF2-40B4-BE49-F238E27FC236}">
                <a16:creationId xmlns:a16="http://schemas.microsoft.com/office/drawing/2014/main" id="{68CE9F1D-2CF0-473C-9458-75F7128C19C6}"/>
              </a:ext>
            </a:extLst>
          </p:cNvPr>
          <p:cNvSpPr/>
          <p:nvPr/>
        </p:nvSpPr>
        <p:spPr bwMode="auto">
          <a:xfrm>
            <a:off x="7832217" y="2532681"/>
            <a:ext cx="1828800" cy="472554"/>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App modernization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/new apps</a:t>
            </a:r>
          </a:p>
        </p:txBody>
      </p:sp>
      <p:cxnSp>
        <p:nvCxnSpPr>
          <p:cNvPr id="106" name="Connector: Elbow 105">
            <a:extLst>
              <a:ext uri="{FF2B5EF4-FFF2-40B4-BE49-F238E27FC236}">
                <a16:creationId xmlns:a16="http://schemas.microsoft.com/office/drawing/2014/main" id="{77ABE276-1B29-4FFD-B0CF-6077237ACF9D}"/>
              </a:ext>
            </a:extLst>
          </p:cNvPr>
          <p:cNvCxnSpPr>
            <a:cxnSpLocks/>
            <a:stCxn id="82" idx="0"/>
            <a:endCxn id="107" idx="2"/>
          </p:cNvCxnSpPr>
          <p:nvPr/>
        </p:nvCxnSpPr>
        <p:spPr>
          <a:xfrm rot="16200000" flipV="1">
            <a:off x="6185260" y="2641359"/>
            <a:ext cx="717397" cy="1465467"/>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sp>
        <p:nvSpPr>
          <p:cNvPr id="107" name="Rectangle 106">
            <a:extLst>
              <a:ext uri="{FF2B5EF4-FFF2-40B4-BE49-F238E27FC236}">
                <a16:creationId xmlns:a16="http://schemas.microsoft.com/office/drawing/2014/main" id="{C5CA97D2-6A17-4B5B-A7CF-575410C6E12E}"/>
              </a:ext>
            </a:extLst>
          </p:cNvPr>
          <p:cNvSpPr/>
          <p:nvPr/>
        </p:nvSpPr>
        <p:spPr bwMode="auto">
          <a:xfrm>
            <a:off x="4896824" y="2542840"/>
            <a:ext cx="1828800" cy="472554"/>
          </a:xfrm>
          <a:prstGeom prst="rect">
            <a:avLst/>
          </a:prstGeom>
          <a:solidFill>
            <a:srgbClr val="000000"/>
          </a:solidFill>
          <a:ln w="12700" cap="flat" cmpd="sng" algn="ctr">
            <a:solidFill>
              <a:srgbClr val="50E6FF"/>
            </a:solidFill>
            <a:prstDash val="solid"/>
            <a:headEnd type="none" w="med" len="med"/>
            <a:tailEnd type="none" w="med" len="med"/>
          </a:ln>
          <a:effectLst>
            <a:outerShdw blurRad="101600" algn="tl" rotWithShape="0">
              <a:srgbClr val="0078D4">
                <a:alpha val="55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Modernize in 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 existing apps</a:t>
            </a:r>
          </a:p>
        </p:txBody>
      </p:sp>
      <p:grpSp>
        <p:nvGrpSpPr>
          <p:cNvPr id="120" name="Group 119">
            <a:extLst>
              <a:ext uri="{FF2B5EF4-FFF2-40B4-BE49-F238E27FC236}">
                <a16:creationId xmlns:a16="http://schemas.microsoft.com/office/drawing/2014/main" id="{E6544683-88BF-4023-8598-825769E74839}"/>
              </a:ext>
            </a:extLst>
          </p:cNvPr>
          <p:cNvGrpSpPr/>
          <p:nvPr/>
        </p:nvGrpSpPr>
        <p:grpSpPr>
          <a:xfrm>
            <a:off x="6542913" y="5217895"/>
            <a:ext cx="1467556" cy="640080"/>
            <a:chOff x="6536138" y="5164211"/>
            <a:chExt cx="1467556" cy="640080"/>
          </a:xfrm>
        </p:grpSpPr>
        <p:pic>
          <p:nvPicPr>
            <p:cNvPr id="96" name="Graphic 95">
              <a:extLst>
                <a:ext uri="{FF2B5EF4-FFF2-40B4-BE49-F238E27FC236}">
                  <a16:creationId xmlns:a16="http://schemas.microsoft.com/office/drawing/2014/main" id="{4FBD6360-FD72-4BD5-B020-ADD651D780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6138" y="5247440"/>
              <a:ext cx="640080" cy="556851"/>
            </a:xfrm>
            <a:prstGeom prst="rect">
              <a:avLst/>
            </a:prstGeom>
            <a:effectLst>
              <a:outerShdw blurRad="50800" dir="2700000" algn="tl" rotWithShape="0">
                <a:prstClr val="black">
                  <a:alpha val="40000"/>
                </a:prstClr>
              </a:outerShdw>
            </a:effectLst>
          </p:spPr>
        </p:pic>
        <p:pic>
          <p:nvPicPr>
            <p:cNvPr id="108" name="Graphic 107">
              <a:extLst>
                <a:ext uri="{FF2B5EF4-FFF2-40B4-BE49-F238E27FC236}">
                  <a16:creationId xmlns:a16="http://schemas.microsoft.com/office/drawing/2014/main" id="{05A51BD5-45F3-483B-87EA-BDF3E5CC8DF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63614" y="5164211"/>
              <a:ext cx="640080" cy="640080"/>
            </a:xfrm>
            <a:prstGeom prst="rect">
              <a:avLst/>
            </a:prstGeom>
          </p:spPr>
        </p:pic>
      </p:grpSp>
      <p:cxnSp>
        <p:nvCxnSpPr>
          <p:cNvPr id="117" name="Connector: Elbow 116">
            <a:extLst>
              <a:ext uri="{FF2B5EF4-FFF2-40B4-BE49-F238E27FC236}">
                <a16:creationId xmlns:a16="http://schemas.microsoft.com/office/drawing/2014/main" id="{2AD85866-513B-4269-BB8A-9E1BCC202830}"/>
              </a:ext>
            </a:extLst>
          </p:cNvPr>
          <p:cNvCxnSpPr>
            <a:cxnSpLocks/>
            <a:stCxn id="82" idx="0"/>
            <a:endCxn id="105" idx="2"/>
          </p:cNvCxnSpPr>
          <p:nvPr/>
        </p:nvCxnSpPr>
        <p:spPr>
          <a:xfrm rot="5400000" flipH="1" flipV="1">
            <a:off x="7647876" y="2634050"/>
            <a:ext cx="727556" cy="1469926"/>
          </a:xfrm>
          <a:prstGeom prst="bentConnector3">
            <a:avLst>
              <a:gd name="adj1" fmla="val 50000"/>
            </a:avLst>
          </a:prstGeom>
          <a:noFill/>
          <a:ln w="19050" cap="flat" cmpd="sng" algn="ctr">
            <a:solidFill>
              <a:schemeClr val="accent1"/>
            </a:solidFill>
            <a:prstDash val="solid"/>
            <a:miter lim="800000"/>
            <a:headEnd type="triangle" w="med" len="med"/>
            <a:tailEnd type="none" w="lg" len="med"/>
          </a:ln>
          <a:effectLst/>
        </p:spPr>
      </p:cxnSp>
      <p:sp>
        <p:nvSpPr>
          <p:cNvPr id="121" name="Rectangle 120">
            <a:extLst>
              <a:ext uri="{FF2B5EF4-FFF2-40B4-BE49-F238E27FC236}">
                <a16:creationId xmlns:a16="http://schemas.microsoft.com/office/drawing/2014/main" id="{270F9B6B-A70B-4A57-B52E-46A50CDF30AA}"/>
              </a:ext>
            </a:extLst>
          </p:cNvPr>
          <p:cNvSpPr/>
          <p:nvPr/>
        </p:nvSpPr>
        <p:spPr bwMode="auto">
          <a:xfrm>
            <a:off x="3039128" y="6048174"/>
            <a:ext cx="2645096" cy="261610"/>
          </a:xfrm>
          <a:prstGeom prst="rect">
            <a:avLst/>
          </a:prstGeom>
          <a:gradFill>
            <a:gsLst>
              <a:gs pos="0">
                <a:schemeClr val="accent1"/>
              </a:gs>
              <a:gs pos="63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Any Windows/Linux servers</a:t>
            </a:r>
          </a:p>
        </p:txBody>
      </p:sp>
      <p:sp>
        <p:nvSpPr>
          <p:cNvPr id="122" name="Rectangle 121">
            <a:extLst>
              <a:ext uri="{FF2B5EF4-FFF2-40B4-BE49-F238E27FC236}">
                <a16:creationId xmlns:a16="http://schemas.microsoft.com/office/drawing/2014/main" id="{54C50E28-6D82-409E-9EFA-C8034D9863D2}"/>
              </a:ext>
            </a:extLst>
          </p:cNvPr>
          <p:cNvSpPr/>
          <p:nvPr/>
        </p:nvSpPr>
        <p:spPr bwMode="auto">
          <a:xfrm>
            <a:off x="5954143" y="6048174"/>
            <a:ext cx="2645096" cy="261610"/>
          </a:xfrm>
          <a:prstGeom prst="rect">
            <a:avLst/>
          </a:prstGeom>
          <a:gradFill>
            <a:gsLst>
              <a:gs pos="0">
                <a:schemeClr val="accent1"/>
              </a:gs>
              <a:gs pos="63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Any Kubernetes Cluster</a:t>
            </a:r>
          </a:p>
        </p:txBody>
      </p:sp>
      <p:sp>
        <p:nvSpPr>
          <p:cNvPr id="123" name="Rectangle 122">
            <a:extLst>
              <a:ext uri="{FF2B5EF4-FFF2-40B4-BE49-F238E27FC236}">
                <a16:creationId xmlns:a16="http://schemas.microsoft.com/office/drawing/2014/main" id="{BCCF5BBB-6D47-45CB-A654-4A88C84FAD31}"/>
              </a:ext>
            </a:extLst>
          </p:cNvPr>
          <p:cNvSpPr/>
          <p:nvPr/>
        </p:nvSpPr>
        <p:spPr bwMode="auto">
          <a:xfrm>
            <a:off x="8869158" y="6052356"/>
            <a:ext cx="2645096" cy="261610"/>
          </a:xfrm>
          <a:prstGeom prst="rect">
            <a:avLst/>
          </a:prstGeom>
          <a:gradFill>
            <a:gsLst>
              <a:gs pos="0">
                <a:schemeClr val="accent1"/>
              </a:gs>
              <a:gs pos="63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IoT Edge</a:t>
            </a:r>
          </a:p>
        </p:txBody>
      </p:sp>
      <p:grpSp>
        <p:nvGrpSpPr>
          <p:cNvPr id="130" name="Group 129">
            <a:extLst>
              <a:ext uri="{FF2B5EF4-FFF2-40B4-BE49-F238E27FC236}">
                <a16:creationId xmlns:a16="http://schemas.microsoft.com/office/drawing/2014/main" id="{A64816D5-F0F1-465F-8024-1796471AF8EF}"/>
              </a:ext>
            </a:extLst>
          </p:cNvPr>
          <p:cNvGrpSpPr/>
          <p:nvPr/>
        </p:nvGrpSpPr>
        <p:grpSpPr>
          <a:xfrm>
            <a:off x="744188" y="5203014"/>
            <a:ext cx="1881458" cy="652173"/>
            <a:chOff x="743932" y="5216791"/>
            <a:chExt cx="1881458" cy="652173"/>
          </a:xfrm>
        </p:grpSpPr>
        <p:pic>
          <p:nvPicPr>
            <p:cNvPr id="112" name="Graphic 111">
              <a:extLst>
                <a:ext uri="{FF2B5EF4-FFF2-40B4-BE49-F238E27FC236}">
                  <a16:creationId xmlns:a16="http://schemas.microsoft.com/office/drawing/2014/main" id="{D322EEBD-BD20-459B-AC10-FF77C8EB8E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932" y="5228884"/>
              <a:ext cx="640080" cy="640080"/>
            </a:xfrm>
            <a:prstGeom prst="rect">
              <a:avLst/>
            </a:prstGeom>
          </p:spPr>
        </p:pic>
        <p:pic>
          <p:nvPicPr>
            <p:cNvPr id="125" name="Graphic 124">
              <a:extLst>
                <a:ext uri="{FF2B5EF4-FFF2-40B4-BE49-F238E27FC236}">
                  <a16:creationId xmlns:a16="http://schemas.microsoft.com/office/drawing/2014/main" id="{34EB6BDE-6DFA-4361-B28B-036E0F150E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84813" y="5216791"/>
              <a:ext cx="640080" cy="640080"/>
            </a:xfrm>
            <a:prstGeom prst="rect">
              <a:avLst/>
            </a:prstGeom>
          </p:spPr>
        </p:pic>
        <p:pic>
          <p:nvPicPr>
            <p:cNvPr id="129" name="Graphic 128">
              <a:extLst>
                <a:ext uri="{FF2B5EF4-FFF2-40B4-BE49-F238E27FC236}">
                  <a16:creationId xmlns:a16="http://schemas.microsoft.com/office/drawing/2014/main" id="{9E645FC9-C53E-4029-9FC9-80CE5A4C92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85310" y="5217895"/>
              <a:ext cx="640080" cy="640080"/>
            </a:xfrm>
            <a:prstGeom prst="rect">
              <a:avLst/>
            </a:prstGeom>
          </p:spPr>
        </p:pic>
      </p:grpSp>
    </p:spTree>
    <p:extLst>
      <p:ext uri="{BB962C8B-B14F-4D97-AF65-F5344CB8AC3E}">
        <p14:creationId xmlns:p14="http://schemas.microsoft.com/office/powerpoint/2010/main" val="59871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Table 10">
            <a:extLst>
              <a:ext uri="{FF2B5EF4-FFF2-40B4-BE49-F238E27FC236}">
                <a16:creationId xmlns:a16="http://schemas.microsoft.com/office/drawing/2014/main" id="{D159FD81-3141-4A8E-8D32-B43A4D2B6EC8}"/>
              </a:ext>
              <a:ext uri="{C183D7F6-B498-43B3-948B-1728B52AA6E4}">
                <adec:decorative xmlns:adec="http://schemas.microsoft.com/office/drawing/2017/decorative" val="1"/>
              </a:ext>
            </a:extLst>
          </p:cNvPr>
          <p:cNvGraphicFramePr>
            <a:graphicFrameLocks noGrp="1"/>
          </p:cNvGraphicFramePr>
          <p:nvPr/>
        </p:nvGraphicFramePr>
        <p:xfrm>
          <a:off x="585217" y="1225850"/>
          <a:ext cx="11021567" cy="5031056"/>
        </p:xfrm>
        <a:graphic>
          <a:graphicData uri="http://schemas.openxmlformats.org/drawingml/2006/table">
            <a:tbl>
              <a:tblPr firstRow="1" bandRow="1">
                <a:effectLst>
                  <a:outerShdw blurRad="571500" algn="ctr" rotWithShape="0">
                    <a:schemeClr val="accent2">
                      <a:alpha val="70000"/>
                    </a:schemeClr>
                  </a:outerShdw>
                </a:effectLst>
                <a:tableStyleId>{5C22544A-7EE6-4342-B048-85BDC9FD1C3A}</a:tableStyleId>
              </a:tblPr>
              <a:tblGrid>
                <a:gridCol w="2224442">
                  <a:extLst>
                    <a:ext uri="{9D8B030D-6E8A-4147-A177-3AD203B41FA5}">
                      <a16:colId xmlns:a16="http://schemas.microsoft.com/office/drawing/2014/main" val="2606772084"/>
                    </a:ext>
                  </a:extLst>
                </a:gridCol>
                <a:gridCol w="2810712">
                  <a:extLst>
                    <a:ext uri="{9D8B030D-6E8A-4147-A177-3AD203B41FA5}">
                      <a16:colId xmlns:a16="http://schemas.microsoft.com/office/drawing/2014/main" val="3682000174"/>
                    </a:ext>
                  </a:extLst>
                </a:gridCol>
                <a:gridCol w="3056891">
                  <a:extLst>
                    <a:ext uri="{9D8B030D-6E8A-4147-A177-3AD203B41FA5}">
                      <a16:colId xmlns:a16="http://schemas.microsoft.com/office/drawing/2014/main" val="3143174332"/>
                    </a:ext>
                  </a:extLst>
                </a:gridCol>
                <a:gridCol w="2929522">
                  <a:extLst>
                    <a:ext uri="{9D8B030D-6E8A-4147-A177-3AD203B41FA5}">
                      <a16:colId xmlns:a16="http://schemas.microsoft.com/office/drawing/2014/main" val="2661262818"/>
                    </a:ext>
                  </a:extLst>
                </a:gridCol>
              </a:tblGrid>
              <a:tr h="309603">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Segoe UI Semibold"/>
                          <a:cs typeface="+mn-cs"/>
                        </a:rPr>
                        <a:t>Built-in Capabilities</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1"/>
                    </a:solidFill>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Segoe UI Semibold"/>
                          <a:cs typeface="+mn-cs"/>
                        </a:rPr>
                        <a:t>Deployment Model</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8703684"/>
                  </a:ext>
                </a:extLst>
              </a:tr>
              <a:tr h="278643">
                <a:tc vMerge="1">
                  <a:txBody>
                    <a:bodyPr/>
                    <a:lstStyle/>
                    <a:p>
                      <a:endParaRPr lang="en-US" sz="1600" b="1" kern="1200">
                        <a:solidFill>
                          <a:schemeClr val="bg1"/>
                        </a:solidFill>
                        <a:latin typeface="+mj-lt"/>
                        <a:ea typeface="+mn-ea"/>
                        <a:cs typeface="+mn-cs"/>
                      </a:endParaRPr>
                    </a:p>
                  </a:txBody>
                  <a:tcPr>
                    <a:solidFill>
                      <a:schemeClr val="bg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a:solidFill>
                            <a:srgbClr val="FFFFFF"/>
                          </a:solidFill>
                          <a:latin typeface="Segoe UI Semibold"/>
                          <a:cs typeface="+mn-cs"/>
                        </a:rPr>
                        <a:t>Customer Infrastructure</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FFFFFF"/>
                          </a:solidFill>
                          <a:latin typeface="Segoe UI Semibold"/>
                          <a:cs typeface="+mn-cs"/>
                        </a:rPr>
                        <a:t>Azure</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29582611"/>
                  </a:ext>
                </a:extLst>
              </a:tr>
              <a:tr h="278643">
                <a:tc vMerge="1">
                  <a:txBody>
                    <a:bodyPr/>
                    <a:lstStyle/>
                    <a:p>
                      <a:endParaRPr lang="en-US" sz="1600" b="1" kern="1200">
                        <a:solidFill>
                          <a:schemeClr val="bg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Segoe UI Semibold"/>
                          <a:cs typeface="+mn-cs"/>
                        </a:rPr>
                        <a:t>SQL Server / PostgreSQL</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Segoe UI Semibold"/>
                          <a:cs typeface="+mn-cs"/>
                        </a:rPr>
                        <a:t>Azure Arc-enabled-data services</a:t>
                      </a:r>
                      <a:endParaRPr lang="en-US" sz="1200" dirty="0">
                        <a:solidFill>
                          <a:srgbClr val="FFFFFF"/>
                        </a:solidFill>
                        <a:latin typeface="Segoe UI Semibold"/>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Segoe UI Semibold"/>
                          <a:cs typeface="+mn-cs"/>
                        </a:rPr>
                        <a:t>Azure PaaS databases</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23456386"/>
                  </a:ext>
                </a:extLst>
              </a:tr>
              <a:tr h="3096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Database security features</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799196933"/>
                  </a:ext>
                </a:extLst>
              </a:tr>
              <a:tr h="4179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Elastic / “Limitless” scalability </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Limited by the capacity of customer infrastructure</a:t>
                      </a:r>
                      <a:endParaRPr lang="en-US" sz="105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92438068"/>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Automatic HA/DR</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indent="0" algn="ctr" defTabSz="914400">
                        <a:spcBef>
                          <a:spcPts val="0"/>
                        </a:spcBef>
                        <a:buSzTx/>
                        <a:buFontTx/>
                        <a:buNone/>
                        <a:defRPr/>
                      </a:pPr>
                      <a:r>
                        <a:rPr lang="en-US" sz="1050">
                          <a:solidFill>
                            <a:srgbClr val="FFFFFF"/>
                          </a:solidFill>
                          <a:latin typeface="Segoe UI Semibold"/>
                          <a:cs typeface="+mn-cs"/>
                        </a:rPr>
                        <a:t>Customer responsible for </a:t>
                      </a:r>
                    </a:p>
                    <a:p>
                      <a:pPr marL="0" indent="0" algn="ctr" defTabSz="914400">
                        <a:spcBef>
                          <a:spcPts val="0"/>
                        </a:spcBef>
                        <a:buSzTx/>
                        <a:buFontTx/>
                        <a:buNone/>
                        <a:defRPr/>
                      </a:pPr>
                      <a:r>
                        <a:rPr lang="en-US" sz="1050">
                          <a:solidFill>
                            <a:srgbClr val="FFFFFF"/>
                          </a:solidFill>
                          <a:latin typeface="Segoe UI Semibold"/>
                          <a:cs typeface="+mn-cs"/>
                        </a:rPr>
                        <a:t>underlying HW/K8s availability</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13796627"/>
                  </a:ext>
                </a:extLst>
              </a:tr>
              <a:tr h="309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Auto upgrade, patching</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568845509"/>
                  </a:ext>
                </a:extLst>
              </a:tr>
              <a:tr h="309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Auto backup-restore</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52676342"/>
                  </a:ext>
                </a:extLst>
              </a:tr>
              <a:tr h="309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Monitoring</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50174361"/>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Compliance certifications</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indent="0" algn="ctr">
                        <a:spcBef>
                          <a:spcPts val="0"/>
                        </a:spcBef>
                        <a:buSzTx/>
                        <a:buFontTx/>
                        <a:buNone/>
                        <a:defRPr/>
                      </a:pPr>
                      <a:r>
                        <a:rPr lang="en-US" sz="1050">
                          <a:solidFill>
                            <a:srgbClr val="FFFFFF"/>
                          </a:solidFill>
                          <a:latin typeface="Segoe UI Semibold"/>
                          <a:cs typeface="+mn-cs"/>
                        </a:rPr>
                        <a:t>Customer responsible </a:t>
                      </a:r>
                    </a:p>
                    <a:p>
                      <a:pPr marL="0" indent="0" algn="ctr">
                        <a:spcBef>
                          <a:spcPts val="0"/>
                        </a:spcBef>
                        <a:buSzTx/>
                        <a:buFontTx/>
                        <a:buNone/>
                        <a:defRPr/>
                      </a:pPr>
                      <a:r>
                        <a:rPr lang="en-US" sz="1050">
                          <a:solidFill>
                            <a:srgbClr val="FFFFFF"/>
                          </a:solidFill>
                          <a:latin typeface="Segoe UI Semibold"/>
                          <a:cs typeface="+mn-cs"/>
                        </a:rPr>
                        <a:t>for compliance certification</a:t>
                      </a:r>
                      <a:endParaRPr lang="en-US" sz="105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indent="0" algn="ctr">
                        <a:spcBef>
                          <a:spcPts val="0"/>
                        </a:spcBef>
                        <a:buSzTx/>
                        <a:buFontTx/>
                        <a:buNone/>
                        <a:defRPr/>
                      </a:pPr>
                      <a:r>
                        <a:rPr lang="en-US" sz="1050">
                          <a:solidFill>
                            <a:srgbClr val="FFFFFF"/>
                          </a:solidFill>
                          <a:latin typeface="Segoe UI Semibold"/>
                          <a:cs typeface="+mn-cs"/>
                        </a:rPr>
                        <a:t>Customer responsible for </a:t>
                      </a:r>
                    </a:p>
                    <a:p>
                      <a:pPr marL="0" indent="0" algn="ctr">
                        <a:spcBef>
                          <a:spcPts val="0"/>
                        </a:spcBef>
                        <a:buSzTx/>
                        <a:buFontTx/>
                        <a:buNone/>
                        <a:defRPr/>
                      </a:pPr>
                      <a:r>
                        <a:rPr lang="en-US" sz="1050">
                          <a:solidFill>
                            <a:srgbClr val="FFFFFF"/>
                          </a:solidFill>
                          <a:latin typeface="Segoe UI Semibold"/>
                          <a:cs typeface="+mn-cs"/>
                        </a:rPr>
                        <a:t>compliance certification</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90+ certifications</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7651681"/>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Data sovereignty</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indent="0" algn="ctr" defTabSz="914400">
                        <a:spcBef>
                          <a:spcPts val="0"/>
                        </a:spcBef>
                        <a:buSzTx/>
                        <a:buFontTx/>
                        <a:buNone/>
                        <a:defRPr/>
                      </a:pPr>
                      <a:r>
                        <a:rPr lang="en-US" sz="1050">
                          <a:solidFill>
                            <a:srgbClr val="FFFFFF"/>
                          </a:solidFill>
                          <a:latin typeface="Segoe UI Semibold"/>
                          <a:cs typeface="+mn-cs"/>
                        </a:rPr>
                        <a:t>Azure regions not available </a:t>
                      </a:r>
                    </a:p>
                    <a:p>
                      <a:pPr marL="0" indent="0" algn="ctr" defTabSz="914400">
                        <a:spcBef>
                          <a:spcPts val="0"/>
                        </a:spcBef>
                        <a:buSzTx/>
                        <a:buFontTx/>
                        <a:buNone/>
                        <a:defRPr/>
                      </a:pPr>
                      <a:r>
                        <a:rPr lang="en-US" sz="1050">
                          <a:solidFill>
                            <a:srgbClr val="FFFFFF"/>
                          </a:solidFill>
                          <a:latin typeface="Segoe UI Semibold"/>
                          <a:cs typeface="+mn-cs"/>
                        </a:rPr>
                        <a:t>in all countries yet</a:t>
                      </a:r>
                      <a:endParaRPr lang="en-US" sz="105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74220422"/>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Customer control</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050" b="0" kern="1200">
                        <a:solidFill>
                          <a:schemeClr val="tx1"/>
                        </a:solidFill>
                        <a:latin typeface="+mj-lt"/>
                        <a:ea typeface="+mn-ea"/>
                        <a:cs typeface="+mn-cs"/>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Pre-defined HW options</a:t>
                      </a:r>
                      <a:br>
                        <a:rPr lang="en-US" sz="1050">
                          <a:solidFill>
                            <a:srgbClr val="FFFFFF"/>
                          </a:solidFill>
                          <a:latin typeface="Segoe UI Semibold"/>
                          <a:cs typeface="+mn-cs"/>
                        </a:rPr>
                      </a:br>
                      <a:r>
                        <a:rPr lang="en-US" sz="1050">
                          <a:solidFill>
                            <a:srgbClr val="FFFFFF"/>
                          </a:solidFill>
                          <a:latin typeface="Segoe UI Semibold"/>
                          <a:cs typeface="+mn-cs"/>
                        </a:rPr>
                        <a:t>No control over HW/OS</a:t>
                      </a:r>
                      <a:endParaRPr lang="en-US" sz="105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57093077"/>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Fully managed by Microsoft</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Customer-managed</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Customer-managed using software</a:t>
                      </a:r>
                      <a:br>
                        <a:rPr lang="en-US" sz="1050">
                          <a:solidFill>
                            <a:srgbClr val="FFFFFF"/>
                          </a:solidFill>
                          <a:latin typeface="Segoe UI Semibold"/>
                          <a:cs typeface="+mn-cs"/>
                        </a:rPr>
                      </a:br>
                      <a:r>
                        <a:rPr lang="en-US" sz="1050">
                          <a:solidFill>
                            <a:srgbClr val="FFFFFF"/>
                          </a:solidFill>
                          <a:latin typeface="Segoe UI Semibold"/>
                          <a:cs typeface="+mn-cs"/>
                        </a:rPr>
                        <a:t>provided by Microsoft</a:t>
                      </a:r>
                      <a:endParaRPr lang="en-US" sz="105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87996470"/>
                  </a:ext>
                </a:extLst>
              </a:tr>
              <a:tr h="417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Guaranteed availability SLA</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Customer-managed</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Semibold"/>
                          <a:cs typeface="+mn-cs"/>
                        </a:rPr>
                        <a:t>Customer-managed using software</a:t>
                      </a:r>
                      <a:br>
                        <a:rPr lang="en-US" sz="1050">
                          <a:solidFill>
                            <a:srgbClr val="FFFFFF"/>
                          </a:solidFill>
                          <a:latin typeface="Segoe UI Semibold"/>
                          <a:cs typeface="+mn-cs"/>
                        </a:rPr>
                      </a:br>
                      <a:r>
                        <a:rPr lang="en-US" sz="1050">
                          <a:solidFill>
                            <a:srgbClr val="FFFFFF"/>
                          </a:solidFill>
                          <a:latin typeface="Segoe UI Semibold"/>
                          <a:cs typeface="+mn-cs"/>
                        </a:rPr>
                        <a:t>provided by Microsoft</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a:endParaRPr lang="en-US" sz="1400"/>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49283984"/>
                  </a:ext>
                </a:extLst>
              </a:tr>
            </a:tbl>
          </a:graphicData>
        </a:graphic>
      </p:graphicFrame>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p:txBody>
          <a:bodyPr/>
          <a:lstStyle/>
          <a:p>
            <a:r>
              <a:rPr lang="en-US" sz="3200"/>
              <a:t>Azure Arc-enabled data services: management comparison</a:t>
            </a:r>
          </a:p>
        </p:txBody>
      </p:sp>
      <p:sp>
        <p:nvSpPr>
          <p:cNvPr id="40" name="Freeform 1668" descr="A light blue check mark.">
            <a:extLst>
              <a:ext uri="{FF2B5EF4-FFF2-40B4-BE49-F238E27FC236}">
                <a16:creationId xmlns:a16="http://schemas.microsoft.com/office/drawing/2014/main" id="{27D95260-514C-49C7-AE6B-E4852BF018D3}"/>
              </a:ext>
            </a:extLst>
          </p:cNvPr>
          <p:cNvSpPr>
            <a:spLocks noEditPoints="1"/>
          </p:cNvSpPr>
          <p:nvPr/>
        </p:nvSpPr>
        <p:spPr bwMode="auto">
          <a:xfrm>
            <a:off x="2886402"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1668" descr="A light blue check mark.">
            <a:extLst>
              <a:ext uri="{FF2B5EF4-FFF2-40B4-BE49-F238E27FC236}">
                <a16:creationId xmlns:a16="http://schemas.microsoft.com/office/drawing/2014/main" id="{43230EC8-FA35-414F-BAE0-965B567F91F2}"/>
              </a:ext>
            </a:extLst>
          </p:cNvPr>
          <p:cNvSpPr>
            <a:spLocks noEditPoints="1"/>
          </p:cNvSpPr>
          <p:nvPr/>
        </p:nvSpPr>
        <p:spPr bwMode="auto">
          <a:xfrm>
            <a:off x="5707737"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1668" descr="A light blue check mark.">
            <a:extLst>
              <a:ext uri="{FF2B5EF4-FFF2-40B4-BE49-F238E27FC236}">
                <a16:creationId xmlns:a16="http://schemas.microsoft.com/office/drawing/2014/main" id="{B29483A2-4E93-4E7C-941B-3941461F0CDC}"/>
              </a:ext>
            </a:extLst>
          </p:cNvPr>
          <p:cNvSpPr>
            <a:spLocks noEditPoints="1"/>
          </p:cNvSpPr>
          <p:nvPr/>
        </p:nvSpPr>
        <p:spPr bwMode="auto">
          <a:xfrm>
            <a:off x="8730091"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836" descr="A cross mark.">
            <a:extLst>
              <a:ext uri="{FF2B5EF4-FFF2-40B4-BE49-F238E27FC236}">
                <a16:creationId xmlns:a16="http://schemas.microsoft.com/office/drawing/2014/main" id="{91B30464-B40C-4B90-B1FF-F65A3BF6D6DF}"/>
              </a:ext>
            </a:extLst>
          </p:cNvPr>
          <p:cNvSpPr>
            <a:spLocks noEditPoints="1"/>
          </p:cNvSpPr>
          <p:nvPr/>
        </p:nvSpPr>
        <p:spPr bwMode="auto">
          <a:xfrm>
            <a:off x="2886402" y="2511548"/>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A double shaded check mark.">
            <a:extLst>
              <a:ext uri="{FF2B5EF4-FFF2-40B4-BE49-F238E27FC236}">
                <a16:creationId xmlns:a16="http://schemas.microsoft.com/office/drawing/2014/main" id="{89A37149-7E3B-4F8E-B884-9320109D3912}"/>
              </a:ext>
            </a:extLst>
          </p:cNvPr>
          <p:cNvGrpSpPr>
            <a:grpSpLocks noChangeAspect="1"/>
          </p:cNvGrpSpPr>
          <p:nvPr/>
        </p:nvGrpSpPr>
        <p:grpSpPr>
          <a:xfrm>
            <a:off x="5707737" y="2511548"/>
            <a:ext cx="228600" cy="228600"/>
            <a:chOff x="5990870" y="6277027"/>
            <a:chExt cx="1038580" cy="1038580"/>
          </a:xfrm>
        </p:grpSpPr>
        <p:sp>
          <p:nvSpPr>
            <p:cNvPr id="46" name="Freeform 1668">
              <a:extLst>
                <a:ext uri="{FF2B5EF4-FFF2-40B4-BE49-F238E27FC236}">
                  <a16:creationId xmlns:a16="http://schemas.microsoft.com/office/drawing/2014/main" id="{FAAAB51B-3147-4386-8189-838936B1A25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Chord 46">
              <a:extLst>
                <a:ext uri="{FF2B5EF4-FFF2-40B4-BE49-F238E27FC236}">
                  <a16:creationId xmlns:a16="http://schemas.microsoft.com/office/drawing/2014/main" id="{89D92C52-FF87-4784-A4D2-E4BDAD9BDF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80">
              <a:extLst>
                <a:ext uri="{FF2B5EF4-FFF2-40B4-BE49-F238E27FC236}">
                  <a16:creationId xmlns:a16="http://schemas.microsoft.com/office/drawing/2014/main" id="{4BDFC319-785C-4B41-B03A-3B2DBE71DED9}"/>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0" name="Freeform 1668" descr="A light blue check mark.">
            <a:extLst>
              <a:ext uri="{FF2B5EF4-FFF2-40B4-BE49-F238E27FC236}">
                <a16:creationId xmlns:a16="http://schemas.microsoft.com/office/drawing/2014/main" id="{9068178D-4B63-4DB4-9195-D936D7D13581}"/>
              </a:ext>
            </a:extLst>
          </p:cNvPr>
          <p:cNvSpPr>
            <a:spLocks noEditPoints="1"/>
          </p:cNvSpPr>
          <p:nvPr/>
        </p:nvSpPr>
        <p:spPr bwMode="auto">
          <a:xfrm>
            <a:off x="8730091" y="251420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836" descr="A cross mark.">
            <a:extLst>
              <a:ext uri="{FF2B5EF4-FFF2-40B4-BE49-F238E27FC236}">
                <a16:creationId xmlns:a16="http://schemas.microsoft.com/office/drawing/2014/main" id="{F8D91ED1-0639-48DA-8534-5C223BE7E2C1}"/>
              </a:ext>
            </a:extLst>
          </p:cNvPr>
          <p:cNvSpPr>
            <a:spLocks noEditPoints="1"/>
          </p:cNvSpPr>
          <p:nvPr/>
        </p:nvSpPr>
        <p:spPr bwMode="auto">
          <a:xfrm>
            <a:off x="2886402" y="29312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oup 52" descr="A double shaded check mark.">
            <a:extLst>
              <a:ext uri="{FF2B5EF4-FFF2-40B4-BE49-F238E27FC236}">
                <a16:creationId xmlns:a16="http://schemas.microsoft.com/office/drawing/2014/main" id="{511E0D4B-EEF1-49B6-9091-B7A8332B513D}"/>
              </a:ext>
            </a:extLst>
          </p:cNvPr>
          <p:cNvGrpSpPr>
            <a:grpSpLocks noChangeAspect="1"/>
          </p:cNvGrpSpPr>
          <p:nvPr/>
        </p:nvGrpSpPr>
        <p:grpSpPr>
          <a:xfrm>
            <a:off x="5707737" y="2922075"/>
            <a:ext cx="228600" cy="228600"/>
            <a:chOff x="5990870" y="6277027"/>
            <a:chExt cx="1038580" cy="1038580"/>
          </a:xfrm>
        </p:grpSpPr>
        <p:sp>
          <p:nvSpPr>
            <p:cNvPr id="54" name="Freeform 1668">
              <a:extLst>
                <a:ext uri="{FF2B5EF4-FFF2-40B4-BE49-F238E27FC236}">
                  <a16:creationId xmlns:a16="http://schemas.microsoft.com/office/drawing/2014/main" id="{D968E0DF-4BC5-464D-974E-3DD02CEDB48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Chord 54">
              <a:extLst>
                <a:ext uri="{FF2B5EF4-FFF2-40B4-BE49-F238E27FC236}">
                  <a16:creationId xmlns:a16="http://schemas.microsoft.com/office/drawing/2014/main" id="{BA479C4A-38BD-4B23-B842-7B292948C5A1}"/>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80">
              <a:extLst>
                <a:ext uri="{FF2B5EF4-FFF2-40B4-BE49-F238E27FC236}">
                  <a16:creationId xmlns:a16="http://schemas.microsoft.com/office/drawing/2014/main" id="{96578DB6-8EE3-432C-8E21-908BC90D044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8" name="Freeform 1668" descr="A light blue check mark.">
            <a:extLst>
              <a:ext uri="{FF2B5EF4-FFF2-40B4-BE49-F238E27FC236}">
                <a16:creationId xmlns:a16="http://schemas.microsoft.com/office/drawing/2014/main" id="{614908B5-7A0F-46D3-8804-5812B1D4EB36}"/>
              </a:ext>
            </a:extLst>
          </p:cNvPr>
          <p:cNvSpPr>
            <a:spLocks noEditPoints="1"/>
          </p:cNvSpPr>
          <p:nvPr/>
        </p:nvSpPr>
        <p:spPr bwMode="auto">
          <a:xfrm>
            <a:off x="8730091" y="293447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1836" descr="A cross mark.">
            <a:extLst>
              <a:ext uri="{FF2B5EF4-FFF2-40B4-BE49-F238E27FC236}">
                <a16:creationId xmlns:a16="http://schemas.microsoft.com/office/drawing/2014/main" id="{4DC97D67-F342-45B1-92E9-B1B6AE252D07}"/>
              </a:ext>
            </a:extLst>
          </p:cNvPr>
          <p:cNvSpPr>
            <a:spLocks noEditPoints="1"/>
          </p:cNvSpPr>
          <p:nvPr/>
        </p:nvSpPr>
        <p:spPr bwMode="auto">
          <a:xfrm>
            <a:off x="2886402" y="32927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668" descr="A light blue check mark.">
            <a:extLst>
              <a:ext uri="{FF2B5EF4-FFF2-40B4-BE49-F238E27FC236}">
                <a16:creationId xmlns:a16="http://schemas.microsoft.com/office/drawing/2014/main" id="{01634951-6B24-42E1-857E-084DD017AFD7}"/>
              </a:ext>
            </a:extLst>
          </p:cNvPr>
          <p:cNvSpPr>
            <a:spLocks noEditPoints="1"/>
          </p:cNvSpPr>
          <p:nvPr/>
        </p:nvSpPr>
        <p:spPr bwMode="auto">
          <a:xfrm>
            <a:off x="5707737" y="328657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668" descr="A light blue check mark.">
            <a:extLst>
              <a:ext uri="{FF2B5EF4-FFF2-40B4-BE49-F238E27FC236}">
                <a16:creationId xmlns:a16="http://schemas.microsoft.com/office/drawing/2014/main" id="{B9FDDA0F-BF4F-4B74-AB96-10BB1760DF49}"/>
              </a:ext>
            </a:extLst>
          </p:cNvPr>
          <p:cNvSpPr>
            <a:spLocks noEditPoints="1"/>
          </p:cNvSpPr>
          <p:nvPr/>
        </p:nvSpPr>
        <p:spPr bwMode="auto">
          <a:xfrm>
            <a:off x="8730091" y="328923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836" descr="A cross mark.">
            <a:extLst>
              <a:ext uri="{FF2B5EF4-FFF2-40B4-BE49-F238E27FC236}">
                <a16:creationId xmlns:a16="http://schemas.microsoft.com/office/drawing/2014/main" id="{D2B41316-165B-424A-BEDD-4FA013EC24A8}"/>
              </a:ext>
            </a:extLst>
          </p:cNvPr>
          <p:cNvSpPr>
            <a:spLocks noEditPoints="1"/>
          </p:cNvSpPr>
          <p:nvPr/>
        </p:nvSpPr>
        <p:spPr bwMode="auto">
          <a:xfrm>
            <a:off x="2886402" y="358929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68" descr="A light blue check mark.">
            <a:extLst>
              <a:ext uri="{FF2B5EF4-FFF2-40B4-BE49-F238E27FC236}">
                <a16:creationId xmlns:a16="http://schemas.microsoft.com/office/drawing/2014/main" id="{3DEDDF9F-90CC-4675-B277-964FF829F6EF}"/>
              </a:ext>
            </a:extLst>
          </p:cNvPr>
          <p:cNvSpPr>
            <a:spLocks noEditPoints="1"/>
          </p:cNvSpPr>
          <p:nvPr/>
        </p:nvSpPr>
        <p:spPr bwMode="auto">
          <a:xfrm>
            <a:off x="5707737" y="359205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light blue check mark.">
            <a:extLst>
              <a:ext uri="{FF2B5EF4-FFF2-40B4-BE49-F238E27FC236}">
                <a16:creationId xmlns:a16="http://schemas.microsoft.com/office/drawing/2014/main" id="{6CEBFEB1-1CFE-4115-83C0-C20DBE1492CC}"/>
              </a:ext>
            </a:extLst>
          </p:cNvPr>
          <p:cNvSpPr>
            <a:spLocks noEditPoints="1"/>
          </p:cNvSpPr>
          <p:nvPr/>
        </p:nvSpPr>
        <p:spPr bwMode="auto">
          <a:xfrm>
            <a:off x="8730091" y="359195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836" descr="A cross mark.">
            <a:extLst>
              <a:ext uri="{FF2B5EF4-FFF2-40B4-BE49-F238E27FC236}">
                <a16:creationId xmlns:a16="http://schemas.microsoft.com/office/drawing/2014/main" id="{DCAB971C-CC77-48E1-BF72-A996C0744E7E}"/>
              </a:ext>
            </a:extLst>
          </p:cNvPr>
          <p:cNvSpPr>
            <a:spLocks noEditPoints="1"/>
          </p:cNvSpPr>
          <p:nvPr/>
        </p:nvSpPr>
        <p:spPr bwMode="auto">
          <a:xfrm>
            <a:off x="2886402" y="389480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668" descr="A light blue check mark.">
            <a:extLst>
              <a:ext uri="{FF2B5EF4-FFF2-40B4-BE49-F238E27FC236}">
                <a16:creationId xmlns:a16="http://schemas.microsoft.com/office/drawing/2014/main" id="{67120594-4F18-4AAC-ADA9-CC13071C2DF1}"/>
              </a:ext>
            </a:extLst>
          </p:cNvPr>
          <p:cNvSpPr>
            <a:spLocks noEditPoints="1"/>
          </p:cNvSpPr>
          <p:nvPr/>
        </p:nvSpPr>
        <p:spPr bwMode="auto">
          <a:xfrm>
            <a:off x="5707737" y="389356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light blue check mark.">
            <a:extLst>
              <a:ext uri="{FF2B5EF4-FFF2-40B4-BE49-F238E27FC236}">
                <a16:creationId xmlns:a16="http://schemas.microsoft.com/office/drawing/2014/main" id="{1D3A2653-B5D8-4CD9-80EE-31439B4D9642}"/>
              </a:ext>
            </a:extLst>
          </p:cNvPr>
          <p:cNvSpPr>
            <a:spLocks noEditPoints="1"/>
          </p:cNvSpPr>
          <p:nvPr/>
        </p:nvSpPr>
        <p:spPr bwMode="auto">
          <a:xfrm>
            <a:off x="8730091" y="38970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836" descr="A cross mark.">
            <a:extLst>
              <a:ext uri="{FF2B5EF4-FFF2-40B4-BE49-F238E27FC236}">
                <a16:creationId xmlns:a16="http://schemas.microsoft.com/office/drawing/2014/main" id="{0804CC04-85BD-4573-A46F-9080DF8851D9}"/>
              </a:ext>
            </a:extLst>
          </p:cNvPr>
          <p:cNvSpPr>
            <a:spLocks noEditPoints="1"/>
          </p:cNvSpPr>
          <p:nvPr/>
        </p:nvSpPr>
        <p:spPr bwMode="auto">
          <a:xfrm>
            <a:off x="2886402" y="426603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836" descr="A cross mark.">
            <a:extLst>
              <a:ext uri="{FF2B5EF4-FFF2-40B4-BE49-F238E27FC236}">
                <a16:creationId xmlns:a16="http://schemas.microsoft.com/office/drawing/2014/main" id="{41BFFBB9-7F72-4AC7-AAF8-4D8B69D5E43F}"/>
              </a:ext>
            </a:extLst>
          </p:cNvPr>
          <p:cNvSpPr>
            <a:spLocks noEditPoints="1"/>
          </p:cNvSpPr>
          <p:nvPr/>
        </p:nvSpPr>
        <p:spPr bwMode="auto">
          <a:xfrm>
            <a:off x="5707737" y="426187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668" descr="A light blue check mark.">
            <a:extLst>
              <a:ext uri="{FF2B5EF4-FFF2-40B4-BE49-F238E27FC236}">
                <a16:creationId xmlns:a16="http://schemas.microsoft.com/office/drawing/2014/main" id="{635F8483-9DF0-4835-8B6B-DBE07CBAA709}"/>
              </a:ext>
            </a:extLst>
          </p:cNvPr>
          <p:cNvSpPr>
            <a:spLocks noEditPoints="1"/>
          </p:cNvSpPr>
          <p:nvPr/>
        </p:nvSpPr>
        <p:spPr bwMode="auto">
          <a:xfrm>
            <a:off x="8730091" y="426187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668" descr="A light blue check mark.">
            <a:extLst>
              <a:ext uri="{FF2B5EF4-FFF2-40B4-BE49-F238E27FC236}">
                <a16:creationId xmlns:a16="http://schemas.microsoft.com/office/drawing/2014/main" id="{E66151C7-34CF-4201-A9DD-FC068835D965}"/>
              </a:ext>
            </a:extLst>
          </p:cNvPr>
          <p:cNvSpPr>
            <a:spLocks noEditPoints="1"/>
          </p:cNvSpPr>
          <p:nvPr/>
        </p:nvSpPr>
        <p:spPr bwMode="auto">
          <a:xfrm>
            <a:off x="2886402"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668" descr="A light blue check mark.">
            <a:extLst>
              <a:ext uri="{FF2B5EF4-FFF2-40B4-BE49-F238E27FC236}">
                <a16:creationId xmlns:a16="http://schemas.microsoft.com/office/drawing/2014/main" id="{C9261E64-2849-4B73-9F15-5ECE82F04A92}"/>
              </a:ext>
            </a:extLst>
          </p:cNvPr>
          <p:cNvSpPr>
            <a:spLocks noEditPoints="1"/>
          </p:cNvSpPr>
          <p:nvPr/>
        </p:nvSpPr>
        <p:spPr bwMode="auto">
          <a:xfrm>
            <a:off x="5707737"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1" name="Group 80" descr="A double shaded check mark.">
            <a:extLst>
              <a:ext uri="{FF2B5EF4-FFF2-40B4-BE49-F238E27FC236}">
                <a16:creationId xmlns:a16="http://schemas.microsoft.com/office/drawing/2014/main" id="{4E2D7103-6AE8-46A8-9770-B97916ADA0A8}"/>
              </a:ext>
            </a:extLst>
          </p:cNvPr>
          <p:cNvGrpSpPr>
            <a:grpSpLocks noChangeAspect="1"/>
          </p:cNvGrpSpPr>
          <p:nvPr/>
        </p:nvGrpSpPr>
        <p:grpSpPr>
          <a:xfrm>
            <a:off x="8726852" y="4672685"/>
            <a:ext cx="228600" cy="228600"/>
            <a:chOff x="5990870" y="6277027"/>
            <a:chExt cx="1038580" cy="1038580"/>
          </a:xfrm>
        </p:grpSpPr>
        <p:sp>
          <p:nvSpPr>
            <p:cNvPr id="82" name="Freeform 1668">
              <a:extLst>
                <a:ext uri="{FF2B5EF4-FFF2-40B4-BE49-F238E27FC236}">
                  <a16:creationId xmlns:a16="http://schemas.microsoft.com/office/drawing/2014/main" id="{1E45832B-F27A-4775-A374-13149C1237D3}"/>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Chord 82">
              <a:extLst>
                <a:ext uri="{FF2B5EF4-FFF2-40B4-BE49-F238E27FC236}">
                  <a16:creationId xmlns:a16="http://schemas.microsoft.com/office/drawing/2014/main" id="{682A2EB5-0CE1-46CC-9A77-7CC371C34A1C}"/>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80">
              <a:extLst>
                <a:ext uri="{FF2B5EF4-FFF2-40B4-BE49-F238E27FC236}">
                  <a16:creationId xmlns:a16="http://schemas.microsoft.com/office/drawing/2014/main" id="{93A2DE83-AF23-412B-9A86-6DFEC7F30D0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85" name="Content Placeholder 33">
            <a:extLst>
              <a:ext uri="{FF2B5EF4-FFF2-40B4-BE49-F238E27FC236}">
                <a16:creationId xmlns:a16="http://schemas.microsoft.com/office/drawing/2014/main" id="{D9787391-2FDE-427C-8EB8-40177E00A686}"/>
              </a:ext>
            </a:extLst>
          </p:cNvPr>
          <p:cNvSpPr txBox="1">
            <a:spLocks/>
          </p:cNvSpPr>
          <p:nvPr/>
        </p:nvSpPr>
        <p:spPr>
          <a:xfrm>
            <a:off x="8777059" y="4655307"/>
            <a:ext cx="2001837" cy="3231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87" name="Freeform 1668" descr="A light blue check mark.">
            <a:extLst>
              <a:ext uri="{FF2B5EF4-FFF2-40B4-BE49-F238E27FC236}">
                <a16:creationId xmlns:a16="http://schemas.microsoft.com/office/drawing/2014/main" id="{671995B3-599D-4A3A-A994-01A7D0CA00C6}"/>
              </a:ext>
            </a:extLst>
          </p:cNvPr>
          <p:cNvSpPr>
            <a:spLocks noEditPoints="1"/>
          </p:cNvSpPr>
          <p:nvPr/>
        </p:nvSpPr>
        <p:spPr bwMode="auto">
          <a:xfrm>
            <a:off x="2886402"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668" descr="A light blue check mark.">
            <a:extLst>
              <a:ext uri="{FF2B5EF4-FFF2-40B4-BE49-F238E27FC236}">
                <a16:creationId xmlns:a16="http://schemas.microsoft.com/office/drawing/2014/main" id="{CF903A1A-44A4-4B60-A289-7AFE22B2D4DD}"/>
              </a:ext>
            </a:extLst>
          </p:cNvPr>
          <p:cNvSpPr>
            <a:spLocks noEditPoints="1"/>
          </p:cNvSpPr>
          <p:nvPr/>
        </p:nvSpPr>
        <p:spPr bwMode="auto">
          <a:xfrm>
            <a:off x="5707737"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9" name="Group 88" descr="A double shaded check mark.">
            <a:extLst>
              <a:ext uri="{FF2B5EF4-FFF2-40B4-BE49-F238E27FC236}">
                <a16:creationId xmlns:a16="http://schemas.microsoft.com/office/drawing/2014/main" id="{00E4EB06-CFAB-473C-A1EB-EA01F23C1328}"/>
              </a:ext>
            </a:extLst>
          </p:cNvPr>
          <p:cNvGrpSpPr>
            <a:grpSpLocks noChangeAspect="1"/>
          </p:cNvGrpSpPr>
          <p:nvPr/>
        </p:nvGrpSpPr>
        <p:grpSpPr>
          <a:xfrm>
            <a:off x="8726852" y="5105610"/>
            <a:ext cx="228600" cy="228600"/>
            <a:chOff x="5990870" y="6277027"/>
            <a:chExt cx="1038580" cy="1038580"/>
          </a:xfrm>
        </p:grpSpPr>
        <p:sp>
          <p:nvSpPr>
            <p:cNvPr id="90" name="Freeform 1668">
              <a:extLst>
                <a:ext uri="{FF2B5EF4-FFF2-40B4-BE49-F238E27FC236}">
                  <a16:creationId xmlns:a16="http://schemas.microsoft.com/office/drawing/2014/main" id="{8105B5EC-0E59-4BD7-B55D-6B45A344FA5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Chord 90">
              <a:extLst>
                <a:ext uri="{FF2B5EF4-FFF2-40B4-BE49-F238E27FC236}">
                  <a16:creationId xmlns:a16="http://schemas.microsoft.com/office/drawing/2014/main" id="{244A1DBB-24B1-4ACA-9760-90800B9066B7}"/>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80">
              <a:extLst>
                <a:ext uri="{FF2B5EF4-FFF2-40B4-BE49-F238E27FC236}">
                  <a16:creationId xmlns:a16="http://schemas.microsoft.com/office/drawing/2014/main" id="{F66E06FE-7E11-425F-B839-DFABC739271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5" name="Freeform 1836" descr="A cross mark.">
            <a:extLst>
              <a:ext uri="{FF2B5EF4-FFF2-40B4-BE49-F238E27FC236}">
                <a16:creationId xmlns:a16="http://schemas.microsoft.com/office/drawing/2014/main" id="{674C014C-3958-4043-B36B-D8D4E95AC459}"/>
              </a:ext>
            </a:extLst>
          </p:cNvPr>
          <p:cNvSpPr>
            <a:spLocks noEditPoints="1"/>
          </p:cNvSpPr>
          <p:nvPr/>
        </p:nvSpPr>
        <p:spPr bwMode="auto">
          <a:xfrm>
            <a:off x="2886402" y="55240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1836" descr="A cross mark.">
            <a:extLst>
              <a:ext uri="{FF2B5EF4-FFF2-40B4-BE49-F238E27FC236}">
                <a16:creationId xmlns:a16="http://schemas.microsoft.com/office/drawing/2014/main" id="{4B31A92A-36FA-4B89-B813-80346B294675}"/>
              </a:ext>
            </a:extLst>
          </p:cNvPr>
          <p:cNvSpPr>
            <a:spLocks noEditPoints="1"/>
          </p:cNvSpPr>
          <p:nvPr/>
        </p:nvSpPr>
        <p:spPr bwMode="auto">
          <a:xfrm>
            <a:off x="5707737" y="552021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1668" descr="A light blue check mark.">
            <a:extLst>
              <a:ext uri="{FF2B5EF4-FFF2-40B4-BE49-F238E27FC236}">
                <a16:creationId xmlns:a16="http://schemas.microsoft.com/office/drawing/2014/main" id="{AB126886-BD42-44A9-BF9C-17DCCE0A1A69}"/>
              </a:ext>
            </a:extLst>
          </p:cNvPr>
          <p:cNvSpPr>
            <a:spLocks noEditPoints="1"/>
          </p:cNvSpPr>
          <p:nvPr/>
        </p:nvSpPr>
        <p:spPr bwMode="auto">
          <a:xfrm>
            <a:off x="8730091" y="55332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836" descr="A cross mark.">
            <a:extLst>
              <a:ext uri="{FF2B5EF4-FFF2-40B4-BE49-F238E27FC236}">
                <a16:creationId xmlns:a16="http://schemas.microsoft.com/office/drawing/2014/main" id="{DDA89C07-B1EF-4A7D-B1FE-008D7EDBBECF}"/>
              </a:ext>
            </a:extLst>
          </p:cNvPr>
          <p:cNvSpPr>
            <a:spLocks noEditPoints="1"/>
          </p:cNvSpPr>
          <p:nvPr/>
        </p:nvSpPr>
        <p:spPr bwMode="auto">
          <a:xfrm>
            <a:off x="2886402" y="5939765"/>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836" descr="A cross mark.">
            <a:extLst>
              <a:ext uri="{FF2B5EF4-FFF2-40B4-BE49-F238E27FC236}">
                <a16:creationId xmlns:a16="http://schemas.microsoft.com/office/drawing/2014/main" id="{94631366-04A0-43AD-AF50-918DAD29145D}"/>
              </a:ext>
            </a:extLst>
          </p:cNvPr>
          <p:cNvSpPr>
            <a:spLocks noEditPoints="1"/>
          </p:cNvSpPr>
          <p:nvPr/>
        </p:nvSpPr>
        <p:spPr bwMode="auto">
          <a:xfrm>
            <a:off x="5707737" y="59358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668" descr="A light blue check mark.">
            <a:extLst>
              <a:ext uri="{FF2B5EF4-FFF2-40B4-BE49-F238E27FC236}">
                <a16:creationId xmlns:a16="http://schemas.microsoft.com/office/drawing/2014/main" id="{9080DB53-E166-4A8F-996D-10E7A5274D7B}"/>
              </a:ext>
            </a:extLst>
          </p:cNvPr>
          <p:cNvSpPr>
            <a:spLocks noEditPoints="1"/>
          </p:cNvSpPr>
          <p:nvPr/>
        </p:nvSpPr>
        <p:spPr bwMode="auto">
          <a:xfrm>
            <a:off x="8730091" y="594888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6" name="Group 105" descr="A double shaded check mark.">
            <a:extLst>
              <a:ext uri="{FF2B5EF4-FFF2-40B4-BE49-F238E27FC236}">
                <a16:creationId xmlns:a16="http://schemas.microsoft.com/office/drawing/2014/main" id="{B57C61D5-11F4-4D50-A79A-2AB8A4AB2C1B}"/>
              </a:ext>
            </a:extLst>
          </p:cNvPr>
          <p:cNvGrpSpPr>
            <a:grpSpLocks noChangeAspect="1"/>
          </p:cNvGrpSpPr>
          <p:nvPr/>
        </p:nvGrpSpPr>
        <p:grpSpPr>
          <a:xfrm>
            <a:off x="5707737" y="2503928"/>
            <a:ext cx="228600" cy="228600"/>
            <a:chOff x="5990870" y="6277027"/>
            <a:chExt cx="1038580" cy="1038580"/>
          </a:xfrm>
        </p:grpSpPr>
        <p:sp>
          <p:nvSpPr>
            <p:cNvPr id="107" name="Freeform 1668">
              <a:extLst>
                <a:ext uri="{FF2B5EF4-FFF2-40B4-BE49-F238E27FC236}">
                  <a16:creationId xmlns:a16="http://schemas.microsoft.com/office/drawing/2014/main" id="{1C3ACD4C-A5AD-416C-A632-CA0A659B8A5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Chord 107">
              <a:extLst>
                <a:ext uri="{FF2B5EF4-FFF2-40B4-BE49-F238E27FC236}">
                  <a16:creationId xmlns:a16="http://schemas.microsoft.com/office/drawing/2014/main" id="{F999F3CA-9841-4BF7-99B4-E66F76FDB583}"/>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80">
              <a:extLst>
                <a:ext uri="{FF2B5EF4-FFF2-40B4-BE49-F238E27FC236}">
                  <a16:creationId xmlns:a16="http://schemas.microsoft.com/office/drawing/2014/main" id="{70864C64-9F46-4FC2-B4B7-59C5BB6862D3}"/>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10" name="Group 109" descr="A double shaded check mark.">
            <a:extLst>
              <a:ext uri="{FF2B5EF4-FFF2-40B4-BE49-F238E27FC236}">
                <a16:creationId xmlns:a16="http://schemas.microsoft.com/office/drawing/2014/main" id="{A87BA1A0-0876-4D54-BEC0-5EB798463488}"/>
              </a:ext>
            </a:extLst>
          </p:cNvPr>
          <p:cNvGrpSpPr>
            <a:grpSpLocks noChangeAspect="1"/>
          </p:cNvGrpSpPr>
          <p:nvPr/>
        </p:nvGrpSpPr>
        <p:grpSpPr>
          <a:xfrm>
            <a:off x="5707737" y="2914455"/>
            <a:ext cx="228600" cy="228600"/>
            <a:chOff x="5990870" y="6277027"/>
            <a:chExt cx="1038580" cy="1038580"/>
          </a:xfrm>
        </p:grpSpPr>
        <p:sp>
          <p:nvSpPr>
            <p:cNvPr id="111" name="Freeform 1668">
              <a:extLst>
                <a:ext uri="{FF2B5EF4-FFF2-40B4-BE49-F238E27FC236}">
                  <a16:creationId xmlns:a16="http://schemas.microsoft.com/office/drawing/2014/main" id="{275372D2-24C5-40A1-8A82-27E6EF798F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Chord 111">
              <a:extLst>
                <a:ext uri="{FF2B5EF4-FFF2-40B4-BE49-F238E27FC236}">
                  <a16:creationId xmlns:a16="http://schemas.microsoft.com/office/drawing/2014/main" id="{1DDA257C-A6EE-435A-9795-1DFE646D9F7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80">
              <a:extLst>
                <a:ext uri="{FF2B5EF4-FFF2-40B4-BE49-F238E27FC236}">
                  <a16:creationId xmlns:a16="http://schemas.microsoft.com/office/drawing/2014/main" id="{F24FB2A4-C6C4-48CD-983E-DE5B0C2C364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77937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p:txBody>
          <a:bodyPr/>
          <a:lstStyle/>
          <a:p>
            <a:pPr algn="ctr"/>
            <a:r>
              <a:rPr lang="en-US" sz="3200"/>
              <a:t>Database engine feature comparison by deployment model</a:t>
            </a:r>
          </a:p>
        </p:txBody>
      </p:sp>
      <p:sp>
        <p:nvSpPr>
          <p:cNvPr id="3" name="Content Placeholder 2">
            <a:extLst>
              <a:ext uri="{FF2B5EF4-FFF2-40B4-BE49-F238E27FC236}">
                <a16:creationId xmlns:a16="http://schemas.microsoft.com/office/drawing/2014/main" id="{E6593F6D-F86F-47BD-B92D-6AA5DF521A68}"/>
              </a:ext>
            </a:extLst>
          </p:cNvPr>
          <p:cNvSpPr>
            <a:spLocks noGrp="1"/>
          </p:cNvSpPr>
          <p:nvPr>
            <p:ph sz="quarter" idx="10"/>
          </p:nvPr>
        </p:nvSpPr>
        <p:spPr>
          <a:xfrm>
            <a:off x="5961100" y="1169593"/>
            <a:ext cx="3943669" cy="246221"/>
          </a:xfrm>
        </p:spPr>
        <p:txBody>
          <a:bodyPr/>
          <a:lstStyle/>
          <a:p>
            <a:pPr marL="0" lvl="0" indent="0" algn="ctr">
              <a:spcBef>
                <a:spcPts val="0"/>
              </a:spcBef>
              <a:buSzTx/>
              <a:buNone/>
            </a:pPr>
            <a:r>
              <a:rPr lang="en-US" sz="1600" b="1">
                <a:solidFill>
                  <a:srgbClr val="000000"/>
                </a:solidFill>
                <a:latin typeface="Segoe UI Semibold"/>
                <a:cs typeface="Segoe UI"/>
              </a:rPr>
              <a:t>Deployment Model</a:t>
            </a:r>
          </a:p>
        </p:txBody>
      </p:sp>
      <p:sp>
        <p:nvSpPr>
          <p:cNvPr id="5" name="Content Placeholder 4">
            <a:extLst>
              <a:ext uri="{FF2B5EF4-FFF2-40B4-BE49-F238E27FC236}">
                <a16:creationId xmlns:a16="http://schemas.microsoft.com/office/drawing/2014/main" id="{D54A3547-2DF9-4CDE-BA38-66AD55D27A17}"/>
              </a:ext>
            </a:extLst>
          </p:cNvPr>
          <p:cNvSpPr>
            <a:spLocks noGrp="1"/>
          </p:cNvSpPr>
          <p:nvPr>
            <p:ph sz="quarter" idx="11"/>
          </p:nvPr>
        </p:nvSpPr>
        <p:spPr>
          <a:xfrm>
            <a:off x="658029" y="1732706"/>
            <a:ext cx="2057400" cy="388018"/>
          </a:xfrm>
        </p:spPr>
        <p:txBody>
          <a:bodyPr/>
          <a:lstStyle/>
          <a:p>
            <a:pPr marL="0" lvl="0" indent="0">
              <a:spcBef>
                <a:spcPts val="0"/>
              </a:spcBef>
              <a:buSzTx/>
              <a:buNone/>
            </a:pPr>
            <a:r>
              <a:rPr lang="en-US" sz="1600" b="1">
                <a:solidFill>
                  <a:srgbClr val="FFFFFF"/>
                </a:solidFill>
                <a:latin typeface="Segoe UI Semibold"/>
                <a:cs typeface="Segoe UI"/>
              </a:rPr>
              <a:t>Built-in capabilities</a:t>
            </a:r>
            <a:endParaRPr lang="en-US" sz="1400">
              <a:solidFill>
                <a:srgbClr val="FFFFFF"/>
              </a:solidFill>
              <a:latin typeface="Segoe UI" panose="020B0502040204020203" pitchFamily="34" charset="0"/>
            </a:endParaRPr>
          </a:p>
        </p:txBody>
      </p:sp>
      <p:sp>
        <p:nvSpPr>
          <p:cNvPr id="6" name="Content Placeholder 5">
            <a:extLst>
              <a:ext uri="{FF2B5EF4-FFF2-40B4-BE49-F238E27FC236}">
                <a16:creationId xmlns:a16="http://schemas.microsoft.com/office/drawing/2014/main" id="{299D0ECE-177A-4388-A673-7C2D23B5E719}"/>
              </a:ext>
            </a:extLst>
          </p:cNvPr>
          <p:cNvSpPr>
            <a:spLocks noGrp="1"/>
          </p:cNvSpPr>
          <p:nvPr>
            <p:ph sz="quarter" idx="12"/>
          </p:nvPr>
        </p:nvSpPr>
        <p:spPr>
          <a:xfrm>
            <a:off x="4212113" y="1542248"/>
            <a:ext cx="4836638" cy="314904"/>
          </a:xfrm>
        </p:spPr>
        <p:txBody>
          <a:bodyPr/>
          <a:lstStyle/>
          <a:p>
            <a:pPr marL="0" lvl="0" indent="0" algn="ctr">
              <a:spcBef>
                <a:spcPts val="0"/>
              </a:spcBef>
              <a:buSzTx/>
              <a:buNone/>
            </a:pPr>
            <a:r>
              <a:rPr lang="en-US" sz="1600" b="1">
                <a:solidFill>
                  <a:srgbClr val="FFFFFF"/>
                </a:solidFill>
                <a:latin typeface="Segoe UI Semibold"/>
                <a:cs typeface="Segoe UI"/>
              </a:rPr>
              <a:t>Customer Infrastructure</a:t>
            </a:r>
          </a:p>
        </p:txBody>
      </p:sp>
      <p:sp>
        <p:nvSpPr>
          <p:cNvPr id="8" name="Content Placeholder 7">
            <a:extLst>
              <a:ext uri="{FF2B5EF4-FFF2-40B4-BE49-F238E27FC236}">
                <a16:creationId xmlns:a16="http://schemas.microsoft.com/office/drawing/2014/main" id="{E5C272F5-7FBE-427A-A5A7-5494AB64601E}"/>
              </a:ext>
            </a:extLst>
          </p:cNvPr>
          <p:cNvSpPr>
            <a:spLocks noGrp="1"/>
          </p:cNvSpPr>
          <p:nvPr>
            <p:ph sz="quarter" idx="13"/>
          </p:nvPr>
        </p:nvSpPr>
        <p:spPr>
          <a:xfrm>
            <a:off x="9715059" y="1543212"/>
            <a:ext cx="1326073" cy="361102"/>
          </a:xfrm>
        </p:spPr>
        <p:txBody>
          <a:bodyPr/>
          <a:lstStyle/>
          <a:p>
            <a:pPr marL="0" lvl="0" indent="0" algn="ctr" defTabSz="914400">
              <a:spcBef>
                <a:spcPts val="0"/>
              </a:spcBef>
              <a:buSzTx/>
              <a:buNone/>
              <a:defRPr/>
            </a:pPr>
            <a:r>
              <a:rPr lang="en-US" sz="1600" b="1">
                <a:solidFill>
                  <a:srgbClr val="FFFFFF"/>
                </a:solidFill>
                <a:latin typeface="Segoe UI Semibold"/>
                <a:cs typeface="Segoe UI"/>
              </a:rPr>
              <a:t>Azure</a:t>
            </a:r>
          </a:p>
        </p:txBody>
      </p:sp>
      <p:sp>
        <p:nvSpPr>
          <p:cNvPr id="25" name="Content Placeholder 24">
            <a:extLst>
              <a:ext uri="{FF2B5EF4-FFF2-40B4-BE49-F238E27FC236}">
                <a16:creationId xmlns:a16="http://schemas.microsoft.com/office/drawing/2014/main" id="{6E0159EA-0855-4F4D-B0F3-C0C29C656179}"/>
              </a:ext>
            </a:extLst>
          </p:cNvPr>
          <p:cNvSpPr>
            <a:spLocks noGrp="1"/>
          </p:cNvSpPr>
          <p:nvPr>
            <p:ph sz="quarter" idx="25"/>
          </p:nvPr>
        </p:nvSpPr>
        <p:spPr>
          <a:xfrm>
            <a:off x="4506978" y="1943876"/>
            <a:ext cx="1362874" cy="181895"/>
          </a:xfrm>
        </p:spPr>
        <p:txBody>
          <a:bodyPr/>
          <a:lstStyle/>
          <a:p>
            <a:pPr marL="0" lvl="0" indent="0" algn="ctr">
              <a:spcBef>
                <a:spcPts val="0"/>
              </a:spcBef>
              <a:buSzTx/>
              <a:buNone/>
            </a:pPr>
            <a:r>
              <a:rPr lang="en-US" sz="1400">
                <a:solidFill>
                  <a:srgbClr val="FFFFFF"/>
                </a:solidFill>
                <a:latin typeface="Segoe UI Semibold"/>
                <a:cs typeface="Segoe UI"/>
              </a:rPr>
              <a:t>SQL Server</a:t>
            </a:r>
          </a:p>
        </p:txBody>
      </p:sp>
      <p:sp>
        <p:nvSpPr>
          <p:cNvPr id="26" name="Content Placeholder 25">
            <a:extLst>
              <a:ext uri="{FF2B5EF4-FFF2-40B4-BE49-F238E27FC236}">
                <a16:creationId xmlns:a16="http://schemas.microsoft.com/office/drawing/2014/main" id="{32939EDB-84A2-4D8F-B2B4-F7D2E61B43C3}"/>
              </a:ext>
            </a:extLst>
          </p:cNvPr>
          <p:cNvSpPr>
            <a:spLocks noGrp="1"/>
          </p:cNvSpPr>
          <p:nvPr>
            <p:ph sz="quarter" idx="26"/>
          </p:nvPr>
        </p:nvSpPr>
        <p:spPr>
          <a:xfrm>
            <a:off x="6015613" y="1942213"/>
            <a:ext cx="3282756" cy="215444"/>
          </a:xfrm>
        </p:spPr>
        <p:txBody>
          <a:bodyPr/>
          <a:lstStyle/>
          <a:p>
            <a:pPr marL="0" lvl="0" indent="0" algn="ctr">
              <a:spcBef>
                <a:spcPts val="0"/>
              </a:spcBef>
              <a:buSzTx/>
              <a:buNone/>
            </a:pPr>
            <a:r>
              <a:rPr lang="en-US" sz="1400">
                <a:solidFill>
                  <a:srgbClr val="FFFFFF"/>
                </a:solidFill>
                <a:latin typeface="Segoe UI Semibold"/>
                <a:cs typeface="Segoe UI"/>
              </a:rPr>
              <a:t>SQL Managed Instance - Azure Arc</a:t>
            </a:r>
          </a:p>
        </p:txBody>
      </p:sp>
      <p:sp>
        <p:nvSpPr>
          <p:cNvPr id="27" name="Content Placeholder 26">
            <a:extLst>
              <a:ext uri="{FF2B5EF4-FFF2-40B4-BE49-F238E27FC236}">
                <a16:creationId xmlns:a16="http://schemas.microsoft.com/office/drawing/2014/main" id="{18C4689D-1E18-4477-B92A-DD268259DCE6}"/>
              </a:ext>
            </a:extLst>
          </p:cNvPr>
          <p:cNvSpPr>
            <a:spLocks noGrp="1"/>
          </p:cNvSpPr>
          <p:nvPr>
            <p:ph sz="quarter" idx="27"/>
          </p:nvPr>
        </p:nvSpPr>
        <p:spPr>
          <a:xfrm>
            <a:off x="9292127" y="1938418"/>
            <a:ext cx="2170468" cy="267901"/>
          </a:xfrm>
        </p:spPr>
        <p:txBody>
          <a:bodyPr/>
          <a:lstStyle/>
          <a:p>
            <a:pPr marL="0" lvl="0" indent="0" algn="ctr" defTabSz="914400">
              <a:spcBef>
                <a:spcPts val="0"/>
              </a:spcBef>
              <a:buSzTx/>
              <a:buNone/>
              <a:defRPr/>
            </a:pPr>
            <a:r>
              <a:rPr lang="en-US" sz="1400">
                <a:solidFill>
                  <a:srgbClr val="FFFFFF"/>
                </a:solidFill>
                <a:latin typeface="Segoe UI Semibold"/>
                <a:cs typeface="Segoe UI"/>
              </a:rPr>
              <a:t>SQL Managed Instance</a:t>
            </a:r>
          </a:p>
        </p:txBody>
      </p:sp>
      <p:sp>
        <p:nvSpPr>
          <p:cNvPr id="9" name="Content Placeholder 8">
            <a:extLst>
              <a:ext uri="{FF2B5EF4-FFF2-40B4-BE49-F238E27FC236}">
                <a16:creationId xmlns:a16="http://schemas.microsoft.com/office/drawing/2014/main" id="{D2F1526F-FE3A-4289-BA26-356D8B26EFD1}"/>
              </a:ext>
            </a:extLst>
          </p:cNvPr>
          <p:cNvSpPr>
            <a:spLocks noGrp="1"/>
          </p:cNvSpPr>
          <p:nvPr>
            <p:ph sz="quarter" idx="14"/>
          </p:nvPr>
        </p:nvSpPr>
        <p:spPr>
          <a:xfrm>
            <a:off x="648778" y="2315590"/>
            <a:ext cx="3382456" cy="217614"/>
          </a:xfrm>
        </p:spPr>
        <p:txBody>
          <a:bodyPr/>
          <a:lstStyle/>
          <a:p>
            <a:pPr marL="0" lvl="0" indent="0">
              <a:spcBef>
                <a:spcPts val="0"/>
              </a:spcBef>
              <a:buSzTx/>
              <a:buNone/>
            </a:pPr>
            <a:r>
              <a:rPr lang="en-US" sz="1400">
                <a:solidFill>
                  <a:srgbClr val="FFFFFF"/>
                </a:solidFill>
                <a:cs typeface="Segoe UI"/>
              </a:rPr>
              <a:t>Database security features – TDE, AE, RLS</a:t>
            </a:r>
            <a:endParaRPr lang="en-US" sz="1400">
              <a:solidFill>
                <a:srgbClr val="FFFFFF"/>
              </a:solidFill>
              <a:latin typeface="Segoe UI" panose="020B0502040204020203" pitchFamily="34" charset="0"/>
            </a:endParaRPr>
          </a:p>
        </p:txBody>
      </p:sp>
      <p:sp>
        <p:nvSpPr>
          <p:cNvPr id="42" name="Freeform 1668" descr="A blue check mark.">
            <a:extLst>
              <a:ext uri="{FF2B5EF4-FFF2-40B4-BE49-F238E27FC236}">
                <a16:creationId xmlns:a16="http://schemas.microsoft.com/office/drawing/2014/main" id="{FAF0763E-FE9F-4663-94DF-DD1AD63CA177}"/>
              </a:ext>
              <a:ext uri="{C183D7F6-B498-43B3-948B-1728B52AA6E4}">
                <adec:decorative xmlns:adec="http://schemas.microsoft.com/office/drawing/2017/decorative" val="0"/>
              </a:ext>
            </a:extLst>
          </p:cNvPr>
          <p:cNvSpPr>
            <a:spLocks noEditPoints="1"/>
          </p:cNvSpPr>
          <p:nvPr/>
        </p:nvSpPr>
        <p:spPr bwMode="auto">
          <a:xfrm>
            <a:off x="5072701"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668" descr="A blue check mark.">
            <a:extLst>
              <a:ext uri="{FF2B5EF4-FFF2-40B4-BE49-F238E27FC236}">
                <a16:creationId xmlns:a16="http://schemas.microsoft.com/office/drawing/2014/main" id="{5C675AF0-84C1-47B0-9BBE-4AE5EF84C9C4}"/>
              </a:ext>
              <a:ext uri="{C183D7F6-B498-43B3-948B-1728B52AA6E4}">
                <adec:decorative xmlns:adec="http://schemas.microsoft.com/office/drawing/2017/decorative" val="0"/>
              </a:ext>
            </a:extLst>
          </p:cNvPr>
          <p:cNvSpPr>
            <a:spLocks noEditPoints="1"/>
          </p:cNvSpPr>
          <p:nvPr/>
        </p:nvSpPr>
        <p:spPr bwMode="auto">
          <a:xfrm>
            <a:off x="7583278"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668" descr="A blue check mark.">
            <a:extLst>
              <a:ext uri="{FF2B5EF4-FFF2-40B4-BE49-F238E27FC236}">
                <a16:creationId xmlns:a16="http://schemas.microsoft.com/office/drawing/2014/main" id="{CDA739D8-CA75-45BE-81F2-17F8C06A2713}"/>
              </a:ext>
              <a:ext uri="{C183D7F6-B498-43B3-948B-1728B52AA6E4}">
                <adec:decorative xmlns:adec="http://schemas.microsoft.com/office/drawing/2017/decorative" val="0"/>
              </a:ext>
            </a:extLst>
          </p:cNvPr>
          <p:cNvSpPr>
            <a:spLocks noEditPoints="1"/>
          </p:cNvSpPr>
          <p:nvPr/>
        </p:nvSpPr>
        <p:spPr bwMode="auto">
          <a:xfrm>
            <a:off x="10309245"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10">
            <a:extLst>
              <a:ext uri="{FF2B5EF4-FFF2-40B4-BE49-F238E27FC236}">
                <a16:creationId xmlns:a16="http://schemas.microsoft.com/office/drawing/2014/main" id="{C4CD2A4E-2BA4-4DC0-97AD-B1D0900C50C8}"/>
              </a:ext>
            </a:extLst>
          </p:cNvPr>
          <p:cNvSpPr>
            <a:spLocks noGrp="1"/>
          </p:cNvSpPr>
          <p:nvPr>
            <p:ph sz="quarter" idx="15"/>
          </p:nvPr>
        </p:nvSpPr>
        <p:spPr>
          <a:xfrm>
            <a:off x="657645" y="2693981"/>
            <a:ext cx="742304" cy="267902"/>
          </a:xfrm>
        </p:spPr>
        <p:txBody>
          <a:bodyPr/>
          <a:lstStyle/>
          <a:p>
            <a:pPr marL="0" lvl="0" indent="0">
              <a:spcBef>
                <a:spcPts val="0"/>
              </a:spcBef>
              <a:buSzTx/>
              <a:buNone/>
            </a:pPr>
            <a:r>
              <a:rPr lang="en-US" sz="1400">
                <a:solidFill>
                  <a:srgbClr val="FFFFFF"/>
                </a:solidFill>
                <a:cs typeface="Segoe UI"/>
              </a:rPr>
              <a:t>Agent</a:t>
            </a:r>
            <a:endParaRPr lang="en-US" sz="1400">
              <a:solidFill>
                <a:srgbClr val="FFFFFF"/>
              </a:solidFill>
              <a:latin typeface="Segoe UI" panose="020B0502040204020203" pitchFamily="34" charset="0"/>
            </a:endParaRPr>
          </a:p>
        </p:txBody>
      </p:sp>
      <p:sp>
        <p:nvSpPr>
          <p:cNvPr id="74" name="Freeform 1668" descr="A blue check mark.">
            <a:extLst>
              <a:ext uri="{FF2B5EF4-FFF2-40B4-BE49-F238E27FC236}">
                <a16:creationId xmlns:a16="http://schemas.microsoft.com/office/drawing/2014/main" id="{6CB78395-1ED8-7C42-A170-FD36E37EF6FE}"/>
              </a:ext>
              <a:ext uri="{C183D7F6-B498-43B3-948B-1728B52AA6E4}">
                <adec:decorative xmlns:adec="http://schemas.microsoft.com/office/drawing/2017/decorative" val="0"/>
              </a:ext>
            </a:extLst>
          </p:cNvPr>
          <p:cNvSpPr>
            <a:spLocks noEditPoints="1"/>
          </p:cNvSpPr>
          <p:nvPr/>
        </p:nvSpPr>
        <p:spPr bwMode="auto">
          <a:xfrm>
            <a:off x="5072701"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668" descr="A blue check mark.">
            <a:extLst>
              <a:ext uri="{FF2B5EF4-FFF2-40B4-BE49-F238E27FC236}">
                <a16:creationId xmlns:a16="http://schemas.microsoft.com/office/drawing/2014/main" id="{DF300B37-90DD-7B44-AF4D-A4824557FEA3}"/>
              </a:ext>
              <a:ext uri="{C183D7F6-B498-43B3-948B-1728B52AA6E4}">
                <adec:decorative xmlns:adec="http://schemas.microsoft.com/office/drawing/2017/decorative" val="0"/>
              </a:ext>
            </a:extLst>
          </p:cNvPr>
          <p:cNvSpPr>
            <a:spLocks noEditPoints="1"/>
          </p:cNvSpPr>
          <p:nvPr/>
        </p:nvSpPr>
        <p:spPr bwMode="auto">
          <a:xfrm>
            <a:off x="7583278"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blue check mark.">
            <a:extLst>
              <a:ext uri="{FF2B5EF4-FFF2-40B4-BE49-F238E27FC236}">
                <a16:creationId xmlns:a16="http://schemas.microsoft.com/office/drawing/2014/main" id="{7C9C166B-A450-42C9-8D32-B24D95DF5C0C}"/>
              </a:ext>
              <a:ext uri="{C183D7F6-B498-43B3-948B-1728B52AA6E4}">
                <adec:decorative xmlns:adec="http://schemas.microsoft.com/office/drawing/2017/decorative" val="0"/>
              </a:ext>
            </a:extLst>
          </p:cNvPr>
          <p:cNvSpPr>
            <a:spLocks noEditPoints="1"/>
          </p:cNvSpPr>
          <p:nvPr/>
        </p:nvSpPr>
        <p:spPr bwMode="auto">
          <a:xfrm>
            <a:off x="10309245"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Content Placeholder 13">
            <a:extLst>
              <a:ext uri="{FF2B5EF4-FFF2-40B4-BE49-F238E27FC236}">
                <a16:creationId xmlns:a16="http://schemas.microsoft.com/office/drawing/2014/main" id="{40D876A6-757F-4988-B23D-5D60B009F090}"/>
              </a:ext>
            </a:extLst>
          </p:cNvPr>
          <p:cNvSpPr>
            <a:spLocks noGrp="1"/>
          </p:cNvSpPr>
          <p:nvPr>
            <p:ph sz="quarter" idx="16"/>
          </p:nvPr>
        </p:nvSpPr>
        <p:spPr>
          <a:xfrm>
            <a:off x="658029" y="3078012"/>
            <a:ext cx="1601050" cy="275485"/>
          </a:xfrm>
        </p:spPr>
        <p:txBody>
          <a:bodyPr/>
          <a:lstStyle/>
          <a:p>
            <a:pPr marL="0" lvl="0" indent="0" defTabSz="914400">
              <a:spcBef>
                <a:spcPts val="0"/>
              </a:spcBef>
              <a:buSzTx/>
              <a:buNone/>
              <a:defRPr/>
            </a:pPr>
            <a:r>
              <a:rPr lang="en-US" sz="1400">
                <a:solidFill>
                  <a:srgbClr val="FFFFFF"/>
                </a:solidFill>
                <a:cs typeface="Segoe UI"/>
              </a:rPr>
              <a:t>In-memory OLTP</a:t>
            </a:r>
          </a:p>
        </p:txBody>
      </p:sp>
      <p:sp>
        <p:nvSpPr>
          <p:cNvPr id="75" name="Freeform 1668" descr="A blue check mark.">
            <a:extLst>
              <a:ext uri="{FF2B5EF4-FFF2-40B4-BE49-F238E27FC236}">
                <a16:creationId xmlns:a16="http://schemas.microsoft.com/office/drawing/2014/main" id="{DA1DA9C8-8A82-2145-8A95-FF895A5CE83E}"/>
              </a:ext>
              <a:ext uri="{C183D7F6-B498-43B3-948B-1728B52AA6E4}">
                <adec:decorative xmlns:adec="http://schemas.microsoft.com/office/drawing/2017/decorative" val="0"/>
              </a:ext>
            </a:extLst>
          </p:cNvPr>
          <p:cNvSpPr>
            <a:spLocks noEditPoints="1"/>
          </p:cNvSpPr>
          <p:nvPr/>
        </p:nvSpPr>
        <p:spPr bwMode="auto">
          <a:xfrm>
            <a:off x="5072701"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68" descr="A blue check mark.">
            <a:extLst>
              <a:ext uri="{FF2B5EF4-FFF2-40B4-BE49-F238E27FC236}">
                <a16:creationId xmlns:a16="http://schemas.microsoft.com/office/drawing/2014/main" id="{2B3C4E80-0740-B743-A20A-D451DA8AB90B}"/>
              </a:ext>
              <a:ext uri="{C183D7F6-B498-43B3-948B-1728B52AA6E4}">
                <adec:decorative xmlns:adec="http://schemas.microsoft.com/office/drawing/2017/decorative" val="0"/>
              </a:ext>
            </a:extLst>
          </p:cNvPr>
          <p:cNvSpPr>
            <a:spLocks noEditPoints="1"/>
          </p:cNvSpPr>
          <p:nvPr/>
        </p:nvSpPr>
        <p:spPr bwMode="auto">
          <a:xfrm>
            <a:off x="7583278"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1668" descr="A blue check mark.">
            <a:extLst>
              <a:ext uri="{FF2B5EF4-FFF2-40B4-BE49-F238E27FC236}">
                <a16:creationId xmlns:a16="http://schemas.microsoft.com/office/drawing/2014/main" id="{7F9688D5-A2A9-403C-AC5A-292C07250983}"/>
              </a:ext>
              <a:ext uri="{C183D7F6-B498-43B3-948B-1728B52AA6E4}">
                <adec:decorative xmlns:adec="http://schemas.microsoft.com/office/drawing/2017/decorative" val="0"/>
              </a:ext>
            </a:extLst>
          </p:cNvPr>
          <p:cNvSpPr>
            <a:spLocks noEditPoints="1"/>
          </p:cNvSpPr>
          <p:nvPr/>
        </p:nvSpPr>
        <p:spPr bwMode="auto">
          <a:xfrm>
            <a:off x="10309245"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Content Placeholder 15">
            <a:extLst>
              <a:ext uri="{FF2B5EF4-FFF2-40B4-BE49-F238E27FC236}">
                <a16:creationId xmlns:a16="http://schemas.microsoft.com/office/drawing/2014/main" id="{943093D3-1977-4716-B440-DA1C0B25D23E}"/>
              </a:ext>
            </a:extLst>
          </p:cNvPr>
          <p:cNvSpPr>
            <a:spLocks noGrp="1"/>
          </p:cNvSpPr>
          <p:nvPr>
            <p:ph sz="quarter" idx="17"/>
          </p:nvPr>
        </p:nvSpPr>
        <p:spPr>
          <a:xfrm>
            <a:off x="648778" y="3450115"/>
            <a:ext cx="1179291" cy="267902"/>
          </a:xfrm>
        </p:spPr>
        <p:txBody>
          <a:bodyPr/>
          <a:lstStyle/>
          <a:p>
            <a:pPr marL="0" lvl="0" indent="0" defTabSz="914400">
              <a:spcBef>
                <a:spcPts val="0"/>
              </a:spcBef>
              <a:buSzTx/>
              <a:buNone/>
              <a:defRPr/>
            </a:pPr>
            <a:r>
              <a:rPr lang="en-US" sz="1400" err="1">
                <a:solidFill>
                  <a:srgbClr val="FFFFFF"/>
                </a:solidFill>
                <a:cs typeface="Segoe UI"/>
              </a:rPr>
              <a:t>Columnstore</a:t>
            </a:r>
            <a:endParaRPr lang="en-US" sz="1400">
              <a:solidFill>
                <a:srgbClr val="FFFFFF"/>
              </a:solidFill>
              <a:cs typeface="Segoe UI"/>
            </a:endParaRPr>
          </a:p>
        </p:txBody>
      </p:sp>
      <p:sp>
        <p:nvSpPr>
          <p:cNvPr id="76" name="Freeform 1668" descr="A blue check mark.">
            <a:extLst>
              <a:ext uri="{FF2B5EF4-FFF2-40B4-BE49-F238E27FC236}">
                <a16:creationId xmlns:a16="http://schemas.microsoft.com/office/drawing/2014/main" id="{53EC39C9-05BB-324A-9943-D4B0259D441B}"/>
              </a:ext>
              <a:ext uri="{C183D7F6-B498-43B3-948B-1728B52AA6E4}">
                <adec:decorative xmlns:adec="http://schemas.microsoft.com/office/drawing/2017/decorative" val="0"/>
              </a:ext>
            </a:extLst>
          </p:cNvPr>
          <p:cNvSpPr>
            <a:spLocks noEditPoints="1"/>
          </p:cNvSpPr>
          <p:nvPr/>
        </p:nvSpPr>
        <p:spPr bwMode="auto">
          <a:xfrm>
            <a:off x="5072701"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668" descr="A blue check mark.">
            <a:extLst>
              <a:ext uri="{FF2B5EF4-FFF2-40B4-BE49-F238E27FC236}">
                <a16:creationId xmlns:a16="http://schemas.microsoft.com/office/drawing/2014/main" id="{EFCC2C93-C461-4A55-A637-3F782AD87847}"/>
              </a:ext>
              <a:ext uri="{C183D7F6-B498-43B3-948B-1728B52AA6E4}">
                <adec:decorative xmlns:adec="http://schemas.microsoft.com/office/drawing/2017/decorative" val="0"/>
              </a:ext>
            </a:extLst>
          </p:cNvPr>
          <p:cNvSpPr>
            <a:spLocks noEditPoints="1"/>
          </p:cNvSpPr>
          <p:nvPr/>
        </p:nvSpPr>
        <p:spPr bwMode="auto">
          <a:xfrm>
            <a:off x="7583278"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668" descr="A blue check mark.">
            <a:extLst>
              <a:ext uri="{FF2B5EF4-FFF2-40B4-BE49-F238E27FC236}">
                <a16:creationId xmlns:a16="http://schemas.microsoft.com/office/drawing/2014/main" id="{1F0A17FA-C9B9-4009-BD26-E0A1BB631BDE}"/>
              </a:ext>
              <a:ext uri="{C183D7F6-B498-43B3-948B-1728B52AA6E4}">
                <adec:decorative xmlns:adec="http://schemas.microsoft.com/office/drawing/2017/decorative" val="0"/>
              </a:ext>
            </a:extLst>
          </p:cNvPr>
          <p:cNvSpPr>
            <a:spLocks noEditPoints="1"/>
          </p:cNvSpPr>
          <p:nvPr/>
        </p:nvSpPr>
        <p:spPr bwMode="auto">
          <a:xfrm>
            <a:off x="10309245"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Content Placeholder 16">
            <a:extLst>
              <a:ext uri="{FF2B5EF4-FFF2-40B4-BE49-F238E27FC236}">
                <a16:creationId xmlns:a16="http://schemas.microsoft.com/office/drawing/2014/main" id="{5EDEA7E4-095D-40F1-8CDF-E89321BEE78A}"/>
              </a:ext>
            </a:extLst>
          </p:cNvPr>
          <p:cNvSpPr>
            <a:spLocks noGrp="1"/>
          </p:cNvSpPr>
          <p:nvPr>
            <p:ph sz="quarter" idx="18"/>
          </p:nvPr>
        </p:nvSpPr>
        <p:spPr>
          <a:xfrm>
            <a:off x="658082" y="3833035"/>
            <a:ext cx="2243728" cy="265061"/>
          </a:xfrm>
        </p:spPr>
        <p:txBody>
          <a:bodyPr/>
          <a:lstStyle/>
          <a:p>
            <a:pPr marL="0" lvl="0" indent="0">
              <a:spcBef>
                <a:spcPts val="0"/>
              </a:spcBef>
              <a:buSzTx/>
              <a:buNone/>
            </a:pPr>
            <a:r>
              <a:rPr lang="en-US" sz="1400">
                <a:solidFill>
                  <a:srgbClr val="FFFFFF"/>
                </a:solidFill>
                <a:cs typeface="+mn-cs"/>
              </a:rPr>
              <a:t>Intelligent Query Processing</a:t>
            </a:r>
          </a:p>
        </p:txBody>
      </p:sp>
      <p:sp>
        <p:nvSpPr>
          <p:cNvPr id="78" name="Freeform 1668" descr="A blue check mark.">
            <a:extLst>
              <a:ext uri="{FF2B5EF4-FFF2-40B4-BE49-F238E27FC236}">
                <a16:creationId xmlns:a16="http://schemas.microsoft.com/office/drawing/2014/main" id="{92AF1D53-46A9-A845-821D-9BBE2148C13F}"/>
              </a:ext>
              <a:ext uri="{C183D7F6-B498-43B3-948B-1728B52AA6E4}">
                <adec:decorative xmlns:adec="http://schemas.microsoft.com/office/drawing/2017/decorative" val="0"/>
              </a:ext>
            </a:extLst>
          </p:cNvPr>
          <p:cNvSpPr>
            <a:spLocks noEditPoints="1"/>
          </p:cNvSpPr>
          <p:nvPr/>
        </p:nvSpPr>
        <p:spPr bwMode="auto">
          <a:xfrm>
            <a:off x="5072701"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668" descr="A blue check mark.">
            <a:extLst>
              <a:ext uri="{FF2B5EF4-FFF2-40B4-BE49-F238E27FC236}">
                <a16:creationId xmlns:a16="http://schemas.microsoft.com/office/drawing/2014/main" id="{F426A7C4-7182-42DD-BEDA-FA504929D2FC}"/>
              </a:ext>
              <a:ext uri="{C183D7F6-B498-43B3-948B-1728B52AA6E4}">
                <adec:decorative xmlns:adec="http://schemas.microsoft.com/office/drawing/2017/decorative" val="0"/>
              </a:ext>
            </a:extLst>
          </p:cNvPr>
          <p:cNvSpPr>
            <a:spLocks noEditPoints="1"/>
          </p:cNvSpPr>
          <p:nvPr/>
        </p:nvSpPr>
        <p:spPr bwMode="auto">
          <a:xfrm>
            <a:off x="7583278"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blue check mark.">
            <a:extLst>
              <a:ext uri="{FF2B5EF4-FFF2-40B4-BE49-F238E27FC236}">
                <a16:creationId xmlns:a16="http://schemas.microsoft.com/office/drawing/2014/main" id="{C3A5F594-4322-4B84-A796-F7055707F3B3}"/>
              </a:ext>
              <a:ext uri="{C183D7F6-B498-43B3-948B-1728B52AA6E4}">
                <adec:decorative xmlns:adec="http://schemas.microsoft.com/office/drawing/2017/decorative" val="0"/>
              </a:ext>
            </a:extLst>
          </p:cNvPr>
          <p:cNvSpPr>
            <a:spLocks noEditPoints="1"/>
          </p:cNvSpPr>
          <p:nvPr/>
        </p:nvSpPr>
        <p:spPr bwMode="auto">
          <a:xfrm>
            <a:off x="10309245"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Content Placeholder 17">
            <a:extLst>
              <a:ext uri="{FF2B5EF4-FFF2-40B4-BE49-F238E27FC236}">
                <a16:creationId xmlns:a16="http://schemas.microsoft.com/office/drawing/2014/main" id="{F0A46C6D-2F87-4A0C-822B-E2DB338F1985}"/>
              </a:ext>
            </a:extLst>
          </p:cNvPr>
          <p:cNvSpPr>
            <a:spLocks noGrp="1"/>
          </p:cNvSpPr>
          <p:nvPr>
            <p:ph sz="quarter" idx="19"/>
          </p:nvPr>
        </p:nvSpPr>
        <p:spPr>
          <a:xfrm>
            <a:off x="656492" y="4207618"/>
            <a:ext cx="2932150" cy="222045"/>
          </a:xfrm>
        </p:spPr>
        <p:txBody>
          <a:bodyPr/>
          <a:lstStyle/>
          <a:p>
            <a:pPr marL="0" lvl="0" indent="0" defTabSz="914400">
              <a:spcBef>
                <a:spcPts val="0"/>
              </a:spcBef>
              <a:buSzTx/>
              <a:buNone/>
              <a:defRPr/>
            </a:pPr>
            <a:r>
              <a:rPr lang="en-US" sz="1400">
                <a:solidFill>
                  <a:srgbClr val="FFFFFF"/>
                </a:solidFill>
                <a:cs typeface="Segoe UI"/>
              </a:rPr>
              <a:t>Always On Availability Groups/HA</a:t>
            </a:r>
          </a:p>
        </p:txBody>
      </p:sp>
      <p:sp>
        <p:nvSpPr>
          <p:cNvPr id="79" name="Freeform 1668" descr="A blue check mark.">
            <a:extLst>
              <a:ext uri="{FF2B5EF4-FFF2-40B4-BE49-F238E27FC236}">
                <a16:creationId xmlns:a16="http://schemas.microsoft.com/office/drawing/2014/main" id="{CACE2942-5B38-BD4B-B987-D95DEE86E530}"/>
              </a:ext>
              <a:ext uri="{C183D7F6-B498-43B3-948B-1728B52AA6E4}">
                <adec:decorative xmlns:adec="http://schemas.microsoft.com/office/drawing/2017/decorative" val="0"/>
              </a:ext>
            </a:extLst>
          </p:cNvPr>
          <p:cNvSpPr>
            <a:spLocks noEditPoints="1"/>
          </p:cNvSpPr>
          <p:nvPr/>
        </p:nvSpPr>
        <p:spPr bwMode="auto">
          <a:xfrm>
            <a:off x="5072701"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668" descr="A blue check mark.">
            <a:extLst>
              <a:ext uri="{FF2B5EF4-FFF2-40B4-BE49-F238E27FC236}">
                <a16:creationId xmlns:a16="http://schemas.microsoft.com/office/drawing/2014/main" id="{6B748A14-ED6E-4782-9AD2-EC80ED9C9CA3}"/>
              </a:ext>
              <a:ext uri="{C183D7F6-B498-43B3-948B-1728B52AA6E4}">
                <adec:decorative xmlns:adec="http://schemas.microsoft.com/office/drawing/2017/decorative" val="0"/>
              </a:ext>
            </a:extLst>
          </p:cNvPr>
          <p:cNvSpPr>
            <a:spLocks noEditPoints="1"/>
          </p:cNvSpPr>
          <p:nvPr/>
        </p:nvSpPr>
        <p:spPr bwMode="auto">
          <a:xfrm>
            <a:off x="7583278"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668" descr="A blue check mark.">
            <a:extLst>
              <a:ext uri="{FF2B5EF4-FFF2-40B4-BE49-F238E27FC236}">
                <a16:creationId xmlns:a16="http://schemas.microsoft.com/office/drawing/2014/main" id="{9787BCE3-CBB7-41BB-BE9F-8EE42B55ACF3}"/>
              </a:ext>
              <a:ext uri="{C183D7F6-B498-43B3-948B-1728B52AA6E4}">
                <adec:decorative xmlns:adec="http://schemas.microsoft.com/office/drawing/2017/decorative" val="0"/>
              </a:ext>
            </a:extLst>
          </p:cNvPr>
          <p:cNvSpPr>
            <a:spLocks noEditPoints="1"/>
          </p:cNvSpPr>
          <p:nvPr/>
        </p:nvSpPr>
        <p:spPr bwMode="auto">
          <a:xfrm>
            <a:off x="10309245"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Content Placeholder 19">
            <a:extLst>
              <a:ext uri="{FF2B5EF4-FFF2-40B4-BE49-F238E27FC236}">
                <a16:creationId xmlns:a16="http://schemas.microsoft.com/office/drawing/2014/main" id="{12B0588F-0A29-4F73-BC4A-65612D7703B4}"/>
              </a:ext>
            </a:extLst>
          </p:cNvPr>
          <p:cNvSpPr>
            <a:spLocks noGrp="1"/>
          </p:cNvSpPr>
          <p:nvPr>
            <p:ph sz="quarter" idx="20"/>
          </p:nvPr>
        </p:nvSpPr>
        <p:spPr>
          <a:xfrm>
            <a:off x="661416" y="4581390"/>
            <a:ext cx="3213639" cy="294199"/>
          </a:xfrm>
        </p:spPr>
        <p:txBody>
          <a:bodyPr/>
          <a:lstStyle/>
          <a:p>
            <a:pPr marL="0" lvl="0" indent="0" defTabSz="914400">
              <a:spcBef>
                <a:spcPts val="0"/>
              </a:spcBef>
              <a:buSzTx/>
              <a:buNone/>
              <a:defRPr/>
            </a:pPr>
            <a:r>
              <a:rPr lang="en-US" sz="1400">
                <a:solidFill>
                  <a:srgbClr val="FFFFFF"/>
                </a:solidFill>
                <a:cs typeface="Segoe UI"/>
              </a:rPr>
              <a:t>In-database Machine Learning Services</a:t>
            </a:r>
          </a:p>
        </p:txBody>
      </p:sp>
      <p:sp>
        <p:nvSpPr>
          <p:cNvPr id="80" name="Freeform 1668" descr="A blue check mark.">
            <a:extLst>
              <a:ext uri="{FF2B5EF4-FFF2-40B4-BE49-F238E27FC236}">
                <a16:creationId xmlns:a16="http://schemas.microsoft.com/office/drawing/2014/main" id="{156288C2-E765-BA42-BF44-D4F740191DD7}"/>
              </a:ext>
              <a:ext uri="{C183D7F6-B498-43B3-948B-1728B52AA6E4}">
                <adec:decorative xmlns:adec="http://schemas.microsoft.com/office/drawing/2017/decorative" val="0"/>
              </a:ext>
            </a:extLst>
          </p:cNvPr>
          <p:cNvSpPr>
            <a:spLocks noEditPoints="1"/>
          </p:cNvSpPr>
          <p:nvPr/>
        </p:nvSpPr>
        <p:spPr bwMode="auto">
          <a:xfrm>
            <a:off x="5072701"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68" descr="A blue check mark.">
            <a:extLst>
              <a:ext uri="{FF2B5EF4-FFF2-40B4-BE49-F238E27FC236}">
                <a16:creationId xmlns:a16="http://schemas.microsoft.com/office/drawing/2014/main" id="{0AEDDFA7-47B3-E144-BD93-6211AA852094}"/>
              </a:ext>
              <a:ext uri="{C183D7F6-B498-43B3-948B-1728B52AA6E4}">
                <adec:decorative xmlns:adec="http://schemas.microsoft.com/office/drawing/2017/decorative" val="0"/>
              </a:ext>
            </a:extLst>
          </p:cNvPr>
          <p:cNvSpPr>
            <a:spLocks noEditPoints="1"/>
          </p:cNvSpPr>
          <p:nvPr/>
        </p:nvSpPr>
        <p:spPr bwMode="auto">
          <a:xfrm>
            <a:off x="7583278"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0" name="Group 99" descr="A double shaded check mark.">
            <a:extLst>
              <a:ext uri="{FF2B5EF4-FFF2-40B4-BE49-F238E27FC236}">
                <a16:creationId xmlns:a16="http://schemas.microsoft.com/office/drawing/2014/main" id="{5E553B26-7A50-A043-9CF6-1F137E988189}"/>
              </a:ext>
            </a:extLst>
          </p:cNvPr>
          <p:cNvGrpSpPr>
            <a:grpSpLocks noChangeAspect="1"/>
          </p:cNvGrpSpPr>
          <p:nvPr/>
        </p:nvGrpSpPr>
        <p:grpSpPr>
          <a:xfrm>
            <a:off x="10308509" y="4601199"/>
            <a:ext cx="201168" cy="201168"/>
            <a:chOff x="5990870" y="6277027"/>
            <a:chExt cx="1038580" cy="1038580"/>
          </a:xfrm>
        </p:grpSpPr>
        <p:sp>
          <p:nvSpPr>
            <p:cNvPr id="101" name="Freeform 1668">
              <a:extLst>
                <a:ext uri="{FF2B5EF4-FFF2-40B4-BE49-F238E27FC236}">
                  <a16:creationId xmlns:a16="http://schemas.microsoft.com/office/drawing/2014/main" id="{852E4BED-9C38-3C41-9A21-E08B40D27B3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Chord 101">
              <a:extLst>
                <a:ext uri="{FF2B5EF4-FFF2-40B4-BE49-F238E27FC236}">
                  <a16:creationId xmlns:a16="http://schemas.microsoft.com/office/drawing/2014/main" id="{D1E03710-A11B-B246-9401-1E3A5060983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80">
              <a:extLst>
                <a:ext uri="{FF2B5EF4-FFF2-40B4-BE49-F238E27FC236}">
                  <a16:creationId xmlns:a16="http://schemas.microsoft.com/office/drawing/2014/main" id="{6514968B-0559-B645-B26B-ABF23AD3A4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Content Placeholder 27">
            <a:extLst>
              <a:ext uri="{FF2B5EF4-FFF2-40B4-BE49-F238E27FC236}">
                <a16:creationId xmlns:a16="http://schemas.microsoft.com/office/drawing/2014/main" id="{43968096-56C1-47E5-B5BB-6B027437CA7D}"/>
              </a:ext>
            </a:extLst>
          </p:cNvPr>
          <p:cNvSpPr>
            <a:spLocks noGrp="1"/>
          </p:cNvSpPr>
          <p:nvPr>
            <p:ph sz="quarter" idx="28"/>
          </p:nvPr>
        </p:nvSpPr>
        <p:spPr>
          <a:xfrm>
            <a:off x="10660020" y="4619982"/>
            <a:ext cx="742304" cy="200432"/>
          </a:xfrm>
        </p:spPr>
        <p:txBody>
          <a:bodyPr/>
          <a:lstStyle/>
          <a:p>
            <a:pPr marL="0" lvl="0" indent="0" defTabSz="914367">
              <a:spcBef>
                <a:spcPts val="0"/>
              </a:spcBef>
              <a:buSzTx/>
              <a:buNone/>
            </a:pPr>
            <a:r>
              <a:rPr lang="en-US" sz="1100">
                <a:gradFill>
                  <a:gsLst>
                    <a:gs pos="2917">
                      <a:srgbClr val="FFFFFF"/>
                    </a:gs>
                    <a:gs pos="30000">
                      <a:srgbClr val="FFFFFF"/>
                    </a:gs>
                  </a:gsLst>
                  <a:lin ang="5400000" scaled="0"/>
                </a:gradFill>
                <a:cs typeface="+mn-cs"/>
              </a:rPr>
              <a:t>Preview</a:t>
            </a:r>
          </a:p>
        </p:txBody>
      </p:sp>
      <p:sp>
        <p:nvSpPr>
          <p:cNvPr id="21" name="Content Placeholder 20">
            <a:extLst>
              <a:ext uri="{FF2B5EF4-FFF2-40B4-BE49-F238E27FC236}">
                <a16:creationId xmlns:a16="http://schemas.microsoft.com/office/drawing/2014/main" id="{F9D01231-0EE5-4E0A-81CA-69D35EE68305}"/>
              </a:ext>
            </a:extLst>
          </p:cNvPr>
          <p:cNvSpPr>
            <a:spLocks noGrp="1"/>
          </p:cNvSpPr>
          <p:nvPr>
            <p:ph sz="quarter" idx="21"/>
          </p:nvPr>
        </p:nvSpPr>
        <p:spPr>
          <a:xfrm>
            <a:off x="657428" y="4971701"/>
            <a:ext cx="1091260" cy="231526"/>
          </a:xfrm>
        </p:spPr>
        <p:txBody>
          <a:bodyPr/>
          <a:lstStyle/>
          <a:p>
            <a:pPr marL="0" lvl="0" indent="0" defTabSz="914400">
              <a:spcBef>
                <a:spcPts val="0"/>
              </a:spcBef>
              <a:buSzTx/>
              <a:buNone/>
              <a:defRPr/>
            </a:pPr>
            <a:r>
              <a:rPr lang="en-US" sz="1400">
                <a:solidFill>
                  <a:srgbClr val="FFFFFF"/>
                </a:solidFill>
                <a:cs typeface="Segoe UI"/>
              </a:rPr>
              <a:t>Compression</a:t>
            </a:r>
          </a:p>
        </p:txBody>
      </p:sp>
      <p:sp>
        <p:nvSpPr>
          <p:cNvPr id="33" name="Freeform 1668" descr="A blue check mark.">
            <a:extLst>
              <a:ext uri="{FF2B5EF4-FFF2-40B4-BE49-F238E27FC236}">
                <a16:creationId xmlns:a16="http://schemas.microsoft.com/office/drawing/2014/main" id="{A81F0EEF-6D6F-42AE-8853-4F8D6B1BA328}"/>
              </a:ext>
              <a:ext uri="{C183D7F6-B498-43B3-948B-1728B52AA6E4}">
                <adec:decorative xmlns:adec="http://schemas.microsoft.com/office/drawing/2017/decorative" val="0"/>
              </a:ext>
            </a:extLst>
          </p:cNvPr>
          <p:cNvSpPr>
            <a:spLocks noEditPoints="1"/>
          </p:cNvSpPr>
          <p:nvPr/>
        </p:nvSpPr>
        <p:spPr bwMode="auto">
          <a:xfrm>
            <a:off x="5072701"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668" descr="A blue check mark.">
            <a:extLst>
              <a:ext uri="{FF2B5EF4-FFF2-40B4-BE49-F238E27FC236}">
                <a16:creationId xmlns:a16="http://schemas.microsoft.com/office/drawing/2014/main" id="{E64CAE07-6328-45FF-B8B5-ABB8A80F4515}"/>
              </a:ext>
              <a:ext uri="{C183D7F6-B498-43B3-948B-1728B52AA6E4}">
                <adec:decorative xmlns:adec="http://schemas.microsoft.com/office/drawing/2017/decorative" val="0"/>
              </a:ext>
            </a:extLst>
          </p:cNvPr>
          <p:cNvSpPr>
            <a:spLocks noEditPoints="1"/>
          </p:cNvSpPr>
          <p:nvPr/>
        </p:nvSpPr>
        <p:spPr bwMode="auto">
          <a:xfrm>
            <a:off x="7583278"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1668" descr="A blue check mark.">
            <a:extLst>
              <a:ext uri="{FF2B5EF4-FFF2-40B4-BE49-F238E27FC236}">
                <a16:creationId xmlns:a16="http://schemas.microsoft.com/office/drawing/2014/main" id="{9CAAADA3-FF4E-2549-8FE6-D641874EA736}"/>
              </a:ext>
              <a:ext uri="{C183D7F6-B498-43B3-948B-1728B52AA6E4}">
                <adec:decorative xmlns:adec="http://schemas.microsoft.com/office/drawing/2017/decorative" val="0"/>
              </a:ext>
            </a:extLst>
          </p:cNvPr>
          <p:cNvSpPr>
            <a:spLocks noEditPoints="1"/>
          </p:cNvSpPr>
          <p:nvPr/>
        </p:nvSpPr>
        <p:spPr bwMode="auto">
          <a:xfrm>
            <a:off x="10308884"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Content Placeholder 21">
            <a:extLst>
              <a:ext uri="{FF2B5EF4-FFF2-40B4-BE49-F238E27FC236}">
                <a16:creationId xmlns:a16="http://schemas.microsoft.com/office/drawing/2014/main" id="{BB9BB2AD-0F10-4CCA-9936-355BA0594874}"/>
              </a:ext>
            </a:extLst>
          </p:cNvPr>
          <p:cNvSpPr>
            <a:spLocks noGrp="1"/>
          </p:cNvSpPr>
          <p:nvPr>
            <p:ph sz="quarter" idx="22"/>
          </p:nvPr>
        </p:nvSpPr>
        <p:spPr>
          <a:xfrm>
            <a:off x="659075" y="5345354"/>
            <a:ext cx="972489" cy="314903"/>
          </a:xfrm>
        </p:spPr>
        <p:txBody>
          <a:bodyPr/>
          <a:lstStyle/>
          <a:p>
            <a:pPr marL="0" lvl="0" indent="0" defTabSz="914400">
              <a:spcBef>
                <a:spcPts val="0"/>
              </a:spcBef>
              <a:buSzTx/>
              <a:buNone/>
              <a:defRPr/>
            </a:pPr>
            <a:r>
              <a:rPr lang="en-US" sz="1400">
                <a:solidFill>
                  <a:srgbClr val="FFFFFF"/>
                </a:solidFill>
                <a:cs typeface="Segoe UI"/>
              </a:rPr>
              <a:t>Partitioning</a:t>
            </a:r>
          </a:p>
        </p:txBody>
      </p:sp>
      <p:sp>
        <p:nvSpPr>
          <p:cNvPr id="34" name="Freeform 1668" descr="A blue check mark.">
            <a:extLst>
              <a:ext uri="{FF2B5EF4-FFF2-40B4-BE49-F238E27FC236}">
                <a16:creationId xmlns:a16="http://schemas.microsoft.com/office/drawing/2014/main" id="{AFF2B173-6C83-4117-BD3F-D39A55A5DFBB}"/>
              </a:ext>
              <a:ext uri="{C183D7F6-B498-43B3-948B-1728B52AA6E4}">
                <adec:decorative xmlns:adec="http://schemas.microsoft.com/office/drawing/2017/decorative" val="0"/>
              </a:ext>
            </a:extLst>
          </p:cNvPr>
          <p:cNvSpPr>
            <a:spLocks noEditPoints="1"/>
          </p:cNvSpPr>
          <p:nvPr/>
        </p:nvSpPr>
        <p:spPr bwMode="auto">
          <a:xfrm>
            <a:off x="5072701"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1668" descr="A blue check mark.">
            <a:extLst>
              <a:ext uri="{FF2B5EF4-FFF2-40B4-BE49-F238E27FC236}">
                <a16:creationId xmlns:a16="http://schemas.microsoft.com/office/drawing/2014/main" id="{855048B5-DEFE-4775-96C5-5A4981DA2622}"/>
              </a:ext>
              <a:ext uri="{C183D7F6-B498-43B3-948B-1728B52AA6E4}">
                <adec:decorative xmlns:adec="http://schemas.microsoft.com/office/drawing/2017/decorative" val="0"/>
              </a:ext>
            </a:extLst>
          </p:cNvPr>
          <p:cNvSpPr>
            <a:spLocks noEditPoints="1"/>
          </p:cNvSpPr>
          <p:nvPr/>
        </p:nvSpPr>
        <p:spPr bwMode="auto">
          <a:xfrm>
            <a:off x="7583278"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668" descr="A blue check mark.">
            <a:extLst>
              <a:ext uri="{FF2B5EF4-FFF2-40B4-BE49-F238E27FC236}">
                <a16:creationId xmlns:a16="http://schemas.microsoft.com/office/drawing/2014/main" id="{D0FD91FC-0E4E-D24F-AC64-63CA5FB525D3}"/>
              </a:ext>
              <a:ext uri="{C183D7F6-B498-43B3-948B-1728B52AA6E4}">
                <adec:decorative xmlns:adec="http://schemas.microsoft.com/office/drawing/2017/decorative" val="0"/>
              </a:ext>
            </a:extLst>
          </p:cNvPr>
          <p:cNvSpPr>
            <a:spLocks noEditPoints="1"/>
          </p:cNvSpPr>
          <p:nvPr/>
        </p:nvSpPr>
        <p:spPr bwMode="auto">
          <a:xfrm>
            <a:off x="10309245"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Content Placeholder 22">
            <a:extLst>
              <a:ext uri="{FF2B5EF4-FFF2-40B4-BE49-F238E27FC236}">
                <a16:creationId xmlns:a16="http://schemas.microsoft.com/office/drawing/2014/main" id="{E6822EC0-57C5-4CC2-A629-BFC00323C534}"/>
              </a:ext>
            </a:extLst>
          </p:cNvPr>
          <p:cNvSpPr>
            <a:spLocks noGrp="1"/>
          </p:cNvSpPr>
          <p:nvPr>
            <p:ph sz="quarter" idx="23"/>
          </p:nvPr>
        </p:nvSpPr>
        <p:spPr>
          <a:xfrm>
            <a:off x="656047" y="5716538"/>
            <a:ext cx="1285875" cy="215444"/>
          </a:xfrm>
        </p:spPr>
        <p:txBody>
          <a:bodyPr/>
          <a:lstStyle/>
          <a:p>
            <a:pPr marL="0" lvl="0" indent="0" defTabSz="914400">
              <a:spcBef>
                <a:spcPts val="0"/>
              </a:spcBef>
              <a:buSzTx/>
              <a:buNone/>
              <a:defRPr/>
            </a:pPr>
            <a:r>
              <a:rPr lang="en-US" sz="1400">
                <a:solidFill>
                  <a:srgbClr val="FFFFFF"/>
                </a:solidFill>
                <a:cs typeface="Segoe UI"/>
              </a:rPr>
              <a:t>Replication</a:t>
            </a:r>
          </a:p>
        </p:txBody>
      </p:sp>
      <p:sp>
        <p:nvSpPr>
          <p:cNvPr id="81" name="Freeform 1668" descr="A blue check mark.">
            <a:extLst>
              <a:ext uri="{FF2B5EF4-FFF2-40B4-BE49-F238E27FC236}">
                <a16:creationId xmlns:a16="http://schemas.microsoft.com/office/drawing/2014/main" id="{89BB39EE-9FBF-A842-85F6-214D8F3D16A5}"/>
              </a:ext>
              <a:ext uri="{C183D7F6-B498-43B3-948B-1728B52AA6E4}">
                <adec:decorative xmlns:adec="http://schemas.microsoft.com/office/drawing/2017/decorative" val="0"/>
              </a:ext>
            </a:extLst>
          </p:cNvPr>
          <p:cNvSpPr>
            <a:spLocks noEditPoints="1"/>
          </p:cNvSpPr>
          <p:nvPr/>
        </p:nvSpPr>
        <p:spPr bwMode="auto">
          <a:xfrm>
            <a:off x="5072701"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1668" descr="A blue check mark.">
            <a:extLst>
              <a:ext uri="{FF2B5EF4-FFF2-40B4-BE49-F238E27FC236}">
                <a16:creationId xmlns:a16="http://schemas.microsoft.com/office/drawing/2014/main" id="{7C771750-FA32-704E-B6EF-8974964096CA}"/>
              </a:ext>
              <a:ext uri="{C183D7F6-B498-43B3-948B-1728B52AA6E4}">
                <adec:decorative xmlns:adec="http://schemas.microsoft.com/office/drawing/2017/decorative" val="0"/>
              </a:ext>
            </a:extLst>
          </p:cNvPr>
          <p:cNvSpPr>
            <a:spLocks noEditPoints="1"/>
          </p:cNvSpPr>
          <p:nvPr/>
        </p:nvSpPr>
        <p:spPr bwMode="auto">
          <a:xfrm>
            <a:off x="7583278"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1668" descr="A blue check mark.">
            <a:extLst>
              <a:ext uri="{FF2B5EF4-FFF2-40B4-BE49-F238E27FC236}">
                <a16:creationId xmlns:a16="http://schemas.microsoft.com/office/drawing/2014/main" id="{F9782EC7-C730-4080-B8C7-0B1372FB1F91}"/>
              </a:ext>
              <a:ext uri="{C183D7F6-B498-43B3-948B-1728B52AA6E4}">
                <adec:decorative xmlns:adec="http://schemas.microsoft.com/office/drawing/2017/decorative" val="0"/>
              </a:ext>
            </a:extLst>
          </p:cNvPr>
          <p:cNvSpPr>
            <a:spLocks noEditPoints="1"/>
          </p:cNvSpPr>
          <p:nvPr/>
        </p:nvSpPr>
        <p:spPr bwMode="auto">
          <a:xfrm>
            <a:off x="10309245"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ECDFD9CD-B9F3-491E-82CC-1247ED355643}"/>
              </a:ext>
            </a:extLst>
          </p:cNvPr>
          <p:cNvSpPr>
            <a:spLocks noGrp="1"/>
          </p:cNvSpPr>
          <p:nvPr>
            <p:ph sz="quarter" idx="24"/>
          </p:nvPr>
        </p:nvSpPr>
        <p:spPr>
          <a:xfrm>
            <a:off x="657645" y="6092487"/>
            <a:ext cx="594426" cy="240704"/>
          </a:xfrm>
        </p:spPr>
        <p:txBody>
          <a:bodyPr/>
          <a:lstStyle/>
          <a:p>
            <a:pPr marL="0" indent="0">
              <a:buNone/>
            </a:pPr>
            <a:r>
              <a:rPr lang="en-US" sz="1400">
                <a:solidFill>
                  <a:srgbClr val="FFFFFF"/>
                </a:solidFill>
                <a:cs typeface="Segoe UI"/>
              </a:rPr>
              <a:t>Graph</a:t>
            </a:r>
            <a:endParaRPr lang="en-US"/>
          </a:p>
        </p:txBody>
      </p:sp>
      <p:sp>
        <p:nvSpPr>
          <p:cNvPr id="91" name="Freeform 1668" descr="A blue check mark.">
            <a:extLst>
              <a:ext uri="{FF2B5EF4-FFF2-40B4-BE49-F238E27FC236}">
                <a16:creationId xmlns:a16="http://schemas.microsoft.com/office/drawing/2014/main" id="{DE68AC00-B9D2-AC4F-8CCE-0E87187AFA8A}"/>
              </a:ext>
              <a:ext uri="{C183D7F6-B498-43B3-948B-1728B52AA6E4}">
                <adec:decorative xmlns:adec="http://schemas.microsoft.com/office/drawing/2017/decorative" val="0"/>
              </a:ext>
            </a:extLst>
          </p:cNvPr>
          <p:cNvSpPr>
            <a:spLocks noEditPoints="1"/>
          </p:cNvSpPr>
          <p:nvPr/>
        </p:nvSpPr>
        <p:spPr bwMode="auto">
          <a:xfrm>
            <a:off x="5072701"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1668" descr="A blue check mark.">
            <a:extLst>
              <a:ext uri="{FF2B5EF4-FFF2-40B4-BE49-F238E27FC236}">
                <a16:creationId xmlns:a16="http://schemas.microsoft.com/office/drawing/2014/main" id="{6768A26D-0373-A54D-A57B-FF2C392EFC55}"/>
              </a:ext>
              <a:ext uri="{C183D7F6-B498-43B3-948B-1728B52AA6E4}">
                <adec:decorative xmlns:adec="http://schemas.microsoft.com/office/drawing/2017/decorative" val="0"/>
              </a:ext>
            </a:extLst>
          </p:cNvPr>
          <p:cNvSpPr>
            <a:spLocks noEditPoints="1"/>
          </p:cNvSpPr>
          <p:nvPr/>
        </p:nvSpPr>
        <p:spPr bwMode="auto">
          <a:xfrm>
            <a:off x="7583278"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668" descr="A blue check mark.">
            <a:extLst>
              <a:ext uri="{FF2B5EF4-FFF2-40B4-BE49-F238E27FC236}">
                <a16:creationId xmlns:a16="http://schemas.microsoft.com/office/drawing/2014/main" id="{A7DA946C-4F74-4B09-8D49-987E9C896990}"/>
              </a:ext>
              <a:ext uri="{C183D7F6-B498-43B3-948B-1728B52AA6E4}">
                <adec:decorative xmlns:adec="http://schemas.microsoft.com/office/drawing/2017/decorative" val="0"/>
              </a:ext>
            </a:extLst>
          </p:cNvPr>
          <p:cNvSpPr>
            <a:spLocks noEditPoints="1"/>
          </p:cNvSpPr>
          <p:nvPr/>
        </p:nvSpPr>
        <p:spPr bwMode="auto">
          <a:xfrm>
            <a:off x="10309245"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81F266F3-E14B-4589-93C6-D633A0516BC2}"/>
              </a:ext>
              <a:ext uri="{C183D7F6-B498-43B3-948B-1728B52AA6E4}">
                <adec:decorative xmlns:adec="http://schemas.microsoft.com/office/drawing/2017/decorative" val="1"/>
              </a:ext>
            </a:extLst>
          </p:cNvPr>
          <p:cNvSpPr/>
          <p:nvPr/>
        </p:nvSpPr>
        <p:spPr bwMode="auto">
          <a:xfrm>
            <a:off x="6175238" y="1850515"/>
            <a:ext cx="2985414" cy="4543024"/>
          </a:xfrm>
          <a:prstGeom prst="rect">
            <a:avLst/>
          </a:prstGeom>
          <a:noFill/>
          <a:ln w="38100" cap="flat" cmpd="sng" algn="ctr">
            <a:solidFill>
              <a:schemeClr val="accent2"/>
            </a:solidFill>
            <a:prstDash val="solid"/>
            <a:headEnd type="none" w="med" len="med"/>
            <a:tailEnd type="none" w="med" len="med"/>
          </a:ln>
          <a:effectLst>
            <a:outerShdw blurRad="127000" dist="38100" dir="5400000" algn="tl"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74330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Build Cloud native apps anywhere, at scale</a:t>
            </a: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Run Azure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services anywhere</a:t>
            </a: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496545"/>
            <a:ext cx="859304" cy="859304"/>
          </a:xfrm>
          <a:prstGeom prst="rect">
            <a:avLst/>
          </a:prstGeom>
        </p:spPr>
      </p:pic>
      <p:sp>
        <p:nvSpPr>
          <p:cNvPr id="8" name="Text Placeholder 1">
            <a:extLst>
              <a:ext uri="{FF2B5EF4-FFF2-40B4-BE49-F238E27FC236}">
                <a16:creationId xmlns:a16="http://schemas.microsoft.com/office/drawing/2014/main" id="{409D3E70-6448-4AB6-856A-0F790B875397}"/>
              </a:ext>
            </a:extLst>
          </p:cNvPr>
          <p:cNvSpPr txBox="1">
            <a:spLocks/>
          </p:cNvSpPr>
          <p:nvPr/>
        </p:nvSpPr>
        <p:spPr>
          <a:xfrm>
            <a:off x="839520" y="10107767"/>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sp>
        <p:nvSpPr>
          <p:cNvPr id="9" name="Text Placeholder 1">
            <a:extLst>
              <a:ext uri="{FF2B5EF4-FFF2-40B4-BE49-F238E27FC236}">
                <a16:creationId xmlns:a16="http://schemas.microsoft.com/office/drawing/2014/main" id="{61DCB008-9929-4A73-B1BE-C359A03342C3}"/>
              </a:ext>
            </a:extLst>
          </p:cNvPr>
          <p:cNvSpPr txBox="1">
            <a:spLocks/>
          </p:cNvSpPr>
          <p:nvPr/>
        </p:nvSpPr>
        <p:spPr>
          <a:xfrm>
            <a:off x="4559377" y="10107767"/>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EC68D04D-AB0C-40F9-8912-5CD3EF04AD7D}"/>
              </a:ext>
            </a:extLst>
          </p:cNvPr>
          <p:cNvSpPr txBox="1">
            <a:spLocks/>
          </p:cNvSpPr>
          <p:nvPr/>
        </p:nvSpPr>
        <p:spPr>
          <a:xfrm>
            <a:off x="8361455" y="10107767"/>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501543" y="1510279"/>
            <a:ext cx="9253135" cy="75138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grpSp>
        <p:nvGrpSpPr>
          <p:cNvPr id="20" name="Group 19">
            <a:extLst>
              <a:ext uri="{FF2B5EF4-FFF2-40B4-BE49-F238E27FC236}">
                <a16:creationId xmlns:a16="http://schemas.microsoft.com/office/drawing/2014/main" id="{8FD56404-9CEF-4F24-A796-546843B0A703}"/>
              </a:ext>
            </a:extLst>
          </p:cNvPr>
          <p:cNvGrpSpPr/>
          <p:nvPr/>
        </p:nvGrpSpPr>
        <p:grpSpPr>
          <a:xfrm>
            <a:off x="931011" y="2771050"/>
            <a:ext cx="2716711" cy="1612797"/>
            <a:chOff x="941980" y="2293266"/>
            <a:chExt cx="2716711"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1"/>
              <a:ext cx="1388947" cy="807972"/>
              <a:chOff x="1700394" y="2341903"/>
              <a:chExt cx="1388947" cy="807972"/>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3"/>
                <a:ext cx="197143" cy="261872"/>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3"/>
                <a:ext cx="1388947" cy="261872"/>
                <a:chOff x="1721424" y="2341903"/>
                <a:chExt cx="1388947" cy="261872"/>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3"/>
                  <a:ext cx="197143" cy="261872"/>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41980" y="3354397"/>
              <a:ext cx="476250" cy="353606"/>
            </a:xfrm>
            <a:prstGeom prst="rect">
              <a:avLst/>
            </a:prstGeom>
            <a:solidFill>
              <a:schemeClr val="bg1"/>
            </a:solidFill>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5" y="2765517"/>
              <a:ext cx="562679" cy="674104"/>
              <a:chOff x="9542400" y="2520955"/>
              <a:chExt cx="562679" cy="674104"/>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400" y="2520955"/>
                <a:ext cx="562679" cy="283443"/>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97" y="4441365"/>
                  <a:ext cx="282498"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97" y="4576276"/>
                  <a:ext cx="282498"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spTree>
    <p:extLst>
      <p:ext uri="{BB962C8B-B14F-4D97-AF65-F5344CB8AC3E}">
        <p14:creationId xmlns:p14="http://schemas.microsoft.com/office/powerpoint/2010/main" val="2639301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Table 1">
            <a:extLst>
              <a:ext uri="{FF2B5EF4-FFF2-40B4-BE49-F238E27FC236}">
                <a16:creationId xmlns:a16="http://schemas.microsoft.com/office/drawing/2014/main" id="{F7566244-CABD-4A19-AF58-56A2A08DDF05}"/>
              </a:ext>
              <a:ext uri="{C183D7F6-B498-43B3-948B-1728B52AA6E4}">
                <adec:decorative xmlns:adec="http://schemas.microsoft.com/office/drawing/2017/decorative" val="1"/>
              </a:ext>
            </a:extLst>
          </p:cNvPr>
          <p:cNvGraphicFramePr>
            <a:graphicFrameLocks noGrp="1"/>
          </p:cNvGraphicFramePr>
          <p:nvPr/>
        </p:nvGraphicFramePr>
        <p:xfrm>
          <a:off x="584200" y="1100782"/>
          <a:ext cx="11025187" cy="5293751"/>
        </p:xfrm>
        <a:graphic>
          <a:graphicData uri="http://schemas.openxmlformats.org/drawingml/2006/table">
            <a:tbl>
              <a:tblPr firstRow="1" bandRow="1">
                <a:effectLst>
                  <a:outerShdw blurRad="571500" algn="ctr" rotWithShape="0">
                    <a:schemeClr val="accent1">
                      <a:alpha val="40000"/>
                    </a:schemeClr>
                  </a:outerShdw>
                </a:effectLst>
                <a:tableStyleId>{5C22544A-7EE6-4342-B048-85BDC9FD1C3A}</a:tableStyleId>
              </a:tblPr>
              <a:tblGrid>
                <a:gridCol w="3515717">
                  <a:extLst>
                    <a:ext uri="{9D8B030D-6E8A-4147-A177-3AD203B41FA5}">
                      <a16:colId xmlns:a16="http://schemas.microsoft.com/office/drawing/2014/main" val="612782886"/>
                    </a:ext>
                  </a:extLst>
                </a:gridCol>
                <a:gridCol w="3925190">
                  <a:extLst>
                    <a:ext uri="{9D8B030D-6E8A-4147-A177-3AD203B41FA5}">
                      <a16:colId xmlns:a16="http://schemas.microsoft.com/office/drawing/2014/main" val="2077514628"/>
                    </a:ext>
                  </a:extLst>
                </a:gridCol>
                <a:gridCol w="3584280">
                  <a:extLst>
                    <a:ext uri="{9D8B030D-6E8A-4147-A177-3AD203B41FA5}">
                      <a16:colId xmlns:a16="http://schemas.microsoft.com/office/drawing/2014/main" val="3307142141"/>
                    </a:ext>
                  </a:extLst>
                </a:gridCol>
              </a:tblGrid>
              <a:tr h="378126">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bg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mj-lt"/>
                          <a:cs typeface="Segoe UI"/>
                        </a:rPr>
                        <a:t>Azure</a:t>
                      </a:r>
                    </a:p>
                  </a:txBody>
                  <a:tcPr anchor="ctr">
                    <a:lnL w="6350" cap="flat" cmpd="sng" algn="ctr">
                      <a:solidFill>
                        <a:schemeClr val="bg1"/>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Semibold"/>
                          <a:ea typeface="+mn-ea"/>
                          <a:cs typeface="Segoe UI"/>
                        </a:rPr>
                        <a:t>Built-in capabilities</a:t>
                      </a:r>
                      <a:endParaRPr lang="en-US" sz="12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mn-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1007859"/>
                  </a:ext>
                </a:extLst>
              </a:tr>
            </a:tbl>
          </a:graphicData>
        </a:graphic>
      </p:graphicFrame>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582613" y="325703"/>
            <a:ext cx="11626849" cy="861774"/>
          </a:xfrm>
        </p:spPr>
        <p:txBody>
          <a:bodyPr/>
          <a:lstStyle/>
          <a:p>
            <a:r>
              <a:rPr lang="en-US" sz="3200"/>
              <a:t>Management capabilities comparison by connectivity mode</a:t>
            </a:r>
            <a:br>
              <a:rPr lang="en-US" sz="3200"/>
            </a:br>
            <a:endParaRPr lang="en-US" sz="2400">
              <a:solidFill>
                <a:schemeClr val="accent2"/>
              </a:solidFill>
            </a:endParaRPr>
          </a:p>
        </p:txBody>
      </p:sp>
      <p:sp>
        <p:nvSpPr>
          <p:cNvPr id="5" name="Content Placeholder 4">
            <a:extLst>
              <a:ext uri="{FF2B5EF4-FFF2-40B4-BE49-F238E27FC236}">
                <a16:creationId xmlns:a16="http://schemas.microsoft.com/office/drawing/2014/main" id="{F25CF067-EEBB-4E40-9151-F1A23722F657}"/>
              </a:ext>
            </a:extLst>
          </p:cNvPr>
          <p:cNvSpPr>
            <a:spLocks noGrp="1"/>
          </p:cNvSpPr>
          <p:nvPr>
            <p:ph sz="quarter" idx="10"/>
          </p:nvPr>
        </p:nvSpPr>
        <p:spPr>
          <a:xfrm>
            <a:off x="6608898" y="1163369"/>
            <a:ext cx="2657035" cy="32354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a:rPr>
              <a:t>Connectivity Modes</a:t>
            </a:r>
          </a:p>
        </p:txBody>
      </p:sp>
      <p:sp>
        <p:nvSpPr>
          <p:cNvPr id="8" name="Content Placeholder 7">
            <a:extLst>
              <a:ext uri="{FF2B5EF4-FFF2-40B4-BE49-F238E27FC236}">
                <a16:creationId xmlns:a16="http://schemas.microsoft.com/office/drawing/2014/main" id="{5933CAB3-B5FA-4651-A0A0-ED9C6D45120D}"/>
              </a:ext>
            </a:extLst>
          </p:cNvPr>
          <p:cNvSpPr>
            <a:spLocks noGrp="1"/>
          </p:cNvSpPr>
          <p:nvPr>
            <p:ph sz="quarter" idx="11"/>
          </p:nvPr>
        </p:nvSpPr>
        <p:spPr>
          <a:xfrm>
            <a:off x="699871" y="1375637"/>
            <a:ext cx="1714499" cy="21544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a:ea typeface="+mn-ea"/>
                <a:cs typeface="Segoe UI"/>
              </a:rPr>
              <a:t>Built-in capabilities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Content Placeholder 9">
            <a:extLst>
              <a:ext uri="{FF2B5EF4-FFF2-40B4-BE49-F238E27FC236}">
                <a16:creationId xmlns:a16="http://schemas.microsoft.com/office/drawing/2014/main" id="{400AC458-04EF-40F9-8392-36C1550FFADA}"/>
              </a:ext>
            </a:extLst>
          </p:cNvPr>
          <p:cNvSpPr>
            <a:spLocks noGrp="1"/>
          </p:cNvSpPr>
          <p:nvPr>
            <p:ph sz="quarter" idx="12"/>
          </p:nvPr>
        </p:nvSpPr>
        <p:spPr>
          <a:xfrm>
            <a:off x="5193874" y="1562040"/>
            <a:ext cx="1714499" cy="215444"/>
          </a:xfrm>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Indirectly Connected</a:t>
            </a:r>
          </a:p>
        </p:txBody>
      </p:sp>
      <p:sp>
        <p:nvSpPr>
          <p:cNvPr id="12" name="Content Placeholder 11">
            <a:extLst>
              <a:ext uri="{FF2B5EF4-FFF2-40B4-BE49-F238E27FC236}">
                <a16:creationId xmlns:a16="http://schemas.microsoft.com/office/drawing/2014/main" id="{480BA4EF-D779-463F-9ED2-ADF3A7A9E21F}"/>
              </a:ext>
            </a:extLst>
          </p:cNvPr>
          <p:cNvSpPr>
            <a:spLocks noGrp="1"/>
          </p:cNvSpPr>
          <p:nvPr>
            <p:ph sz="quarter" idx="13"/>
          </p:nvPr>
        </p:nvSpPr>
        <p:spPr>
          <a:xfrm>
            <a:off x="8872259" y="1566328"/>
            <a:ext cx="1714499" cy="2154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Directly Connected</a:t>
            </a:r>
          </a:p>
        </p:txBody>
      </p:sp>
      <p:sp>
        <p:nvSpPr>
          <p:cNvPr id="14" name="Content Placeholder 13">
            <a:extLst>
              <a:ext uri="{FF2B5EF4-FFF2-40B4-BE49-F238E27FC236}">
                <a16:creationId xmlns:a16="http://schemas.microsoft.com/office/drawing/2014/main" id="{76B5592A-BEBD-43EC-8577-676094BD7071}"/>
              </a:ext>
            </a:extLst>
          </p:cNvPr>
          <p:cNvSpPr>
            <a:spLocks noGrp="1"/>
          </p:cNvSpPr>
          <p:nvPr>
            <p:ph sz="quarter" idx="14"/>
          </p:nvPr>
        </p:nvSpPr>
        <p:spPr>
          <a:xfrm>
            <a:off x="699870" y="1937987"/>
            <a:ext cx="1714499" cy="21544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Automatic HA/DR</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9" name="Freeform 1668" descr="A blue check mark.">
            <a:extLst>
              <a:ext uri="{FF2B5EF4-FFF2-40B4-BE49-F238E27FC236}">
                <a16:creationId xmlns:a16="http://schemas.microsoft.com/office/drawing/2014/main" id="{44BA8A98-D097-4253-A354-7AA116F4EDF9}"/>
              </a:ext>
              <a:ext uri="{C183D7F6-B498-43B3-948B-1728B52AA6E4}">
                <adec:decorative xmlns:adec="http://schemas.microsoft.com/office/drawing/2017/decorative" val="0"/>
              </a:ext>
            </a:extLst>
          </p:cNvPr>
          <p:cNvSpPr>
            <a:spLocks noEditPoints="1"/>
          </p:cNvSpPr>
          <p:nvPr/>
        </p:nvSpPr>
        <p:spPr bwMode="auto">
          <a:xfrm>
            <a:off x="4242415" y="195503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668" descr="A blue check mark.">
            <a:extLst>
              <a:ext uri="{FF2B5EF4-FFF2-40B4-BE49-F238E27FC236}">
                <a16:creationId xmlns:a16="http://schemas.microsoft.com/office/drawing/2014/main" id="{1AD92CBC-4AB4-402A-AE34-729750C30CCC}"/>
              </a:ext>
              <a:ext uri="{C183D7F6-B498-43B3-948B-1728B52AA6E4}">
                <adec:decorative xmlns:adec="http://schemas.microsoft.com/office/drawing/2017/decorative" val="1"/>
              </a:ext>
            </a:extLst>
          </p:cNvPr>
          <p:cNvSpPr>
            <a:spLocks noEditPoints="1"/>
          </p:cNvSpPr>
          <p:nvPr/>
        </p:nvSpPr>
        <p:spPr bwMode="auto">
          <a:xfrm>
            <a:off x="8111414" y="194814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Content Placeholder 15">
            <a:extLst>
              <a:ext uri="{FF2B5EF4-FFF2-40B4-BE49-F238E27FC236}">
                <a16:creationId xmlns:a16="http://schemas.microsoft.com/office/drawing/2014/main" id="{3521CCD1-A2A5-4186-A8E9-A6A70ABCA6A7}"/>
              </a:ext>
            </a:extLst>
          </p:cNvPr>
          <p:cNvSpPr>
            <a:spLocks noGrp="1"/>
          </p:cNvSpPr>
          <p:nvPr>
            <p:ph sz="quarter" idx="15"/>
          </p:nvPr>
        </p:nvSpPr>
        <p:spPr>
          <a:xfrm>
            <a:off x="703831" y="2315170"/>
            <a:ext cx="2383872" cy="207605"/>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provisioning</a:t>
            </a:r>
          </a:p>
        </p:txBody>
      </p:sp>
      <p:grpSp>
        <p:nvGrpSpPr>
          <p:cNvPr id="239" name="Group 238" descr="A double shaded check mark.">
            <a:extLst>
              <a:ext uri="{FF2B5EF4-FFF2-40B4-BE49-F238E27FC236}">
                <a16:creationId xmlns:a16="http://schemas.microsoft.com/office/drawing/2014/main" id="{26B81C8B-6E03-4026-9974-09E7F0A6F65D}"/>
              </a:ext>
            </a:extLst>
          </p:cNvPr>
          <p:cNvGrpSpPr>
            <a:grpSpLocks noChangeAspect="1"/>
          </p:cNvGrpSpPr>
          <p:nvPr/>
        </p:nvGrpSpPr>
        <p:grpSpPr>
          <a:xfrm>
            <a:off x="4242415" y="2306224"/>
            <a:ext cx="201168" cy="201168"/>
            <a:chOff x="5990870" y="6277027"/>
            <a:chExt cx="1038580" cy="1038580"/>
          </a:xfrm>
        </p:grpSpPr>
        <p:sp>
          <p:nvSpPr>
            <p:cNvPr id="240" name="Freeform 1668">
              <a:extLst>
                <a:ext uri="{FF2B5EF4-FFF2-40B4-BE49-F238E27FC236}">
                  <a16:creationId xmlns:a16="http://schemas.microsoft.com/office/drawing/2014/main" id="{BCA3509B-95AD-4961-9133-6D68BAF17A0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Chord 240">
              <a:extLst>
                <a:ext uri="{FF2B5EF4-FFF2-40B4-BE49-F238E27FC236}">
                  <a16:creationId xmlns:a16="http://schemas.microsoft.com/office/drawing/2014/main" id="{5A7B5DFB-BCD4-4159-B6FB-FEA3D9D1D46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Freeform 80">
              <a:extLst>
                <a:ext uri="{FF2B5EF4-FFF2-40B4-BE49-F238E27FC236}">
                  <a16:creationId xmlns:a16="http://schemas.microsoft.com/office/drawing/2014/main" id="{2279433C-559E-43CA-AC9F-BFA886BE2B8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19063AFC-4CDE-45B6-813F-1EC0DB4F3C3D}"/>
              </a:ext>
            </a:extLst>
          </p:cNvPr>
          <p:cNvSpPr>
            <a:spLocks noGrp="1"/>
          </p:cNvSpPr>
          <p:nvPr>
            <p:ph sz="quarter" idx="16"/>
          </p:nvPr>
        </p:nvSpPr>
        <p:spPr>
          <a:xfrm>
            <a:off x="4608497" y="2255526"/>
            <a:ext cx="2968843" cy="30626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2" name="Freeform 1668" descr="A blue check mark.">
            <a:extLst>
              <a:ext uri="{FF2B5EF4-FFF2-40B4-BE49-F238E27FC236}">
                <a16:creationId xmlns:a16="http://schemas.microsoft.com/office/drawing/2014/main" id="{0C84671A-6AC0-4B05-BA43-4472BF08B11B}"/>
              </a:ext>
              <a:ext uri="{C183D7F6-B498-43B3-948B-1728B52AA6E4}">
                <adec:decorative xmlns:adec="http://schemas.microsoft.com/office/drawing/2017/decorative" val="1"/>
              </a:ext>
            </a:extLst>
          </p:cNvPr>
          <p:cNvSpPr>
            <a:spLocks noEditPoints="1"/>
          </p:cNvSpPr>
          <p:nvPr/>
        </p:nvSpPr>
        <p:spPr bwMode="auto">
          <a:xfrm>
            <a:off x="8111414" y="23015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Content Placeholder 19">
            <a:extLst>
              <a:ext uri="{FF2B5EF4-FFF2-40B4-BE49-F238E27FC236}">
                <a16:creationId xmlns:a16="http://schemas.microsoft.com/office/drawing/2014/main" id="{A91439EF-926E-4DDC-B99A-FAD0B5BAE589}"/>
              </a:ext>
            </a:extLst>
          </p:cNvPr>
          <p:cNvSpPr>
            <a:spLocks noGrp="1"/>
          </p:cNvSpPr>
          <p:nvPr>
            <p:ph sz="quarter" idx="17"/>
          </p:nvPr>
        </p:nvSpPr>
        <p:spPr>
          <a:xfrm>
            <a:off x="8423764" y="2265782"/>
            <a:ext cx="2532190"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22" name="Content Placeholder 21">
            <a:extLst>
              <a:ext uri="{FF2B5EF4-FFF2-40B4-BE49-F238E27FC236}">
                <a16:creationId xmlns:a16="http://schemas.microsoft.com/office/drawing/2014/main" id="{4AB143C7-65D0-4640-BAD2-F99BABDFA89B}"/>
              </a:ext>
            </a:extLst>
          </p:cNvPr>
          <p:cNvSpPr>
            <a:spLocks noGrp="1"/>
          </p:cNvSpPr>
          <p:nvPr>
            <p:ph sz="quarter" idx="18"/>
          </p:nvPr>
        </p:nvSpPr>
        <p:spPr>
          <a:xfrm>
            <a:off x="699465" y="2693144"/>
            <a:ext cx="2532190" cy="236391"/>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Elastic / “Limitless” scalability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43" name="Group 242" descr="A double shaded check mark.">
            <a:extLst>
              <a:ext uri="{FF2B5EF4-FFF2-40B4-BE49-F238E27FC236}">
                <a16:creationId xmlns:a16="http://schemas.microsoft.com/office/drawing/2014/main" id="{503D96FE-C06F-4DDF-928C-4AB850EB154F}"/>
              </a:ext>
            </a:extLst>
          </p:cNvPr>
          <p:cNvGrpSpPr>
            <a:grpSpLocks noChangeAspect="1"/>
          </p:cNvGrpSpPr>
          <p:nvPr/>
        </p:nvGrpSpPr>
        <p:grpSpPr>
          <a:xfrm>
            <a:off x="4242415" y="2711003"/>
            <a:ext cx="201168" cy="201168"/>
            <a:chOff x="5990870" y="6277027"/>
            <a:chExt cx="1038580" cy="1038580"/>
          </a:xfrm>
        </p:grpSpPr>
        <p:sp>
          <p:nvSpPr>
            <p:cNvPr id="244" name="Freeform 1668">
              <a:extLst>
                <a:ext uri="{FF2B5EF4-FFF2-40B4-BE49-F238E27FC236}">
                  <a16:creationId xmlns:a16="http://schemas.microsoft.com/office/drawing/2014/main" id="{95DDC593-6F56-4701-B715-98EE0C8F76F4}"/>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Chord 244">
              <a:extLst>
                <a:ext uri="{FF2B5EF4-FFF2-40B4-BE49-F238E27FC236}">
                  <a16:creationId xmlns:a16="http://schemas.microsoft.com/office/drawing/2014/main" id="{CE8B561B-C9DD-47D0-80DD-064D98CBB30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Freeform 80">
              <a:extLst>
                <a:ext uri="{FF2B5EF4-FFF2-40B4-BE49-F238E27FC236}">
                  <a16:creationId xmlns:a16="http://schemas.microsoft.com/office/drawing/2014/main" id="{6D45516D-EA2C-4A76-A60F-71BC6700ADF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 name="Content Placeholder 23">
            <a:extLst>
              <a:ext uri="{FF2B5EF4-FFF2-40B4-BE49-F238E27FC236}">
                <a16:creationId xmlns:a16="http://schemas.microsoft.com/office/drawing/2014/main" id="{1DC2BC87-BB85-40D8-8669-A83D5634691A}"/>
              </a:ext>
            </a:extLst>
          </p:cNvPr>
          <p:cNvSpPr>
            <a:spLocks noGrp="1"/>
          </p:cNvSpPr>
          <p:nvPr>
            <p:ph sz="quarter" idx="19"/>
          </p:nvPr>
        </p:nvSpPr>
        <p:spPr>
          <a:xfrm>
            <a:off x="4605768" y="2629327"/>
            <a:ext cx="2923854" cy="36123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3" name="Freeform 1668" descr="A blue check mark.">
            <a:extLst>
              <a:ext uri="{FF2B5EF4-FFF2-40B4-BE49-F238E27FC236}">
                <a16:creationId xmlns:a16="http://schemas.microsoft.com/office/drawing/2014/main" id="{9CC3010C-5F01-456C-991D-40F24DB0CD64}"/>
              </a:ext>
              <a:ext uri="{C183D7F6-B498-43B3-948B-1728B52AA6E4}">
                <adec:decorative xmlns:adec="http://schemas.microsoft.com/office/drawing/2017/decorative" val="1"/>
              </a:ext>
            </a:extLst>
          </p:cNvPr>
          <p:cNvSpPr>
            <a:spLocks noEditPoints="1"/>
          </p:cNvSpPr>
          <p:nvPr/>
        </p:nvSpPr>
        <p:spPr bwMode="auto">
          <a:xfrm>
            <a:off x="8111414" y="271495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Content Placeholder 25">
            <a:extLst>
              <a:ext uri="{FF2B5EF4-FFF2-40B4-BE49-F238E27FC236}">
                <a16:creationId xmlns:a16="http://schemas.microsoft.com/office/drawing/2014/main" id="{E41B24A8-240C-4189-8754-343524CD1C3E}"/>
              </a:ext>
            </a:extLst>
          </p:cNvPr>
          <p:cNvSpPr>
            <a:spLocks noGrp="1"/>
          </p:cNvSpPr>
          <p:nvPr>
            <p:ph sz="quarter" idx="20"/>
          </p:nvPr>
        </p:nvSpPr>
        <p:spPr>
          <a:xfrm>
            <a:off x="8424942" y="2626208"/>
            <a:ext cx="2531012"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28" name="Content Placeholder 27">
            <a:extLst>
              <a:ext uri="{FF2B5EF4-FFF2-40B4-BE49-F238E27FC236}">
                <a16:creationId xmlns:a16="http://schemas.microsoft.com/office/drawing/2014/main" id="{968B8B01-FB5C-46BF-BCD2-13BBD98A0529}"/>
              </a:ext>
            </a:extLst>
          </p:cNvPr>
          <p:cNvSpPr>
            <a:spLocks noGrp="1"/>
          </p:cNvSpPr>
          <p:nvPr>
            <p:ph sz="quarter" idx="21"/>
          </p:nvPr>
        </p:nvSpPr>
        <p:spPr>
          <a:xfrm>
            <a:off x="699465" y="3075997"/>
            <a:ext cx="731137" cy="29154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Billing</a:t>
            </a:r>
          </a:p>
        </p:txBody>
      </p:sp>
      <p:grpSp>
        <p:nvGrpSpPr>
          <p:cNvPr id="247" name="Group 246" descr="A double shaded check mark.">
            <a:extLst>
              <a:ext uri="{FF2B5EF4-FFF2-40B4-BE49-F238E27FC236}">
                <a16:creationId xmlns:a16="http://schemas.microsoft.com/office/drawing/2014/main" id="{27959810-ABCA-4ACC-86E9-480F31651ACA}"/>
              </a:ext>
            </a:extLst>
          </p:cNvPr>
          <p:cNvGrpSpPr>
            <a:grpSpLocks noChangeAspect="1"/>
          </p:cNvGrpSpPr>
          <p:nvPr/>
        </p:nvGrpSpPr>
        <p:grpSpPr>
          <a:xfrm>
            <a:off x="4242415" y="3084322"/>
            <a:ext cx="201168" cy="201168"/>
            <a:chOff x="5990870" y="6277027"/>
            <a:chExt cx="1038580" cy="1038580"/>
          </a:xfrm>
        </p:grpSpPr>
        <p:sp>
          <p:nvSpPr>
            <p:cNvPr id="248" name="Freeform 1668">
              <a:extLst>
                <a:ext uri="{FF2B5EF4-FFF2-40B4-BE49-F238E27FC236}">
                  <a16:creationId xmlns:a16="http://schemas.microsoft.com/office/drawing/2014/main" id="{058E7F39-058E-4A9A-8092-AFCF6F03DEE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Chord 248">
              <a:extLst>
                <a:ext uri="{FF2B5EF4-FFF2-40B4-BE49-F238E27FC236}">
                  <a16:creationId xmlns:a16="http://schemas.microsoft.com/office/drawing/2014/main" id="{157A245D-1BB0-4269-9795-5B32D82384BE}"/>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80">
              <a:extLst>
                <a:ext uri="{FF2B5EF4-FFF2-40B4-BE49-F238E27FC236}">
                  <a16:creationId xmlns:a16="http://schemas.microsoft.com/office/drawing/2014/main" id="{555AF6B2-9D74-4652-BE99-C1D413128BB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 name="Content Placeholder 29">
            <a:extLst>
              <a:ext uri="{FF2B5EF4-FFF2-40B4-BE49-F238E27FC236}">
                <a16:creationId xmlns:a16="http://schemas.microsoft.com/office/drawing/2014/main" id="{ADA597CF-18DB-45F5-B8B8-E7B0071AD38E}"/>
              </a:ext>
            </a:extLst>
          </p:cNvPr>
          <p:cNvSpPr>
            <a:spLocks noGrp="1"/>
          </p:cNvSpPr>
          <p:nvPr>
            <p:ph sz="quarter" idx="22"/>
          </p:nvPr>
        </p:nvSpPr>
        <p:spPr>
          <a:xfrm>
            <a:off x="4607227" y="3027206"/>
            <a:ext cx="3203859" cy="32460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Export/upload to Azure. Some delay in visibility to costs incurred depending on upload frequency</a:t>
            </a:r>
          </a:p>
        </p:txBody>
      </p:sp>
      <p:sp>
        <p:nvSpPr>
          <p:cNvPr id="170" name="Freeform 1668" descr="A blue check mark.">
            <a:extLst>
              <a:ext uri="{FF2B5EF4-FFF2-40B4-BE49-F238E27FC236}">
                <a16:creationId xmlns:a16="http://schemas.microsoft.com/office/drawing/2014/main" id="{B236F6CA-8347-48DE-B2CE-62E750C03B8B}"/>
              </a:ext>
              <a:ext uri="{C183D7F6-B498-43B3-948B-1728B52AA6E4}">
                <adec:decorative xmlns:adec="http://schemas.microsoft.com/office/drawing/2017/decorative" val="1"/>
              </a:ext>
            </a:extLst>
          </p:cNvPr>
          <p:cNvSpPr>
            <a:spLocks noEditPoints="1"/>
          </p:cNvSpPr>
          <p:nvPr/>
        </p:nvSpPr>
        <p:spPr bwMode="auto">
          <a:xfrm>
            <a:off x="8111414" y="308526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Content Placeholder 31">
            <a:extLst>
              <a:ext uri="{FF2B5EF4-FFF2-40B4-BE49-F238E27FC236}">
                <a16:creationId xmlns:a16="http://schemas.microsoft.com/office/drawing/2014/main" id="{BC2E3BC9-FC05-4DE1-BFE7-A1330BD74FA2}"/>
              </a:ext>
            </a:extLst>
          </p:cNvPr>
          <p:cNvSpPr>
            <a:spLocks noGrp="1"/>
          </p:cNvSpPr>
          <p:nvPr>
            <p:ph sz="quarter" idx="23"/>
          </p:nvPr>
        </p:nvSpPr>
        <p:spPr>
          <a:xfrm>
            <a:off x="8425667" y="3010864"/>
            <a:ext cx="2722034" cy="331339"/>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continuous feed of billing usage telemetry to Azure</a:t>
            </a:r>
          </a:p>
        </p:txBody>
      </p:sp>
      <p:sp>
        <p:nvSpPr>
          <p:cNvPr id="34" name="Content Placeholder 33">
            <a:extLst>
              <a:ext uri="{FF2B5EF4-FFF2-40B4-BE49-F238E27FC236}">
                <a16:creationId xmlns:a16="http://schemas.microsoft.com/office/drawing/2014/main" id="{608B77EB-430B-49A2-8897-7BCFFB970F92}"/>
              </a:ext>
            </a:extLst>
          </p:cNvPr>
          <p:cNvSpPr>
            <a:spLocks noGrp="1"/>
          </p:cNvSpPr>
          <p:nvPr>
            <p:ph sz="quarter" idx="24"/>
          </p:nvPr>
        </p:nvSpPr>
        <p:spPr>
          <a:xfrm>
            <a:off x="699465" y="3452498"/>
            <a:ext cx="2117770" cy="25352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upgrade, patching</a:t>
            </a:r>
          </a:p>
        </p:txBody>
      </p:sp>
      <p:grpSp>
        <p:nvGrpSpPr>
          <p:cNvPr id="251" name="Group 250" descr="A double shaded check mark.">
            <a:extLst>
              <a:ext uri="{FF2B5EF4-FFF2-40B4-BE49-F238E27FC236}">
                <a16:creationId xmlns:a16="http://schemas.microsoft.com/office/drawing/2014/main" id="{185B952D-1FD3-4A01-9902-5B83C300B338}"/>
              </a:ext>
            </a:extLst>
          </p:cNvPr>
          <p:cNvGrpSpPr>
            <a:grpSpLocks noChangeAspect="1"/>
          </p:cNvGrpSpPr>
          <p:nvPr/>
        </p:nvGrpSpPr>
        <p:grpSpPr>
          <a:xfrm>
            <a:off x="4242415" y="3467785"/>
            <a:ext cx="201168" cy="201168"/>
            <a:chOff x="5990870" y="6277027"/>
            <a:chExt cx="1038580" cy="1038580"/>
          </a:xfrm>
        </p:grpSpPr>
        <p:sp>
          <p:nvSpPr>
            <p:cNvPr id="252" name="Freeform 1668">
              <a:extLst>
                <a:ext uri="{FF2B5EF4-FFF2-40B4-BE49-F238E27FC236}">
                  <a16:creationId xmlns:a16="http://schemas.microsoft.com/office/drawing/2014/main" id="{196EF973-0745-4F3F-9FBD-C8BD73BF00D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3" name="Chord 252">
              <a:extLst>
                <a:ext uri="{FF2B5EF4-FFF2-40B4-BE49-F238E27FC236}">
                  <a16:creationId xmlns:a16="http://schemas.microsoft.com/office/drawing/2014/main" id="{04EBAF98-AAA2-4A76-AE1E-0AEDB4A6971D}"/>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Freeform 80">
              <a:extLst>
                <a:ext uri="{FF2B5EF4-FFF2-40B4-BE49-F238E27FC236}">
                  <a16:creationId xmlns:a16="http://schemas.microsoft.com/office/drawing/2014/main" id="{468044D3-99D2-4A65-994D-3109B30F390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6" name="Content Placeholder 35">
            <a:extLst>
              <a:ext uri="{FF2B5EF4-FFF2-40B4-BE49-F238E27FC236}">
                <a16:creationId xmlns:a16="http://schemas.microsoft.com/office/drawing/2014/main" id="{CAAD0EB9-89F1-41BE-9929-DADFF4A2D140}"/>
              </a:ext>
            </a:extLst>
          </p:cNvPr>
          <p:cNvSpPr>
            <a:spLocks noGrp="1"/>
          </p:cNvSpPr>
          <p:nvPr>
            <p:ph sz="quarter" idx="25"/>
          </p:nvPr>
        </p:nvSpPr>
        <p:spPr>
          <a:xfrm>
            <a:off x="4602723" y="3387411"/>
            <a:ext cx="3216274" cy="33855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must be pulled/pushed to a local registry</a:t>
            </a:r>
          </a:p>
        </p:txBody>
      </p:sp>
      <p:sp>
        <p:nvSpPr>
          <p:cNvPr id="165" name="Freeform 1668" descr="A blue check mark.">
            <a:extLst>
              <a:ext uri="{FF2B5EF4-FFF2-40B4-BE49-F238E27FC236}">
                <a16:creationId xmlns:a16="http://schemas.microsoft.com/office/drawing/2014/main" id="{45856CD5-B3D1-4B8F-97A0-4FC93E1C90BC}"/>
              </a:ext>
              <a:ext uri="{C183D7F6-B498-43B3-948B-1728B52AA6E4}">
                <adec:decorative xmlns:adec="http://schemas.microsoft.com/office/drawing/2017/decorative" val="1"/>
              </a:ext>
            </a:extLst>
          </p:cNvPr>
          <p:cNvSpPr>
            <a:spLocks noEditPoints="1"/>
          </p:cNvSpPr>
          <p:nvPr/>
        </p:nvSpPr>
        <p:spPr bwMode="auto">
          <a:xfrm>
            <a:off x="8111414" y="346434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Content Placeholder 37">
            <a:extLst>
              <a:ext uri="{FF2B5EF4-FFF2-40B4-BE49-F238E27FC236}">
                <a16:creationId xmlns:a16="http://schemas.microsoft.com/office/drawing/2014/main" id="{CCEEA878-DC29-481F-809B-D6D6843661C7}"/>
              </a:ext>
            </a:extLst>
          </p:cNvPr>
          <p:cNvSpPr>
            <a:spLocks noGrp="1"/>
          </p:cNvSpPr>
          <p:nvPr>
            <p:ph sz="quarter" idx="26"/>
          </p:nvPr>
        </p:nvSpPr>
        <p:spPr>
          <a:xfrm>
            <a:off x="8423764" y="3382769"/>
            <a:ext cx="2609888" cy="37692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come automatically, directly from Microsoft Container Registry</a:t>
            </a:r>
          </a:p>
        </p:txBody>
      </p:sp>
      <p:sp>
        <p:nvSpPr>
          <p:cNvPr id="40" name="Content Placeholder 39">
            <a:extLst>
              <a:ext uri="{FF2B5EF4-FFF2-40B4-BE49-F238E27FC236}">
                <a16:creationId xmlns:a16="http://schemas.microsoft.com/office/drawing/2014/main" id="{9742694B-880D-41E7-836E-87105F52BD3E}"/>
              </a:ext>
            </a:extLst>
          </p:cNvPr>
          <p:cNvSpPr>
            <a:spLocks noGrp="1"/>
          </p:cNvSpPr>
          <p:nvPr>
            <p:ph sz="quarter" idx="27"/>
          </p:nvPr>
        </p:nvSpPr>
        <p:spPr>
          <a:xfrm>
            <a:off x="699465" y="3829005"/>
            <a:ext cx="1714499"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backup-restore</a:t>
            </a:r>
          </a:p>
        </p:txBody>
      </p:sp>
      <p:grpSp>
        <p:nvGrpSpPr>
          <p:cNvPr id="255" name="Group 254" descr="A double shaded check mark.">
            <a:extLst>
              <a:ext uri="{FF2B5EF4-FFF2-40B4-BE49-F238E27FC236}">
                <a16:creationId xmlns:a16="http://schemas.microsoft.com/office/drawing/2014/main" id="{3A06EC2F-E1E6-4056-8CD0-54E5DB2AD6C4}"/>
              </a:ext>
            </a:extLst>
          </p:cNvPr>
          <p:cNvGrpSpPr>
            <a:grpSpLocks noChangeAspect="1"/>
          </p:cNvGrpSpPr>
          <p:nvPr/>
        </p:nvGrpSpPr>
        <p:grpSpPr>
          <a:xfrm>
            <a:off x="4242415" y="3834238"/>
            <a:ext cx="201168" cy="201168"/>
            <a:chOff x="5990870" y="6277027"/>
            <a:chExt cx="1038580" cy="1038580"/>
          </a:xfrm>
        </p:grpSpPr>
        <p:sp>
          <p:nvSpPr>
            <p:cNvPr id="256" name="Freeform 1668">
              <a:extLst>
                <a:ext uri="{FF2B5EF4-FFF2-40B4-BE49-F238E27FC236}">
                  <a16:creationId xmlns:a16="http://schemas.microsoft.com/office/drawing/2014/main" id="{99AFCD91-B769-4F3D-8E56-E982358A3B92}"/>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Chord 256">
              <a:extLst>
                <a:ext uri="{FF2B5EF4-FFF2-40B4-BE49-F238E27FC236}">
                  <a16:creationId xmlns:a16="http://schemas.microsoft.com/office/drawing/2014/main" id="{43937D89-9211-49A0-BABB-1C7A9200546F}"/>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80">
              <a:extLst>
                <a:ext uri="{FF2B5EF4-FFF2-40B4-BE49-F238E27FC236}">
                  <a16:creationId xmlns:a16="http://schemas.microsoft.com/office/drawing/2014/main" id="{12FCA020-A02E-4062-AC65-05E5C2A5A2A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2" name="Content Placeholder 41">
            <a:extLst>
              <a:ext uri="{FF2B5EF4-FFF2-40B4-BE49-F238E27FC236}">
                <a16:creationId xmlns:a16="http://schemas.microsoft.com/office/drawing/2014/main" id="{2A07E062-BA08-4371-8F6A-9F46C1BB1011}"/>
              </a:ext>
            </a:extLst>
          </p:cNvPr>
          <p:cNvSpPr>
            <a:spLocks noGrp="1"/>
          </p:cNvSpPr>
          <p:nvPr>
            <p:ph sz="quarter" idx="28"/>
          </p:nvPr>
        </p:nvSpPr>
        <p:spPr>
          <a:xfrm>
            <a:off x="4606664" y="3759632"/>
            <a:ext cx="2684209"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backup/restore service for scheduled, frequent, fast backups and restores.</a:t>
            </a:r>
          </a:p>
        </p:txBody>
      </p:sp>
      <p:sp>
        <p:nvSpPr>
          <p:cNvPr id="166" name="Freeform 1668" descr="A blue check mark.">
            <a:extLst>
              <a:ext uri="{FF2B5EF4-FFF2-40B4-BE49-F238E27FC236}">
                <a16:creationId xmlns:a16="http://schemas.microsoft.com/office/drawing/2014/main" id="{03B97528-6B0B-43CC-A245-83102208FF1B}"/>
              </a:ext>
            </a:extLst>
          </p:cNvPr>
          <p:cNvSpPr>
            <a:spLocks noEditPoints="1"/>
          </p:cNvSpPr>
          <p:nvPr/>
        </p:nvSpPr>
        <p:spPr bwMode="auto">
          <a:xfrm>
            <a:off x="8111414" y="382999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Content Placeholder 43">
            <a:extLst>
              <a:ext uri="{FF2B5EF4-FFF2-40B4-BE49-F238E27FC236}">
                <a16:creationId xmlns:a16="http://schemas.microsoft.com/office/drawing/2014/main" id="{95FA9AB4-E167-4402-81A1-2A4915A04A71}"/>
              </a:ext>
            </a:extLst>
          </p:cNvPr>
          <p:cNvSpPr>
            <a:spLocks noGrp="1"/>
          </p:cNvSpPr>
          <p:nvPr>
            <p:ph sz="quarter" idx="29"/>
          </p:nvPr>
        </p:nvSpPr>
        <p:spPr>
          <a:xfrm>
            <a:off x="8430047" y="3770713"/>
            <a:ext cx="2525907" cy="31679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+Send backups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Backup (future)</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for long-term, offsite retention</a:t>
            </a:r>
          </a:p>
        </p:txBody>
      </p:sp>
      <p:sp>
        <p:nvSpPr>
          <p:cNvPr id="46" name="Content Placeholder 45">
            <a:extLst>
              <a:ext uri="{FF2B5EF4-FFF2-40B4-BE49-F238E27FC236}">
                <a16:creationId xmlns:a16="http://schemas.microsoft.com/office/drawing/2014/main" id="{29FF5DC6-7539-4289-AB4F-2B96DD0AA43F}"/>
              </a:ext>
            </a:extLst>
          </p:cNvPr>
          <p:cNvSpPr>
            <a:spLocks noGrp="1"/>
          </p:cNvSpPr>
          <p:nvPr>
            <p:ph sz="quarter" idx="30"/>
          </p:nvPr>
        </p:nvSpPr>
        <p:spPr>
          <a:xfrm>
            <a:off x="695426" y="4209656"/>
            <a:ext cx="1020490" cy="2447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Monitoring</a:t>
            </a:r>
          </a:p>
        </p:txBody>
      </p:sp>
      <p:grpSp>
        <p:nvGrpSpPr>
          <p:cNvPr id="259" name="Group 258" descr="A double shaded check mark.">
            <a:extLst>
              <a:ext uri="{FF2B5EF4-FFF2-40B4-BE49-F238E27FC236}">
                <a16:creationId xmlns:a16="http://schemas.microsoft.com/office/drawing/2014/main" id="{C1374A7D-B7D6-4A7A-9D37-90CF3777ADCA}"/>
              </a:ext>
            </a:extLst>
          </p:cNvPr>
          <p:cNvGrpSpPr>
            <a:grpSpLocks noChangeAspect="1"/>
          </p:cNvGrpSpPr>
          <p:nvPr/>
        </p:nvGrpSpPr>
        <p:grpSpPr>
          <a:xfrm>
            <a:off x="4242415" y="4196904"/>
            <a:ext cx="201168" cy="201168"/>
            <a:chOff x="5990870" y="6277027"/>
            <a:chExt cx="1038580" cy="1038580"/>
          </a:xfrm>
        </p:grpSpPr>
        <p:sp>
          <p:nvSpPr>
            <p:cNvPr id="260" name="Freeform 1668">
              <a:extLst>
                <a:ext uri="{FF2B5EF4-FFF2-40B4-BE49-F238E27FC236}">
                  <a16:creationId xmlns:a16="http://schemas.microsoft.com/office/drawing/2014/main" id="{5ED6D11A-41F0-4ADC-B5A6-787877A401B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Chord 260">
              <a:extLst>
                <a:ext uri="{FF2B5EF4-FFF2-40B4-BE49-F238E27FC236}">
                  <a16:creationId xmlns:a16="http://schemas.microsoft.com/office/drawing/2014/main" id="{BBD7780F-31A5-4D0F-9CE1-0B3ABAE117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Freeform 80">
              <a:extLst>
                <a:ext uri="{FF2B5EF4-FFF2-40B4-BE49-F238E27FC236}">
                  <a16:creationId xmlns:a16="http://schemas.microsoft.com/office/drawing/2014/main" id="{ED5D3EDF-972D-4838-B113-0ECB9A4E2F3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 name="Content Placeholder 47">
            <a:extLst>
              <a:ext uri="{FF2B5EF4-FFF2-40B4-BE49-F238E27FC236}">
                <a16:creationId xmlns:a16="http://schemas.microsoft.com/office/drawing/2014/main" id="{E63E7E04-49A9-4747-856B-06616B575840}"/>
              </a:ext>
            </a:extLst>
          </p:cNvPr>
          <p:cNvSpPr>
            <a:spLocks noGrp="1"/>
          </p:cNvSpPr>
          <p:nvPr>
            <p:ph sz="quarter" idx="31"/>
          </p:nvPr>
        </p:nvSpPr>
        <p:spPr>
          <a:xfrm>
            <a:off x="4606869" y="4145455"/>
            <a:ext cx="3243029"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monitoring and log analytics. Manually export and upload to Azure Monitor.</a:t>
            </a:r>
          </a:p>
        </p:txBody>
      </p:sp>
      <p:sp>
        <p:nvSpPr>
          <p:cNvPr id="167" name="Freeform 1668" descr="A blue check mark.">
            <a:extLst>
              <a:ext uri="{FF2B5EF4-FFF2-40B4-BE49-F238E27FC236}">
                <a16:creationId xmlns:a16="http://schemas.microsoft.com/office/drawing/2014/main" id="{AADCFE26-0E9B-4967-B797-7C7C39BD2A5F}"/>
              </a:ext>
              <a:ext uri="{C183D7F6-B498-43B3-948B-1728B52AA6E4}">
                <adec:decorative xmlns:adec="http://schemas.microsoft.com/office/drawing/2017/decorative" val="1"/>
              </a:ext>
            </a:extLst>
          </p:cNvPr>
          <p:cNvSpPr>
            <a:spLocks noEditPoints="1"/>
          </p:cNvSpPr>
          <p:nvPr/>
        </p:nvSpPr>
        <p:spPr bwMode="auto">
          <a:xfrm>
            <a:off x="8111414" y="420965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Content Placeholder 49">
            <a:extLst>
              <a:ext uri="{FF2B5EF4-FFF2-40B4-BE49-F238E27FC236}">
                <a16:creationId xmlns:a16="http://schemas.microsoft.com/office/drawing/2014/main" id="{9D04D0B7-43B8-467D-88E4-2FD90161466F}"/>
              </a:ext>
            </a:extLst>
          </p:cNvPr>
          <p:cNvSpPr>
            <a:spLocks noGrp="1"/>
          </p:cNvSpPr>
          <p:nvPr>
            <p:ph sz="quarter" idx="32"/>
          </p:nvPr>
        </p:nvSpPr>
        <p:spPr>
          <a:xfrm>
            <a:off x="8428663" y="4145103"/>
            <a:ext cx="2639267" cy="33855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 send monitoring and logs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Monitor. +Container Insights</a:t>
            </a:r>
          </a:p>
        </p:txBody>
      </p:sp>
      <p:sp>
        <p:nvSpPr>
          <p:cNvPr id="52" name="Content Placeholder 51">
            <a:extLst>
              <a:ext uri="{FF2B5EF4-FFF2-40B4-BE49-F238E27FC236}">
                <a16:creationId xmlns:a16="http://schemas.microsoft.com/office/drawing/2014/main" id="{A53F0811-807F-4084-9F59-CA5197023D96}"/>
              </a:ext>
            </a:extLst>
          </p:cNvPr>
          <p:cNvSpPr>
            <a:spLocks noGrp="1"/>
          </p:cNvSpPr>
          <p:nvPr>
            <p:ph sz="quarter" idx="33"/>
          </p:nvPr>
        </p:nvSpPr>
        <p:spPr>
          <a:xfrm>
            <a:off x="694980" y="4581073"/>
            <a:ext cx="1714499"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Authentication</a:t>
            </a:r>
          </a:p>
        </p:txBody>
      </p:sp>
      <p:grpSp>
        <p:nvGrpSpPr>
          <p:cNvPr id="263" name="Group 262" descr="A double shaded check mark.">
            <a:extLst>
              <a:ext uri="{FF2B5EF4-FFF2-40B4-BE49-F238E27FC236}">
                <a16:creationId xmlns:a16="http://schemas.microsoft.com/office/drawing/2014/main" id="{C185FA8B-145B-4887-93BD-8F1FBFA90ACE}"/>
              </a:ext>
            </a:extLst>
          </p:cNvPr>
          <p:cNvGrpSpPr>
            <a:grpSpLocks noChangeAspect="1"/>
          </p:cNvGrpSpPr>
          <p:nvPr/>
        </p:nvGrpSpPr>
        <p:grpSpPr>
          <a:xfrm>
            <a:off x="4242415" y="4570927"/>
            <a:ext cx="201168" cy="201168"/>
            <a:chOff x="5990870" y="6277027"/>
            <a:chExt cx="1038580" cy="1038580"/>
          </a:xfrm>
        </p:grpSpPr>
        <p:sp>
          <p:nvSpPr>
            <p:cNvPr id="264" name="Freeform 1668">
              <a:extLst>
                <a:ext uri="{FF2B5EF4-FFF2-40B4-BE49-F238E27FC236}">
                  <a16:creationId xmlns:a16="http://schemas.microsoft.com/office/drawing/2014/main" id="{9A014449-426F-434B-B291-F6F46416B99C}"/>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Chord 264">
              <a:extLst>
                <a:ext uri="{FF2B5EF4-FFF2-40B4-BE49-F238E27FC236}">
                  <a16:creationId xmlns:a16="http://schemas.microsoft.com/office/drawing/2014/main" id="{CD4E7315-8228-44F5-BB5A-2ACD3954AAF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reeform 80">
              <a:extLst>
                <a:ext uri="{FF2B5EF4-FFF2-40B4-BE49-F238E27FC236}">
                  <a16:creationId xmlns:a16="http://schemas.microsoft.com/office/drawing/2014/main" id="{B233472B-409D-44DC-885B-F486244817D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4" name="Content Placeholder 53">
            <a:extLst>
              <a:ext uri="{FF2B5EF4-FFF2-40B4-BE49-F238E27FC236}">
                <a16:creationId xmlns:a16="http://schemas.microsoft.com/office/drawing/2014/main" id="{4099D204-54D4-4EC1-918D-29D53C02AB31}"/>
              </a:ext>
            </a:extLst>
          </p:cNvPr>
          <p:cNvSpPr>
            <a:spLocks noGrp="1"/>
          </p:cNvSpPr>
          <p:nvPr>
            <p:ph sz="quarter" idx="34"/>
          </p:nvPr>
        </p:nvSpPr>
        <p:spPr>
          <a:xfrm>
            <a:off x="4607148" y="4530326"/>
            <a:ext cx="2287157" cy="33740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Active Directory for SQL endpoints</a:t>
            </a:r>
          </a:p>
        </p:txBody>
      </p:sp>
      <p:sp>
        <p:nvSpPr>
          <p:cNvPr id="168" name="Freeform 1668" descr="A blue check mark.">
            <a:extLst>
              <a:ext uri="{FF2B5EF4-FFF2-40B4-BE49-F238E27FC236}">
                <a16:creationId xmlns:a16="http://schemas.microsoft.com/office/drawing/2014/main" id="{BB60EBA7-50DF-491F-B770-1BB1BD5491E6}"/>
              </a:ext>
              <a:ext uri="{C183D7F6-B498-43B3-948B-1728B52AA6E4}">
                <adec:decorative xmlns:adec="http://schemas.microsoft.com/office/drawing/2017/decorative" val="1"/>
              </a:ext>
            </a:extLst>
          </p:cNvPr>
          <p:cNvSpPr>
            <a:spLocks noEditPoints="1"/>
          </p:cNvSpPr>
          <p:nvPr/>
        </p:nvSpPr>
        <p:spPr bwMode="auto">
          <a:xfrm>
            <a:off x="8111414" y="458624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Content Placeholder 55">
            <a:extLst>
              <a:ext uri="{FF2B5EF4-FFF2-40B4-BE49-F238E27FC236}">
                <a16:creationId xmlns:a16="http://schemas.microsoft.com/office/drawing/2014/main" id="{4D84857D-3C62-4E4C-A218-CA0CD41E6AD8}"/>
              </a:ext>
            </a:extLst>
          </p:cNvPr>
          <p:cNvSpPr>
            <a:spLocks noGrp="1"/>
          </p:cNvSpPr>
          <p:nvPr>
            <p:ph sz="quarter" idx="35"/>
          </p:nvPr>
        </p:nvSpPr>
        <p:spPr>
          <a:xfrm>
            <a:off x="8423359" y="4612726"/>
            <a:ext cx="1714499" cy="16927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Active Directory</a:t>
            </a:r>
          </a:p>
        </p:txBody>
      </p:sp>
      <p:sp>
        <p:nvSpPr>
          <p:cNvPr id="58" name="Content Placeholder 57">
            <a:extLst>
              <a:ext uri="{FF2B5EF4-FFF2-40B4-BE49-F238E27FC236}">
                <a16:creationId xmlns:a16="http://schemas.microsoft.com/office/drawing/2014/main" id="{3A8D7435-6A21-44FC-9DCD-2C9F186FEDE4}"/>
              </a:ext>
            </a:extLst>
          </p:cNvPr>
          <p:cNvSpPr>
            <a:spLocks noGrp="1"/>
          </p:cNvSpPr>
          <p:nvPr>
            <p:ph sz="quarter" idx="36"/>
          </p:nvPr>
        </p:nvSpPr>
        <p:spPr>
          <a:xfrm>
            <a:off x="697708" y="4966658"/>
            <a:ext cx="2771297"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Role Based Access Control (RBAC)</a:t>
            </a:r>
          </a:p>
        </p:txBody>
      </p:sp>
      <p:grpSp>
        <p:nvGrpSpPr>
          <p:cNvPr id="267" name="Group 266" descr="A double shaded check mark.">
            <a:extLst>
              <a:ext uri="{FF2B5EF4-FFF2-40B4-BE49-F238E27FC236}">
                <a16:creationId xmlns:a16="http://schemas.microsoft.com/office/drawing/2014/main" id="{B05A5313-2730-403B-A49A-6EAA705FD80D}"/>
              </a:ext>
            </a:extLst>
          </p:cNvPr>
          <p:cNvGrpSpPr>
            <a:grpSpLocks noChangeAspect="1"/>
          </p:cNvGrpSpPr>
          <p:nvPr/>
        </p:nvGrpSpPr>
        <p:grpSpPr>
          <a:xfrm>
            <a:off x="4242415" y="4953033"/>
            <a:ext cx="201168" cy="201168"/>
            <a:chOff x="5990870" y="6277027"/>
            <a:chExt cx="1038580" cy="1038580"/>
          </a:xfrm>
        </p:grpSpPr>
        <p:sp>
          <p:nvSpPr>
            <p:cNvPr id="268" name="Freeform 1668">
              <a:extLst>
                <a:ext uri="{FF2B5EF4-FFF2-40B4-BE49-F238E27FC236}">
                  <a16:creationId xmlns:a16="http://schemas.microsoft.com/office/drawing/2014/main" id="{876DB2A6-C89E-4DDC-A78D-AD7E6CA57C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9" name="Chord 268">
              <a:extLst>
                <a:ext uri="{FF2B5EF4-FFF2-40B4-BE49-F238E27FC236}">
                  <a16:creationId xmlns:a16="http://schemas.microsoft.com/office/drawing/2014/main" id="{8D909F71-BF5E-4974-8CE2-E1806F9BAA9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80">
              <a:extLst>
                <a:ext uri="{FF2B5EF4-FFF2-40B4-BE49-F238E27FC236}">
                  <a16:creationId xmlns:a16="http://schemas.microsoft.com/office/drawing/2014/main" id="{E00C940B-E810-4644-8242-2ED016F5CD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0" name="Content Placeholder 59">
            <a:extLst>
              <a:ext uri="{FF2B5EF4-FFF2-40B4-BE49-F238E27FC236}">
                <a16:creationId xmlns:a16="http://schemas.microsoft.com/office/drawing/2014/main" id="{70F343E9-8CF9-442A-B5B9-B68ADAFC4650}"/>
              </a:ext>
            </a:extLst>
          </p:cNvPr>
          <p:cNvSpPr>
            <a:spLocks noGrp="1"/>
          </p:cNvSpPr>
          <p:nvPr>
            <p:ph sz="quarter" idx="37"/>
          </p:nvPr>
        </p:nvSpPr>
        <p:spPr>
          <a:xfrm>
            <a:off x="4612043" y="4968626"/>
            <a:ext cx="1714499" cy="16927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RBAC</a:t>
            </a:r>
          </a:p>
        </p:txBody>
      </p:sp>
      <p:sp>
        <p:nvSpPr>
          <p:cNvPr id="236" name="Freeform 1668" descr="A blue check mark.">
            <a:extLst>
              <a:ext uri="{FF2B5EF4-FFF2-40B4-BE49-F238E27FC236}">
                <a16:creationId xmlns:a16="http://schemas.microsoft.com/office/drawing/2014/main" id="{5B2A49D2-91C2-4664-AF26-18172E3A7330}"/>
              </a:ext>
              <a:ext uri="{C183D7F6-B498-43B3-948B-1728B52AA6E4}">
                <adec:decorative xmlns:adec="http://schemas.microsoft.com/office/drawing/2017/decorative" val="1"/>
              </a:ext>
            </a:extLst>
          </p:cNvPr>
          <p:cNvSpPr>
            <a:spLocks noEditPoints="1"/>
          </p:cNvSpPr>
          <p:nvPr/>
        </p:nvSpPr>
        <p:spPr bwMode="auto">
          <a:xfrm>
            <a:off x="8111414" y="496760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Content Placeholder 61">
            <a:extLst>
              <a:ext uri="{FF2B5EF4-FFF2-40B4-BE49-F238E27FC236}">
                <a16:creationId xmlns:a16="http://schemas.microsoft.com/office/drawing/2014/main" id="{376E3918-29F9-4E46-9B9A-9D586034FD56}"/>
              </a:ext>
            </a:extLst>
          </p:cNvPr>
          <p:cNvSpPr>
            <a:spLocks noGrp="1"/>
          </p:cNvSpPr>
          <p:nvPr>
            <p:ph sz="quarter" idx="38"/>
          </p:nvPr>
        </p:nvSpPr>
        <p:spPr>
          <a:xfrm>
            <a:off x="8424769" y="4977568"/>
            <a:ext cx="2113530"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+Integrated with Azure RBAC</a:t>
            </a:r>
          </a:p>
        </p:txBody>
      </p:sp>
      <p:sp>
        <p:nvSpPr>
          <p:cNvPr id="64" name="Content Placeholder 63">
            <a:extLst>
              <a:ext uri="{FF2B5EF4-FFF2-40B4-BE49-F238E27FC236}">
                <a16:creationId xmlns:a16="http://schemas.microsoft.com/office/drawing/2014/main" id="{B3322E3B-6056-424E-9A77-E5838FEF7B88}"/>
              </a:ext>
            </a:extLst>
          </p:cNvPr>
          <p:cNvSpPr>
            <a:spLocks noGrp="1"/>
          </p:cNvSpPr>
          <p:nvPr>
            <p:ph sz="quarter" idx="39"/>
          </p:nvPr>
        </p:nvSpPr>
        <p:spPr>
          <a:xfrm>
            <a:off x="706483" y="5343109"/>
            <a:ext cx="1714499"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Inventory in Azure</a:t>
            </a:r>
          </a:p>
        </p:txBody>
      </p:sp>
      <p:grpSp>
        <p:nvGrpSpPr>
          <p:cNvPr id="271" name="Group 270" descr="A double shaded check mark.">
            <a:extLst>
              <a:ext uri="{FF2B5EF4-FFF2-40B4-BE49-F238E27FC236}">
                <a16:creationId xmlns:a16="http://schemas.microsoft.com/office/drawing/2014/main" id="{6E8063FD-3B48-41D9-959F-5D0D530C7A74}"/>
              </a:ext>
            </a:extLst>
          </p:cNvPr>
          <p:cNvGrpSpPr>
            <a:grpSpLocks noChangeAspect="1"/>
          </p:cNvGrpSpPr>
          <p:nvPr/>
        </p:nvGrpSpPr>
        <p:grpSpPr>
          <a:xfrm>
            <a:off x="4242415" y="5342361"/>
            <a:ext cx="201168" cy="201168"/>
            <a:chOff x="5990870" y="6277027"/>
            <a:chExt cx="1038580" cy="1038580"/>
          </a:xfrm>
        </p:grpSpPr>
        <p:sp>
          <p:nvSpPr>
            <p:cNvPr id="272" name="Freeform 1668">
              <a:extLst>
                <a:ext uri="{FF2B5EF4-FFF2-40B4-BE49-F238E27FC236}">
                  <a16:creationId xmlns:a16="http://schemas.microsoft.com/office/drawing/2014/main" id="{5B32C08B-EA38-4E6D-BCC9-DC2DF9732DC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Chord 272">
              <a:extLst>
                <a:ext uri="{FF2B5EF4-FFF2-40B4-BE49-F238E27FC236}">
                  <a16:creationId xmlns:a16="http://schemas.microsoft.com/office/drawing/2014/main" id="{675B8F22-51F6-4AE2-9CDD-C006190BBF24}"/>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80">
              <a:extLst>
                <a:ext uri="{FF2B5EF4-FFF2-40B4-BE49-F238E27FC236}">
                  <a16:creationId xmlns:a16="http://schemas.microsoft.com/office/drawing/2014/main" id="{D0469CD3-AEDA-41CB-8B98-8CED9469F3B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6" name="Content Placeholder 65">
            <a:extLst>
              <a:ext uri="{FF2B5EF4-FFF2-40B4-BE49-F238E27FC236}">
                <a16:creationId xmlns:a16="http://schemas.microsoft.com/office/drawing/2014/main" id="{240070BD-2457-4BD4-BE80-81A84DDB760F}"/>
              </a:ext>
            </a:extLst>
          </p:cNvPr>
          <p:cNvSpPr>
            <a:spLocks noGrp="1"/>
          </p:cNvSpPr>
          <p:nvPr>
            <p:ph sz="quarter" idx="40"/>
          </p:nvPr>
        </p:nvSpPr>
        <p:spPr>
          <a:xfrm>
            <a:off x="4603255" y="5366197"/>
            <a:ext cx="2974085" cy="20043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Automatable or manual export/upload to Azure</a:t>
            </a:r>
          </a:p>
        </p:txBody>
      </p:sp>
      <p:sp>
        <p:nvSpPr>
          <p:cNvPr id="187" name="Freeform 1668" descr="A blue check mark.">
            <a:extLst>
              <a:ext uri="{FF2B5EF4-FFF2-40B4-BE49-F238E27FC236}">
                <a16:creationId xmlns:a16="http://schemas.microsoft.com/office/drawing/2014/main" id="{5750F8C2-9AE5-4C60-8B86-AB47AFE1BDA2}"/>
              </a:ext>
              <a:ext uri="{C183D7F6-B498-43B3-948B-1728B52AA6E4}">
                <adec:decorative xmlns:adec="http://schemas.microsoft.com/office/drawing/2017/decorative" val="1"/>
              </a:ext>
            </a:extLst>
          </p:cNvPr>
          <p:cNvSpPr>
            <a:spLocks noEditPoints="1"/>
          </p:cNvSpPr>
          <p:nvPr/>
        </p:nvSpPr>
        <p:spPr bwMode="auto">
          <a:xfrm>
            <a:off x="8111414" y="534885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Content Placeholder 67">
            <a:extLst>
              <a:ext uri="{FF2B5EF4-FFF2-40B4-BE49-F238E27FC236}">
                <a16:creationId xmlns:a16="http://schemas.microsoft.com/office/drawing/2014/main" id="{EA129DD8-8192-4DEA-A753-F22BCB6A6214}"/>
              </a:ext>
            </a:extLst>
          </p:cNvPr>
          <p:cNvSpPr>
            <a:spLocks noGrp="1"/>
          </p:cNvSpPr>
          <p:nvPr>
            <p:ph sz="quarter" idx="41"/>
          </p:nvPr>
        </p:nvSpPr>
        <p:spPr>
          <a:xfrm>
            <a:off x="8424873" y="5351871"/>
            <a:ext cx="1714499" cy="16927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sync to Azure</a:t>
            </a:r>
          </a:p>
        </p:txBody>
      </p:sp>
      <p:sp>
        <p:nvSpPr>
          <p:cNvPr id="70" name="Content Placeholder 69">
            <a:extLst>
              <a:ext uri="{FF2B5EF4-FFF2-40B4-BE49-F238E27FC236}">
                <a16:creationId xmlns:a16="http://schemas.microsoft.com/office/drawing/2014/main" id="{A536E2E3-1A02-4DC7-AF77-706CBA59085F}"/>
              </a:ext>
            </a:extLst>
          </p:cNvPr>
          <p:cNvSpPr>
            <a:spLocks noGrp="1"/>
          </p:cNvSpPr>
          <p:nvPr>
            <p:ph sz="quarter" idx="42"/>
          </p:nvPr>
        </p:nvSpPr>
        <p:spPr>
          <a:xfrm>
            <a:off x="694980" y="5720468"/>
            <a:ext cx="2122255" cy="21544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User experiences/tools</a:t>
            </a:r>
          </a:p>
        </p:txBody>
      </p:sp>
      <p:grpSp>
        <p:nvGrpSpPr>
          <p:cNvPr id="275" name="Group 274" descr="A double shaded check mark.">
            <a:extLst>
              <a:ext uri="{FF2B5EF4-FFF2-40B4-BE49-F238E27FC236}">
                <a16:creationId xmlns:a16="http://schemas.microsoft.com/office/drawing/2014/main" id="{01B2BF33-3B53-4F5A-AD63-2C509DF5A4E8}"/>
              </a:ext>
            </a:extLst>
          </p:cNvPr>
          <p:cNvGrpSpPr>
            <a:grpSpLocks noChangeAspect="1"/>
          </p:cNvGrpSpPr>
          <p:nvPr/>
        </p:nvGrpSpPr>
        <p:grpSpPr>
          <a:xfrm>
            <a:off x="4242415" y="5735499"/>
            <a:ext cx="201168" cy="201168"/>
            <a:chOff x="5990870" y="6277027"/>
            <a:chExt cx="1038580" cy="1038580"/>
          </a:xfrm>
        </p:grpSpPr>
        <p:sp>
          <p:nvSpPr>
            <p:cNvPr id="276" name="Freeform 1668">
              <a:extLst>
                <a:ext uri="{FF2B5EF4-FFF2-40B4-BE49-F238E27FC236}">
                  <a16:creationId xmlns:a16="http://schemas.microsoft.com/office/drawing/2014/main" id="{ED7F3375-3E4A-40D1-A366-19E2EF331A46}"/>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Chord 276">
              <a:extLst>
                <a:ext uri="{FF2B5EF4-FFF2-40B4-BE49-F238E27FC236}">
                  <a16:creationId xmlns:a16="http://schemas.microsoft.com/office/drawing/2014/main" id="{07A0E240-D1C2-4F15-8244-6CF974ACB040}"/>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reeform 80">
              <a:extLst>
                <a:ext uri="{FF2B5EF4-FFF2-40B4-BE49-F238E27FC236}">
                  <a16:creationId xmlns:a16="http://schemas.microsoft.com/office/drawing/2014/main" id="{68D91592-C8FE-44EE-8847-DE0ADC9A78E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2" name="Content Placeholder 71">
            <a:extLst>
              <a:ext uri="{FF2B5EF4-FFF2-40B4-BE49-F238E27FC236}">
                <a16:creationId xmlns:a16="http://schemas.microsoft.com/office/drawing/2014/main" id="{84520F84-80AF-4A54-AD8E-4913A221D1DD}"/>
              </a:ext>
            </a:extLst>
          </p:cNvPr>
          <p:cNvSpPr>
            <a:spLocks noGrp="1"/>
          </p:cNvSpPr>
          <p:nvPr>
            <p:ph sz="quarter" idx="43"/>
          </p:nvPr>
        </p:nvSpPr>
        <p:spPr>
          <a:xfrm>
            <a:off x="4598556" y="5657051"/>
            <a:ext cx="3060111" cy="34300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9" name="Freeform 1668" descr="A blue check mark.">
            <a:extLst>
              <a:ext uri="{FF2B5EF4-FFF2-40B4-BE49-F238E27FC236}">
                <a16:creationId xmlns:a16="http://schemas.microsoft.com/office/drawing/2014/main" id="{FF65B0F7-6E98-4D5C-B505-1B4A716AB1A2}"/>
              </a:ext>
              <a:ext uri="{C183D7F6-B498-43B3-948B-1728B52AA6E4}">
                <adec:decorative xmlns:adec="http://schemas.microsoft.com/office/drawing/2017/decorative" val="1"/>
              </a:ext>
            </a:extLst>
          </p:cNvPr>
          <p:cNvSpPr>
            <a:spLocks noEditPoints="1"/>
          </p:cNvSpPr>
          <p:nvPr/>
        </p:nvSpPr>
        <p:spPr bwMode="auto">
          <a:xfrm>
            <a:off x="8111414" y="573128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Content Placeholder 74">
            <a:extLst>
              <a:ext uri="{FF2B5EF4-FFF2-40B4-BE49-F238E27FC236}">
                <a16:creationId xmlns:a16="http://schemas.microsoft.com/office/drawing/2014/main" id="{93D05A5B-B8F9-4AF6-B4F8-81100C1C05B7}"/>
              </a:ext>
            </a:extLst>
          </p:cNvPr>
          <p:cNvSpPr>
            <a:spLocks noGrp="1"/>
          </p:cNvSpPr>
          <p:nvPr>
            <p:ph sz="quarter" idx="44"/>
          </p:nvPr>
        </p:nvSpPr>
        <p:spPr>
          <a:xfrm>
            <a:off x="8419954" y="5653773"/>
            <a:ext cx="2733549"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77" name="Content Placeholder 76">
            <a:extLst>
              <a:ext uri="{FF2B5EF4-FFF2-40B4-BE49-F238E27FC236}">
                <a16:creationId xmlns:a16="http://schemas.microsoft.com/office/drawing/2014/main" id="{8A3841E8-EEB4-49E9-96BC-18EFA8ADA9AD}"/>
              </a:ext>
            </a:extLst>
          </p:cNvPr>
          <p:cNvSpPr>
            <a:spLocks noGrp="1"/>
          </p:cNvSpPr>
          <p:nvPr>
            <p:ph sz="quarter" idx="45"/>
          </p:nvPr>
        </p:nvSpPr>
        <p:spPr>
          <a:xfrm>
            <a:off x="706483" y="6094248"/>
            <a:ext cx="1714499"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Security services</a:t>
            </a:r>
          </a:p>
        </p:txBody>
      </p:sp>
      <p:sp>
        <p:nvSpPr>
          <p:cNvPr id="211" name="Freeform 1836" descr="A cross mark.">
            <a:extLst>
              <a:ext uri="{FF2B5EF4-FFF2-40B4-BE49-F238E27FC236}">
                <a16:creationId xmlns:a16="http://schemas.microsoft.com/office/drawing/2014/main" id="{591171BD-B801-492C-8CA7-4FFC8B8500F3}"/>
              </a:ext>
              <a:ext uri="{C183D7F6-B498-43B3-948B-1728B52AA6E4}">
                <adec:decorative xmlns:adec="http://schemas.microsoft.com/office/drawing/2017/decorative" val="0"/>
              </a:ext>
            </a:extLst>
          </p:cNvPr>
          <p:cNvSpPr>
            <a:spLocks noEditPoints="1"/>
          </p:cNvSpPr>
          <p:nvPr/>
        </p:nvSpPr>
        <p:spPr bwMode="auto">
          <a:xfrm>
            <a:off x="4242415" y="6109359"/>
            <a:ext cx="193752" cy="193752"/>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1668" descr="A blue check mark.">
            <a:extLst>
              <a:ext uri="{FF2B5EF4-FFF2-40B4-BE49-F238E27FC236}">
                <a16:creationId xmlns:a16="http://schemas.microsoft.com/office/drawing/2014/main" id="{67960226-ED94-4D75-B6D3-E67F05A83633}"/>
              </a:ext>
              <a:ext uri="{C183D7F6-B498-43B3-948B-1728B52AA6E4}">
                <adec:decorative xmlns:adec="http://schemas.microsoft.com/office/drawing/2017/decorative" val="1"/>
              </a:ext>
            </a:extLst>
          </p:cNvPr>
          <p:cNvSpPr>
            <a:spLocks noEditPoints="1"/>
          </p:cNvSpPr>
          <p:nvPr/>
        </p:nvSpPr>
        <p:spPr bwMode="auto">
          <a:xfrm>
            <a:off x="8111414" y="609692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Content Placeholder 78">
            <a:extLst>
              <a:ext uri="{FF2B5EF4-FFF2-40B4-BE49-F238E27FC236}">
                <a16:creationId xmlns:a16="http://schemas.microsoft.com/office/drawing/2014/main" id="{11DE999B-2D6C-477F-97A5-560B099ADFEE}"/>
              </a:ext>
            </a:extLst>
          </p:cNvPr>
          <p:cNvSpPr>
            <a:spLocks noGrp="1"/>
          </p:cNvSpPr>
          <p:nvPr>
            <p:ph sz="quarter" idx="46"/>
          </p:nvPr>
        </p:nvSpPr>
        <p:spPr>
          <a:xfrm>
            <a:off x="8426738" y="6029126"/>
            <a:ext cx="2361869" cy="366690"/>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+Advanced Threat Protection (Future)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+Vulnerability Assessment (Future)</a:t>
            </a:r>
          </a:p>
        </p:txBody>
      </p:sp>
      <p:sp>
        <p:nvSpPr>
          <p:cNvPr id="81" name="Content Placeholder 80">
            <a:extLst>
              <a:ext uri="{FF2B5EF4-FFF2-40B4-BE49-F238E27FC236}">
                <a16:creationId xmlns:a16="http://schemas.microsoft.com/office/drawing/2014/main" id="{75D84DDB-200C-4C23-BFC9-FE9A3942927A}"/>
              </a:ext>
            </a:extLst>
          </p:cNvPr>
          <p:cNvSpPr>
            <a:spLocks noGrp="1"/>
          </p:cNvSpPr>
          <p:nvPr>
            <p:ph sz="quarter" idx="47"/>
          </p:nvPr>
        </p:nvSpPr>
        <p:spPr>
          <a:xfrm>
            <a:off x="6348123" y="6581201"/>
            <a:ext cx="5261265" cy="169277"/>
          </a:xfr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Items in blue text are optional, add-on Azure services with their own pricing model.</a:t>
            </a:r>
          </a:p>
        </p:txBody>
      </p:sp>
    </p:spTree>
    <p:extLst>
      <p:ext uri="{BB962C8B-B14F-4D97-AF65-F5344CB8AC3E}">
        <p14:creationId xmlns:p14="http://schemas.microsoft.com/office/powerpoint/2010/main" val="5668514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456914" y="445815"/>
            <a:ext cx="11018520" cy="553998"/>
          </a:xfrm>
        </p:spPr>
        <p:txBody>
          <a:bodyPr/>
          <a:lstStyle/>
          <a:p>
            <a:r>
              <a:rPr lang="en-US"/>
              <a:t>Azure Arc-enabled application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6739" y="1040670"/>
            <a:ext cx="11018520" cy="307777"/>
          </a:xfrm>
        </p:spPr>
        <p:txBody>
          <a:bodyPr/>
          <a:lstStyle/>
          <a:p>
            <a:r>
              <a:rPr lang="en-US">
                <a:solidFill>
                  <a:schemeClr val="tx1"/>
                </a:solidFill>
              </a:rPr>
              <a:t>Run your apps, anywhere</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Cloud-native, at scale</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46710"/>
            <a:chOff x="8131850" y="3100720"/>
            <a:chExt cx="3194018" cy="2246710"/>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48194"/>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Flexibility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28684" y="4499705"/>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Use the services you want with any CNCF-conformant Kubernetes cluster</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3BBE32F0-6D39-4CF2-83E0-88EAF92E4F41}"/>
              </a:ext>
            </a:extLst>
          </p:cNvPr>
          <p:cNvGrpSpPr/>
          <p:nvPr/>
        </p:nvGrpSpPr>
        <p:grpSpPr>
          <a:xfrm>
            <a:off x="5644029" y="2893616"/>
            <a:ext cx="5631021" cy="2423826"/>
            <a:chOff x="2064055" y="3290374"/>
            <a:chExt cx="5631021" cy="242382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5" y="3290374"/>
              <a:ext cx="4186643" cy="1025374"/>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57968"/>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 name="Rectangle 4">
            <a:extLst>
              <a:ext uri="{FF2B5EF4-FFF2-40B4-BE49-F238E27FC236}">
                <a16:creationId xmlns:a16="http://schemas.microsoft.com/office/drawing/2014/main" id="{88F19BDC-9401-4171-A65E-91888DAEE8F8}"/>
              </a:ext>
            </a:extLst>
          </p:cNvPr>
          <p:cNvSpPr/>
          <p:nvPr/>
        </p:nvSpPr>
        <p:spPr bwMode="auto">
          <a:xfrm>
            <a:off x="8451245" y="454954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across hybrid and multicloud environments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500186"/>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Manage applications running on Kubernetes at scale with modern cloud native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1092DA5-C08C-45C6-9111-2DD13C6A4ADB}"/>
              </a:ext>
            </a:extLst>
          </p:cNvPr>
          <p:cNvGrpSpPr/>
          <p:nvPr/>
        </p:nvGrpSpPr>
        <p:grpSpPr>
          <a:xfrm>
            <a:off x="1544238" y="1621929"/>
            <a:ext cx="8809914" cy="1060395"/>
            <a:chOff x="1234838" y="1614061"/>
            <a:chExt cx="8809914" cy="1060395"/>
          </a:xfrm>
        </p:grpSpPr>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F06EE492-5605-450A-82F0-4B0CF3B9B8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8766" y="1675420"/>
              <a:ext cx="355012" cy="355012"/>
            </a:xfrm>
            <a:prstGeom prst="rect">
              <a:avLst/>
            </a:prstGeom>
          </p:spPr>
        </p:pic>
        <p:pic>
          <p:nvPicPr>
            <p:cNvPr id="14" name="Graphic 13">
              <a:extLst>
                <a:ext uri="{FF2B5EF4-FFF2-40B4-BE49-F238E27FC236}">
                  <a16:creationId xmlns:a16="http://schemas.microsoft.com/office/drawing/2014/main" id="{5E86D066-45E9-44C4-A30E-1410D89997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1081" y="1669384"/>
              <a:ext cx="387710" cy="387708"/>
            </a:xfrm>
            <a:prstGeom prst="rect">
              <a:avLst/>
            </a:prstGeom>
          </p:spPr>
        </p:pic>
        <p:sp>
          <p:nvSpPr>
            <p:cNvPr id="15" name="Rectangle 14">
              <a:extLst>
                <a:ext uri="{FF2B5EF4-FFF2-40B4-BE49-F238E27FC236}">
                  <a16:creationId xmlns:a16="http://schemas.microsoft.com/office/drawing/2014/main" id="{8DF0438F-4AC1-41F6-BE6F-0B702A79A841}"/>
                </a:ext>
              </a:extLst>
            </p:cNvPr>
            <p:cNvSpPr/>
            <p:nvPr/>
          </p:nvSpPr>
          <p:spPr bwMode="auto">
            <a:xfrm>
              <a:off x="3295241" y="2139639"/>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Functions</a:t>
              </a:r>
            </a:p>
          </p:txBody>
        </p:sp>
        <p:sp>
          <p:nvSpPr>
            <p:cNvPr id="16" name="Rectangle 15">
              <a:extLst>
                <a:ext uri="{FF2B5EF4-FFF2-40B4-BE49-F238E27FC236}">
                  <a16:creationId xmlns:a16="http://schemas.microsoft.com/office/drawing/2014/main" id="{DC7216CD-45BF-4C29-9ACE-F8DB0621EFCB}"/>
                </a:ext>
              </a:extLst>
            </p:cNvPr>
            <p:cNvSpPr/>
            <p:nvPr/>
          </p:nvSpPr>
          <p:spPr bwMode="auto">
            <a:xfrm>
              <a:off x="4823348" y="2132568"/>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Logic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Apps</a:t>
              </a:r>
            </a:p>
          </p:txBody>
        </p:sp>
        <p:sp>
          <p:nvSpPr>
            <p:cNvPr id="17" name="Rectangle 16">
              <a:extLst>
                <a:ext uri="{FF2B5EF4-FFF2-40B4-BE49-F238E27FC236}">
                  <a16:creationId xmlns:a16="http://schemas.microsoft.com/office/drawing/2014/main" id="{6B6FA09F-45DF-4857-9A99-BB3B0DC514EA}"/>
                </a:ext>
              </a:extLst>
            </p:cNvPr>
            <p:cNvSpPr/>
            <p:nvPr/>
          </p:nvSpPr>
          <p:spPr bwMode="auto">
            <a:xfrm>
              <a:off x="6625191" y="214560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API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Management</a:t>
              </a:r>
            </a:p>
          </p:txBody>
        </p:sp>
        <p:sp>
          <p:nvSpPr>
            <p:cNvPr id="18" name="Rectangle 17">
              <a:extLst>
                <a:ext uri="{FF2B5EF4-FFF2-40B4-BE49-F238E27FC236}">
                  <a16:creationId xmlns:a16="http://schemas.microsoft.com/office/drawing/2014/main" id="{EF01D578-3FFD-47D3-994F-761D537060E5}"/>
                </a:ext>
              </a:extLst>
            </p:cNvPr>
            <p:cNvSpPr/>
            <p:nvPr/>
          </p:nvSpPr>
          <p:spPr bwMode="auto">
            <a:xfrm>
              <a:off x="8215952" y="2131780"/>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Event Grid</a:t>
              </a:r>
            </a:p>
          </p:txBody>
        </p:sp>
        <p:pic>
          <p:nvPicPr>
            <p:cNvPr id="19" name="Graphic 18">
              <a:extLst>
                <a:ext uri="{FF2B5EF4-FFF2-40B4-BE49-F238E27FC236}">
                  <a16:creationId xmlns:a16="http://schemas.microsoft.com/office/drawing/2014/main" id="{3AE32FA7-0E4D-4C96-BE4F-17E3823F1E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9440" y="1650266"/>
              <a:ext cx="356616" cy="356616"/>
            </a:xfrm>
            <a:prstGeom prst="rect">
              <a:avLst/>
            </a:prstGeom>
          </p:spPr>
        </p:pic>
        <p:pic>
          <p:nvPicPr>
            <p:cNvPr id="20" name="Graphic 19">
              <a:extLst>
                <a:ext uri="{FF2B5EF4-FFF2-40B4-BE49-F238E27FC236}">
                  <a16:creationId xmlns:a16="http://schemas.microsoft.com/office/drawing/2014/main" id="{E0A7AE7F-07B1-43AB-BB3B-3312F6B29F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1526" y="1685708"/>
              <a:ext cx="356616" cy="356616"/>
            </a:xfrm>
            <a:prstGeom prst="rect">
              <a:avLst/>
            </a:prstGeom>
          </p:spPr>
        </p:pic>
        <p:pic>
          <p:nvPicPr>
            <p:cNvPr id="21" name="Graphic 20">
              <a:extLst>
                <a:ext uri="{FF2B5EF4-FFF2-40B4-BE49-F238E27FC236}">
                  <a16:creationId xmlns:a16="http://schemas.microsoft.com/office/drawing/2014/main" id="{8676CFA2-EF84-4C9D-A98E-AE42E8E240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16030" y="1634638"/>
              <a:ext cx="457200" cy="457200"/>
            </a:xfrm>
            <a:prstGeom prst="rect">
              <a:avLst/>
            </a:prstGeom>
          </p:spPr>
        </p:pic>
        <p:sp>
          <p:nvSpPr>
            <p:cNvPr id="22" name="Rectangle 21">
              <a:extLst>
                <a:ext uri="{FF2B5EF4-FFF2-40B4-BE49-F238E27FC236}">
                  <a16:creationId xmlns:a16="http://schemas.microsoft.com/office/drawing/2014/main" id="{5B64CC8D-A8A8-4619-9FD7-E750D1B00FA9}"/>
                </a:ext>
              </a:extLst>
            </p:cNvPr>
            <p:cNvSpPr/>
            <p:nvPr/>
          </p:nvSpPr>
          <p:spPr bwMode="auto">
            <a:xfrm>
              <a:off x="1961872" y="212712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sp>
        <p:nvSpPr>
          <p:cNvPr id="23" name="Rectangle 22">
            <a:extLst>
              <a:ext uri="{FF2B5EF4-FFF2-40B4-BE49-F238E27FC236}">
                <a16:creationId xmlns:a16="http://schemas.microsoft.com/office/drawing/2014/main" id="{A00E00F2-CFF8-41BC-9F2C-BD01CE68AD05}"/>
              </a:ext>
            </a:extLst>
          </p:cNvPr>
          <p:cNvSpPr/>
          <p:nvPr/>
        </p:nvSpPr>
        <p:spPr bwMode="auto">
          <a:xfrm>
            <a:off x="9971633" y="594208"/>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2073310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p:txBody>
          <a:bodyPr/>
          <a:lstStyle/>
          <a:p>
            <a:r>
              <a:rPr lang="en-US"/>
              <a:t>Azure Arc-enabled machine learning</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4200" y="1076659"/>
            <a:ext cx="11018520" cy="307777"/>
          </a:xfrm>
        </p:spPr>
        <p:txBody>
          <a:bodyPr/>
          <a:lstStyle/>
          <a:p>
            <a:r>
              <a:rPr lang="en-US">
                <a:solidFill>
                  <a:schemeClr val="tx1"/>
                </a:solidFill>
              </a:rPr>
              <a:t>Build models on-premises, in multi-cloud, and at the edge with Azure Arc</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FBEAED2-247A-49A3-A206-24C57EF45190}"/>
              </a:ext>
            </a:extLst>
          </p:cNvPr>
          <p:cNvGrpSpPr/>
          <p:nvPr/>
        </p:nvGrpSpPr>
        <p:grpSpPr>
          <a:xfrm>
            <a:off x="4770405" y="611926"/>
            <a:ext cx="6082222" cy="1549583"/>
            <a:chOff x="2939689" y="331705"/>
            <a:chExt cx="6082222" cy="1549583"/>
          </a:xfrm>
        </p:grpSpPr>
        <p:sp>
          <p:nvSpPr>
            <p:cNvPr id="129" name="Rectangle 128" descr="Azure SQL Database&#10;Azure Database for PostgreSQL&#10;Azure DB for MySQL&#10;Azure DB for MariaDB&#10;Azure CosmosDB&#10;">
              <a:extLst>
                <a:ext uri="{FF2B5EF4-FFF2-40B4-BE49-F238E27FC236}">
                  <a16:creationId xmlns:a16="http://schemas.microsoft.com/office/drawing/2014/main" id="{B4CF123D-E0FA-4967-9A69-908BE3E652B4}"/>
                </a:ext>
              </a:extLst>
            </p:cNvPr>
            <p:cNvSpPr/>
            <p:nvPr/>
          </p:nvSpPr>
          <p:spPr bwMode="auto">
            <a:xfrm>
              <a:off x="2939689" y="1419623"/>
              <a:ext cx="2997295" cy="4616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Machine Learning</a:t>
              </a:r>
            </a:p>
          </p:txBody>
        </p:sp>
        <p:sp>
          <p:nvSpPr>
            <p:cNvPr id="132" name="Rectangle 131">
              <a:extLst>
                <a:ext uri="{FF2B5EF4-FFF2-40B4-BE49-F238E27FC236}">
                  <a16:creationId xmlns:a16="http://schemas.microsoft.com/office/drawing/2014/main" id="{82A9A667-EC2C-4351-A6F2-BDD5B14C9C32}"/>
                </a:ext>
              </a:extLst>
            </p:cNvPr>
            <p:cNvSpPr/>
            <p:nvPr/>
          </p:nvSpPr>
          <p:spPr bwMode="auto">
            <a:xfrm>
              <a:off x="8079985" y="331705"/>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Innovate rapidly</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16722"/>
            <a:chOff x="8131850" y="3100720"/>
            <a:chExt cx="3194018" cy="2216722"/>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39831"/>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 efficiently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30110" y="443033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Get started in minutes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data movement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existing infrastructure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162" name="Graphic 15">
            <a:extLst>
              <a:ext uri="{FF2B5EF4-FFF2-40B4-BE49-F238E27FC236}">
                <a16:creationId xmlns:a16="http://schemas.microsoft.com/office/drawing/2014/main" id="{CD8033DD-92FB-46DD-90BF-E7E7AB0A8C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445" y="2157585"/>
            <a:ext cx="599383" cy="599383"/>
          </a:xfrm>
          <a:prstGeom prst="rect">
            <a:avLst/>
          </a:prstGeom>
        </p:spPr>
      </p:pic>
      <p:grpSp>
        <p:nvGrpSpPr>
          <p:cNvPr id="29" name="Group 28">
            <a:extLst>
              <a:ext uri="{FF2B5EF4-FFF2-40B4-BE49-F238E27FC236}">
                <a16:creationId xmlns:a16="http://schemas.microsoft.com/office/drawing/2014/main" id="{3BBE32F0-6D39-4CF2-83E0-88EAF92E4F41}"/>
              </a:ext>
            </a:extLst>
          </p:cNvPr>
          <p:cNvGrpSpPr/>
          <p:nvPr/>
        </p:nvGrpSpPr>
        <p:grpSpPr>
          <a:xfrm>
            <a:off x="5644027" y="2893620"/>
            <a:ext cx="5631023" cy="2423822"/>
            <a:chOff x="2064053" y="3290378"/>
            <a:chExt cx="5631023" cy="2423822"/>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3" y="3290378"/>
              <a:ext cx="4186641" cy="1025375"/>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31925"/>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2B3E91C8-4DB7-463D-9F4F-5C43B734E911}"/>
              </a:ext>
            </a:extLst>
          </p:cNvPr>
          <p:cNvSpPr txBox="1"/>
          <p:nvPr/>
        </p:nvSpPr>
        <p:spPr>
          <a:xfrm>
            <a:off x="8495663" y="2357793"/>
            <a:ext cx="3657304"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8F19BDC-9401-4171-A65E-91888DAEE8F8}"/>
              </a:ext>
            </a:extLst>
          </p:cNvPr>
          <p:cNvSpPr/>
          <p:nvPr/>
        </p:nvSpPr>
        <p:spPr bwMode="auto">
          <a:xfrm>
            <a:off x="8434805" y="4409207"/>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for 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456100"/>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Meet regulatory compliance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 scale compute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2382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7" name="TextBox 16">
            <a:extLst>
              <a:ext uri="{FF2B5EF4-FFF2-40B4-BE49-F238E27FC236}">
                <a16:creationId xmlns:a16="http://schemas.microsoft.com/office/drawing/2014/main" id="{5B7FC2CB-2DA7-49DE-A9D7-5A5260E25949}"/>
              </a:ext>
            </a:extLst>
          </p:cNvPr>
          <p:cNvSpPr txBox="1"/>
          <p:nvPr/>
        </p:nvSpPr>
        <p:spPr>
          <a:xfrm>
            <a:off x="3642204" y="4086265"/>
            <a:ext cx="4907592" cy="142237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sp>
        <p:nvSpPr>
          <p:cNvPr id="18" name="TextBox 17">
            <a:extLst>
              <a:ext uri="{FF2B5EF4-FFF2-40B4-BE49-F238E27FC236}">
                <a16:creationId xmlns:a16="http://schemas.microsoft.com/office/drawing/2014/main" id="{E1799702-70BD-4873-A9A7-8841029FFA5C}"/>
              </a:ext>
            </a:extLst>
          </p:cNvPr>
          <p:cNvSpPr txBox="1"/>
          <p:nvPr/>
        </p:nvSpPr>
        <p:spPr>
          <a:xfrm>
            <a:off x="3642204" y="2800951"/>
            <a:ext cx="4907592" cy="128531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9" name="Graphic 18" descr="Azure Arc logo">
            <a:extLst>
              <a:ext uri="{FF2B5EF4-FFF2-40B4-BE49-F238E27FC236}">
                <a16:creationId xmlns:a16="http://schemas.microsoft.com/office/drawing/2014/main" id="{AE1529E4-BDBF-4474-AE31-0EDF40FE0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977" y="3171665"/>
            <a:ext cx="514669" cy="514669"/>
          </a:xfrm>
          <a:prstGeom prst="rect">
            <a:avLst/>
          </a:prstGeom>
        </p:spPr>
      </p:pic>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7175411" y="350075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B71FA1-643A-4205-8B4A-A8C50DF39B95}"/>
              </a:ext>
            </a:extLst>
          </p:cNvPr>
          <p:cNvSpPr txBox="1"/>
          <p:nvPr/>
        </p:nvSpPr>
        <p:spPr>
          <a:xfrm>
            <a:off x="8652610" y="3101206"/>
            <a:ext cx="3383280" cy="684803"/>
          </a:xfrm>
          <a:prstGeom prst="rect">
            <a:avLst/>
          </a:prstGeom>
          <a:noFill/>
        </p:spPr>
        <p:txBody>
          <a:bodyPr wrap="square" anchor="ctr">
            <a:spAutoFit/>
          </a:bodyPr>
          <a:lstStyle>
            <a:defPPr>
              <a:defRPr lang="en-US"/>
            </a:defPPr>
            <a:lvl1pPr marR="0" lvl="0" algn="ctr" fontAlgn="auto">
              <a:lnSpc>
                <a:spcPct val="100000"/>
              </a:lnSpc>
              <a:spcBef>
                <a:spcPts val="0"/>
              </a:spcBef>
              <a:spcAft>
                <a:spcPts val="300"/>
              </a:spcAft>
              <a:buClrTx/>
              <a:buSzTx/>
              <a:tabLst/>
              <a:defRPr sz="1200">
                <a:solidFill>
                  <a:srgbClr val="50E6FF"/>
                </a:solidFill>
                <a:latin typeface="Segoe UI Semibold"/>
                <a:cs typeface="Segoe UI" pitchFamily="34" charset="0"/>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spTree>
    <p:extLst>
      <p:ext uri="{BB962C8B-B14F-4D97-AF65-F5344CB8AC3E}">
        <p14:creationId xmlns:p14="http://schemas.microsoft.com/office/powerpoint/2010/main" val="28216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decel="100000" fill="hold" nodeType="withEffect">
                                  <p:stCondLst>
                                    <p:cond delay="14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1+#ppt_w/2"/>
                                          </p:val>
                                        </p:tav>
                                        <p:tav tm="100000">
                                          <p:val>
                                            <p:strVal val="#ppt_x"/>
                                          </p:val>
                                        </p:tav>
                                      </p:tavLst>
                                    </p:anim>
                                    <p:anim calcmode="lin" valueType="num">
                                      <p:cBhvr additive="base">
                                        <p:cTn id="14" dur="75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17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1+#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1250"/>
                                  </p:stCondLst>
                                  <p:childTnLst>
                                    <p:set>
                                      <p:cBhvr>
                                        <p:cTn id="20" dur="1" fill="hold">
                                          <p:stCondLst>
                                            <p:cond delay="0"/>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750" fill="hold"/>
                                        <p:tgtEl>
                                          <p:spTgt spid="19"/>
                                        </p:tgtEl>
                                      </p:cBhvr>
                                      <p:by x="0" y="0"/>
                                    </p:animScale>
                                  </p:childTnLst>
                                </p:cTn>
                              </p:par>
                              <p:par>
                                <p:cTn id="23" presetID="6" presetClass="emph" presetSubtype="0" accel="100000" autoRev="1" fill="hold" nodeType="withEffect">
                                  <p:stCondLst>
                                    <p:cond delay="1750"/>
                                  </p:stCondLst>
                                  <p:childTnLst>
                                    <p:animScale>
                                      <p:cBhvr>
                                        <p:cTn id="24" dur="250" fill="hold"/>
                                        <p:tgtEl>
                                          <p:spTgt spid="19"/>
                                        </p:tgtEl>
                                      </p:cBhvr>
                                      <p:by x="105000" y="105000"/>
                                    </p:animScale>
                                  </p:childTnLst>
                                </p:cTn>
                              </p:par>
                              <p:par>
                                <p:cTn id="25" presetID="35" presetClass="path" presetSubtype="0" decel="100000" fill="hold" grpId="3" nodeType="withEffect">
                                  <p:stCondLst>
                                    <p:cond delay="1750"/>
                                  </p:stCondLst>
                                  <p:childTnLst>
                                    <p:animMotion origin="layout" path="M 0 -3.33333E-6 L -0.17357 -3.33333E-6 " pathEditMode="relative" rAng="0" ptsTypes="AA">
                                      <p:cBhvr>
                                        <p:cTn id="26" dur="750" fill="hold"/>
                                        <p:tgtEl>
                                          <p:spTgt spid="18"/>
                                        </p:tgtEl>
                                        <p:attrNameLst>
                                          <p:attrName>ppt_x</p:attrName>
                                          <p:attrName>ppt_y</p:attrName>
                                        </p:attrNameLst>
                                      </p:cBhvr>
                                      <p:rCtr x="-8659" y="0"/>
                                    </p:animMotion>
                                  </p:childTnLst>
                                </p:cTn>
                              </p:par>
                              <p:par>
                                <p:cTn id="27" presetID="35" presetClass="path" presetSubtype="0" decel="100000" fill="hold" nodeType="withEffect">
                                  <p:stCondLst>
                                    <p:cond delay="1750"/>
                                  </p:stCondLst>
                                  <p:childTnLst>
                                    <p:animMotion origin="layout" path="M 0 -3.33333E-6 L -0.17357 -3.33333E-6 " pathEditMode="relative" rAng="0" ptsTypes="AA">
                                      <p:cBhvr>
                                        <p:cTn id="28" dur="750" fill="hold"/>
                                        <p:tgtEl>
                                          <p:spTgt spid="19"/>
                                        </p:tgtEl>
                                        <p:attrNameLst>
                                          <p:attrName>ppt_x</p:attrName>
                                          <p:attrName>ppt_y</p:attrName>
                                        </p:attrNameLst>
                                      </p:cBhvr>
                                      <p:rCtr x="-8659" y="0"/>
                                    </p:animMotion>
                                  </p:childTnLst>
                                </p:cTn>
                              </p:par>
                              <p:par>
                                <p:cTn id="29" presetID="35" presetClass="path" presetSubtype="0" decel="100000" fill="hold" grpId="0" nodeType="withEffect">
                                  <p:stCondLst>
                                    <p:cond delay="1750"/>
                                  </p:stCondLst>
                                  <p:childTnLst>
                                    <p:animMotion origin="layout" path="M 0 -3.33333E-6 L -0.17357 -3.33333E-6 " pathEditMode="relative" rAng="0" ptsTypes="AA">
                                      <p:cBhvr>
                                        <p:cTn id="30" dur="750" fill="hold"/>
                                        <p:tgtEl>
                                          <p:spTgt spid="17"/>
                                        </p:tgtEl>
                                        <p:attrNameLst>
                                          <p:attrName>ppt_x</p:attrName>
                                          <p:attrName>ppt_y</p:attrName>
                                        </p:attrNameLst>
                                      </p:cBhvr>
                                      <p:rCtr x="-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P spid="18" grpId="3"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586740" y="46281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4" name="TextBox 13">
            <a:extLst>
              <a:ext uri="{FF2B5EF4-FFF2-40B4-BE49-F238E27FC236}">
                <a16:creationId xmlns:a16="http://schemas.microsoft.com/office/drawing/2014/main" id="{5352E0C4-0760-428D-834D-FD113FBF7CF9}"/>
              </a:ext>
            </a:extLst>
          </p:cNvPr>
          <p:cNvSpPr txBox="1"/>
          <p:nvPr/>
        </p:nvSpPr>
        <p:spPr>
          <a:xfrm>
            <a:off x="1525479" y="2024824"/>
            <a:ext cx="4907592" cy="194758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Additional services ($)*</a:t>
            </a:r>
          </a:p>
        </p:txBody>
      </p:sp>
      <p:sp>
        <p:nvSpPr>
          <p:cNvPr id="10" name="TextBox 9">
            <a:extLst>
              <a:ext uri="{FF2B5EF4-FFF2-40B4-BE49-F238E27FC236}">
                <a16:creationId xmlns:a16="http://schemas.microsoft.com/office/drawing/2014/main" id="{12404DCA-93A0-4BBD-AB07-D35B0A7A5F38}"/>
              </a:ext>
            </a:extLst>
          </p:cNvPr>
          <p:cNvSpPr txBox="1"/>
          <p:nvPr/>
        </p:nvSpPr>
        <p:spPr>
          <a:xfrm>
            <a:off x="1525479" y="4784339"/>
            <a:ext cx="4907592" cy="7058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1" name="Graphic 10" descr="Azure Arc logo">
            <a:extLst>
              <a:ext uri="{FF2B5EF4-FFF2-40B4-BE49-F238E27FC236}">
                <a16:creationId xmlns:a16="http://schemas.microsoft.com/office/drawing/2014/main" id="{70ED8D61-7EC1-4260-A5C3-CDD3756C6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502" y="4860746"/>
            <a:ext cx="514669" cy="514669"/>
          </a:xfrm>
          <a:prstGeom prst="rect">
            <a:avLst/>
          </a:prstGeom>
        </p:spPr>
      </p:pic>
      <p:sp>
        <p:nvSpPr>
          <p:cNvPr id="9" name="TextBox 8">
            <a:extLst>
              <a:ext uri="{FF2B5EF4-FFF2-40B4-BE49-F238E27FC236}">
                <a16:creationId xmlns:a16="http://schemas.microsoft.com/office/drawing/2014/main" id="{88BC7B69-0C2B-43E0-A769-B568B2710F74}"/>
              </a:ext>
            </a:extLst>
          </p:cNvPr>
          <p:cNvSpPr txBox="1"/>
          <p:nvPr/>
        </p:nvSpPr>
        <p:spPr>
          <a:xfrm>
            <a:off x="1525479" y="5522171"/>
            <a:ext cx="4907592" cy="7811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cxnSp>
        <p:nvCxnSpPr>
          <p:cNvPr id="20" name="Straight Connector 19">
            <a:extLst>
              <a:ext uri="{FF2B5EF4-FFF2-40B4-BE49-F238E27FC236}">
                <a16:creationId xmlns:a16="http://schemas.microsoft.com/office/drawing/2014/main" id="{881565B4-D1F0-4A1F-9FD8-6E30986E04AA}"/>
              </a:ext>
              <a:ext uri="{C183D7F6-B498-43B3-948B-1728B52AA6E4}">
                <adec:decorative xmlns:adec="http://schemas.microsoft.com/office/drawing/2017/decorative" val="1"/>
              </a:ext>
            </a:extLst>
          </p:cNvPr>
          <p:cNvCxnSpPr>
            <a:cxnSpLocks/>
          </p:cNvCxnSpPr>
          <p:nvPr/>
        </p:nvCxnSpPr>
        <p:spPr>
          <a:xfrm>
            <a:off x="6213386" y="3034912"/>
            <a:ext cx="2363347"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5177055"/>
            <a:ext cx="2363347" cy="15428"/>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0AD7A8-C594-442D-8BB2-E09FB16C4C2E}"/>
              </a:ext>
            </a:extLst>
          </p:cNvPr>
          <p:cNvSpPr txBox="1"/>
          <p:nvPr/>
        </p:nvSpPr>
        <p:spPr>
          <a:xfrm>
            <a:off x="8665725" y="1885681"/>
            <a:ext cx="3383280" cy="20621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Policy—guest configuration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management for Kubernetes Application Insights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Config and Change Management</a:t>
            </a:r>
          </a:p>
        </p:txBody>
      </p:sp>
      <p:sp>
        <p:nvSpPr>
          <p:cNvPr id="13" name="TextBox 12">
            <a:extLst>
              <a:ext uri="{FF2B5EF4-FFF2-40B4-BE49-F238E27FC236}">
                <a16:creationId xmlns:a16="http://schemas.microsoft.com/office/drawing/2014/main" id="{59B71FA1-643A-4205-8B4A-A8C50DF39B95}"/>
              </a:ext>
            </a:extLst>
          </p:cNvPr>
          <p:cNvSpPr txBox="1"/>
          <p:nvPr/>
        </p:nvSpPr>
        <p:spPr>
          <a:xfrm>
            <a:off x="8665725" y="4986772"/>
            <a:ext cx="3383280" cy="6848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grpSp>
        <p:nvGrpSpPr>
          <p:cNvPr id="15" name="Group 14" descr="Microsoft Azure logo">
            <a:extLst>
              <a:ext uri="{FF2B5EF4-FFF2-40B4-BE49-F238E27FC236}">
                <a16:creationId xmlns:a16="http://schemas.microsoft.com/office/drawing/2014/main" id="{2E117785-B870-4371-999A-06B1EB70AA5B}"/>
              </a:ext>
            </a:extLst>
          </p:cNvPr>
          <p:cNvGrpSpPr/>
          <p:nvPr/>
        </p:nvGrpSpPr>
        <p:grpSpPr>
          <a:xfrm>
            <a:off x="2923001" y="2171989"/>
            <a:ext cx="2112548" cy="389994"/>
            <a:chOff x="9047655" y="4372095"/>
            <a:chExt cx="1685927" cy="311236"/>
          </a:xfrm>
        </p:grpSpPr>
        <p:pic>
          <p:nvPicPr>
            <p:cNvPr id="16" name="Picture 15" descr="A picture containing drawing&#10;&#10;Description automatically generated">
              <a:extLst>
                <a:ext uri="{FF2B5EF4-FFF2-40B4-BE49-F238E27FC236}">
                  <a16:creationId xmlns:a16="http://schemas.microsoft.com/office/drawing/2014/main" id="{5C887BB7-C794-467D-BB7C-7767200014BC}"/>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4765E5C-CD9E-4755-99F4-B9059F800CB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
        <p:nvSpPr>
          <p:cNvPr id="18" name="TextBox 17">
            <a:extLst>
              <a:ext uri="{FF2B5EF4-FFF2-40B4-BE49-F238E27FC236}">
                <a16:creationId xmlns:a16="http://schemas.microsoft.com/office/drawing/2014/main" id="{C3096326-68C1-4D81-A96C-746AE6E80E74}"/>
              </a:ext>
            </a:extLst>
          </p:cNvPr>
          <p:cNvSpPr txBox="1"/>
          <p:nvPr/>
        </p:nvSpPr>
        <p:spPr>
          <a:xfrm>
            <a:off x="1525479" y="3936289"/>
            <a:ext cx="4907592" cy="80776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Azure Arc-enabled services ($)*</a:t>
            </a:r>
          </a:p>
        </p:txBody>
      </p:sp>
      <p:cxnSp>
        <p:nvCxnSpPr>
          <p:cNvPr id="2" name="Straight Connector 1">
            <a:extLst>
              <a:ext uri="{FF2B5EF4-FFF2-40B4-BE49-F238E27FC236}">
                <a16:creationId xmlns:a16="http://schemas.microsoft.com/office/drawing/2014/main" id="{A3BA0DA9-ACA3-4BF2-AD0D-B51476A9665B}"/>
              </a:ext>
              <a:ext uri="{C183D7F6-B498-43B3-948B-1728B52AA6E4}">
                <adec:decorative xmlns:adec="http://schemas.microsoft.com/office/drawing/2017/decorative" val="1"/>
              </a:ext>
            </a:extLst>
          </p:cNvPr>
          <p:cNvCxnSpPr>
            <a:cxnSpLocks/>
          </p:cNvCxnSpPr>
          <p:nvPr/>
        </p:nvCxnSpPr>
        <p:spPr>
          <a:xfrm>
            <a:off x="6213386" y="4329488"/>
            <a:ext cx="2363347" cy="1068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F9F78E5-FAEF-43AF-9A35-A5C0549EDE98}"/>
              </a:ext>
            </a:extLst>
          </p:cNvPr>
          <p:cNvSpPr txBox="1"/>
          <p:nvPr/>
        </p:nvSpPr>
        <p:spPr>
          <a:xfrm>
            <a:off x="8744916" y="4005613"/>
            <a:ext cx="3488513" cy="923330"/>
          </a:xfrm>
          <a:prstGeom prst="rect">
            <a:avLst/>
          </a:prstGeom>
          <a:noFill/>
        </p:spPr>
        <p:txBody>
          <a:bodyPr wrap="square" lIns="0" tIns="0" rIns="0" bIns="0" rtlCol="0" anchor="t">
            <a:spAutoFit/>
          </a:bodyPr>
          <a:lstStyle>
            <a:defPPr>
              <a:defRPr lang="en-US"/>
            </a:defPPr>
            <a:lvl1pPr marL="171450" marR="0" lvl="0" indent="-171450" fontAlgn="auto">
              <a:lnSpc>
                <a:spcPct val="100000"/>
              </a:lnSpc>
              <a:spcBef>
                <a:spcPts val="0"/>
              </a:spcBef>
              <a:spcAft>
                <a:spcPts val="0"/>
              </a:spcAft>
              <a:buClr>
                <a:srgbClr val="00B050"/>
              </a:buClr>
              <a:buSzTx/>
              <a:buFont typeface="Wingdings" panose="05000000000000000000" pitchFamily="2" charset="2"/>
              <a:buChar char="ü"/>
              <a:tabLst/>
              <a:defRPr kumimoji="0" sz="1200" b="0" i="0" u="none" strike="noStrike" cap="none" spc="0" normalizeH="0" baseline="0">
                <a:ln>
                  <a:noFill/>
                </a:ln>
                <a:effectLst/>
                <a:uLnTx/>
                <a:uFillTx/>
                <a:latin typeface="Segoe UI"/>
              </a:defRPr>
            </a:lvl1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Instance (preview, GA on 7/30)</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PostgreSQL Hyperscale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Machine Learning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 Service, Functions, Logic Apps, APIM, Event Grid (preview)</a:t>
            </a:r>
          </a:p>
        </p:txBody>
      </p:sp>
      <p:sp>
        <p:nvSpPr>
          <p:cNvPr id="3" name="TextBox 2">
            <a:extLst>
              <a:ext uri="{FF2B5EF4-FFF2-40B4-BE49-F238E27FC236}">
                <a16:creationId xmlns:a16="http://schemas.microsoft.com/office/drawing/2014/main" id="{95D945E5-D1EB-456A-8C7B-6B4F595034F3}"/>
              </a:ext>
            </a:extLst>
          </p:cNvPr>
          <p:cNvSpPr txBox="1"/>
          <p:nvPr/>
        </p:nvSpPr>
        <p:spPr>
          <a:xfrm>
            <a:off x="8128515" y="6245515"/>
            <a:ext cx="4457700" cy="5847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t>
            </a: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Pricing for  Azure Arc-enabled services and additional  management services is consistent with Azure pricing.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Services are available at no cost during preview.</a:t>
            </a:r>
          </a:p>
        </p:txBody>
      </p:sp>
    </p:spTree>
    <p:extLst>
      <p:ext uri="{BB962C8B-B14F-4D97-AF65-F5344CB8AC3E}">
        <p14:creationId xmlns:p14="http://schemas.microsoft.com/office/powerpoint/2010/main" val="58173623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fill="hold" nodeType="withEffect">
                                  <p:stCondLst>
                                    <p:cond delay="11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1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750"/>
                                  </p:stCondLst>
                                  <p:childTnLst>
                                    <p:set>
                                      <p:cBhvr>
                                        <p:cTn id="24" dur="1" fill="hold">
                                          <p:stCondLst>
                                            <p:cond delay="0"/>
                                          </p:stCondLst>
                                        </p:cTn>
                                        <p:tgtEl>
                                          <p:spTgt spid="15"/>
                                        </p:tgtEl>
                                        <p:attrNameLst>
                                          <p:attrName>style.visibility</p:attrName>
                                        </p:attrNameLst>
                                      </p:cBhvr>
                                      <p:to>
                                        <p:strVal val="visible"/>
                                      </p:to>
                                    </p:set>
                                  </p:childTnLst>
                                </p:cTn>
                              </p:par>
                              <p:par>
                                <p:cTn id="25" presetID="6" presetClass="emph" presetSubtype="0" accel="100000" autoRev="1" fill="hold" nodeType="withEffect">
                                  <p:stCondLst>
                                    <p:cond delay="500"/>
                                  </p:stCondLst>
                                  <p:childTnLst>
                                    <p:animScale>
                                      <p:cBhvr>
                                        <p:cTn id="26" dur="750" fill="hold"/>
                                        <p:tgtEl>
                                          <p:spTgt spid="15"/>
                                        </p:tgtEl>
                                      </p:cBhvr>
                                      <p:by x="0" y="0"/>
                                    </p:animScale>
                                  </p:childTnLst>
                                </p:cTn>
                              </p:par>
                              <p:par>
                                <p:cTn id="27" presetID="6" presetClass="emph" presetSubtype="0" accel="100000" autoRev="1" fill="hold" nodeType="withEffect">
                                  <p:stCondLst>
                                    <p:cond delay="1750"/>
                                  </p:stCondLst>
                                  <p:childTnLst>
                                    <p:animScale>
                                      <p:cBhvr>
                                        <p:cTn id="28" dur="250" fill="hold"/>
                                        <p:tgtEl>
                                          <p:spTgt spid="15"/>
                                        </p:tgtEl>
                                      </p:cBhvr>
                                      <p:by x="105000" y="105000"/>
                                    </p:animScale>
                                  </p:childTnLst>
                                </p:cTn>
                              </p:par>
                              <p:par>
                                <p:cTn id="29" presetID="2" presetClass="entr" presetSubtype="2" decel="100000" fill="hold" nodeType="withEffect">
                                  <p:stCondLst>
                                    <p:cond delay="14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1+#ppt_w/2"/>
                                          </p:val>
                                        </p:tav>
                                        <p:tav tm="100000">
                                          <p:val>
                                            <p:strVal val="#ppt_x"/>
                                          </p:val>
                                        </p:tav>
                                      </p:tavLst>
                                    </p:anim>
                                    <p:anim calcmode="lin" valueType="num">
                                      <p:cBhvr additive="base">
                                        <p:cTn id="36"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18" grpId="0" animBg="1"/>
      <p:bldP spid="18" grpId="1" animBg="1"/>
      <p:bldP spid="18" grpId="2" animBg="1"/>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0" y="0"/>
            <a:ext cx="1227946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Azure A</a:t>
            </a:r>
            <a:r>
              <a:rPr kumimoji="0" lang="en-US" sz="3600" b="0" i="0" u="none" strike="noStrike" kern="1200" cap="none" spc="-50" normalizeH="0" baseline="0" noProof="0" err="1">
                <a:ln w="3175">
                  <a:noFill/>
                </a:ln>
                <a:solidFill>
                  <a:schemeClr val="tx1"/>
                </a:solidFill>
                <a:effectLst/>
                <a:uLnTx/>
                <a:uFillTx/>
                <a:latin typeface="+mj-lt"/>
                <a:ea typeface="+mn-ea"/>
                <a:cs typeface="Segoe UI" pitchFamily="34" charset="0"/>
              </a:rPr>
              <a:t>rc</a:t>
            </a: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 pricing details</a:t>
            </a:r>
          </a:p>
        </p:txBody>
      </p:sp>
      <p:graphicFrame>
        <p:nvGraphicFramePr>
          <p:cNvPr id="4" name="Table 3">
            <a:extLst>
              <a:ext uri="{FF2B5EF4-FFF2-40B4-BE49-F238E27FC236}">
                <a16:creationId xmlns:a16="http://schemas.microsoft.com/office/drawing/2014/main" id="{655E359C-EB01-4DBE-A235-6A602E7F226B}"/>
              </a:ext>
            </a:extLst>
          </p:cNvPr>
          <p:cNvGraphicFramePr/>
          <p:nvPr/>
        </p:nvGraphicFramePr>
        <p:xfrm>
          <a:off x="300487" y="902802"/>
          <a:ext cx="11591026" cy="4982537"/>
        </p:xfrm>
        <a:graphic>
          <a:graphicData uri="http://schemas.openxmlformats.org/drawingml/2006/table">
            <a:tbl>
              <a:tblPr firstRow="1" firstCol="1" bandRow="1">
                <a:tableStyleId>{69012ECD-51FC-41F1-AA8D-1B2483CD663E}</a:tableStyleId>
              </a:tblPr>
              <a:tblGrid>
                <a:gridCol w="3433313">
                  <a:extLst>
                    <a:ext uri="{9D8B030D-6E8A-4147-A177-3AD203B41FA5}">
                      <a16:colId xmlns:a16="http://schemas.microsoft.com/office/drawing/2014/main" val="1392867153"/>
                    </a:ext>
                  </a:extLst>
                </a:gridCol>
                <a:gridCol w="3283527">
                  <a:extLst>
                    <a:ext uri="{9D8B030D-6E8A-4147-A177-3AD203B41FA5}">
                      <a16:colId xmlns:a16="http://schemas.microsoft.com/office/drawing/2014/main" val="5765483"/>
                    </a:ext>
                  </a:extLst>
                </a:gridCol>
                <a:gridCol w="2544466">
                  <a:extLst>
                    <a:ext uri="{9D8B030D-6E8A-4147-A177-3AD203B41FA5}">
                      <a16:colId xmlns:a16="http://schemas.microsoft.com/office/drawing/2014/main" val="2963591751"/>
                    </a:ext>
                  </a:extLst>
                </a:gridCol>
                <a:gridCol w="2329720">
                  <a:extLst>
                    <a:ext uri="{9D8B030D-6E8A-4147-A177-3AD203B41FA5}">
                      <a16:colId xmlns:a16="http://schemas.microsoft.com/office/drawing/2014/main" val="567602600"/>
                    </a:ext>
                  </a:extLst>
                </a:gridCol>
              </a:tblGrid>
              <a:tr h="299496">
                <a:tc gridSpan="2">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endParaRPr lang="en-US" sz="1300" b="1" u="none" strike="noStrike" kern="1200">
                        <a:solidFill>
                          <a:schemeClr val="bg1"/>
                        </a:solidFill>
                        <a:effectLst/>
                        <a:latin typeface="+mj-lt"/>
                        <a:ea typeface="+mn-ea"/>
                        <a:cs typeface="+mn-cs"/>
                      </a:endParaRPr>
                    </a:p>
                  </a:txBody>
                  <a:tcPr>
                    <a:solidFill>
                      <a:schemeClr val="accent1"/>
                    </a:solidFill>
                  </a:tcPr>
                </a:tc>
                <a:tc hMerge="1">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400" b="1" u="none" strike="noStrike" kern="1200">
                          <a:solidFill>
                            <a:schemeClr val="bg1"/>
                          </a:solidFill>
                          <a:effectLst/>
                          <a:latin typeface="+mj-lt"/>
                          <a:ea typeface="+mn-ea"/>
                          <a:cs typeface="+mn-cs"/>
                        </a:rPr>
                        <a:t>Add-on management services </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Resource</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Arc Resource</a:t>
                      </a:r>
                    </a:p>
                  </a:txBody>
                  <a:tcPr>
                    <a:solidFill>
                      <a:schemeClr val="accent1"/>
                    </a:solidFill>
                  </a:tcPr>
                </a:tc>
                <a:extLst>
                  <a:ext uri="{0D108BD9-81ED-4DB2-BD59-A6C34878D82A}">
                    <a16:rowId xmlns:a16="http://schemas.microsoft.com/office/drawing/2014/main" val="3831984968"/>
                  </a:ext>
                </a:extLst>
              </a:tr>
              <a:tr h="927195">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 control plane functionality (for both Arc-enabled servers and Kubernetes)</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u="none" strike="noStrike" kern="1200">
                          <a:solidFill>
                            <a:schemeClr val="tx1"/>
                          </a:solidFill>
                          <a:effectLst/>
                          <a:latin typeface="+mn-lt"/>
                          <a:ea typeface="+mn-ea"/>
                          <a:cs typeface="+mn-cs"/>
                        </a:rPr>
                        <a:t>Onboarding, Resource organization in the Azure Portal, Tagging, Searching and Indexing, RBAC and Automation through Templates</a:t>
                      </a:r>
                    </a:p>
                  </a:txBody>
                  <a:tcPr/>
                </a:tc>
                <a:tc>
                  <a:txBody>
                    <a:bodyPr/>
                    <a:lstStyle/>
                    <a:p>
                      <a:r>
                        <a:rPr lang="en-US" sz="1200" b="0" i="0" kern="1200">
                          <a:solidFill>
                            <a:schemeClr val="tx1"/>
                          </a:solidFill>
                          <a:effectLst/>
                          <a:latin typeface="+mn-lt"/>
                          <a:ea typeface="+mn-ea"/>
                          <a:cs typeface="+mn-cs"/>
                        </a:rPr>
                        <a:t>Free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Free</a:t>
                      </a:r>
                    </a:p>
                  </a:txBody>
                  <a:tcPr/>
                </a:tc>
                <a:extLst>
                  <a:ext uri="{0D108BD9-81ED-4DB2-BD59-A6C34878D82A}">
                    <a16:rowId xmlns:a16="http://schemas.microsoft.com/office/drawing/2014/main" val="1920357185"/>
                  </a:ext>
                </a:extLst>
              </a:tr>
              <a:tr h="872536">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Add-on management services (for both Arc-enabled servers and Kubernetes)</a:t>
                      </a:r>
                    </a:p>
                  </a:txBody>
                  <a:tcPr>
                    <a:lnB w="9525" cap="flat" cmpd="sng" algn="ctr">
                      <a:solidFill>
                        <a:schemeClr val="accent1"/>
                      </a:solidFill>
                      <a:prstDash val="solid"/>
                      <a:round/>
                      <a:headEnd type="none" w="med" len="med"/>
                      <a:tailEnd type="none" w="med" len="med"/>
                    </a:lnB>
                  </a:tcPr>
                </a:tc>
                <a:tc>
                  <a:txBody>
                    <a:bodyPr/>
                    <a:lstStyle/>
                    <a:p>
                      <a:pPr marL="0" marR="0" algn="l" fontAlgn="t">
                        <a:lnSpc>
                          <a:spcPct val="107000"/>
                        </a:lnSpc>
                        <a:spcBef>
                          <a:spcPts val="600"/>
                        </a:spcBef>
                        <a:spcAft>
                          <a:spcPts val="600"/>
                        </a:spcAft>
                      </a:pPr>
                      <a:r>
                        <a:rPr lang="en-US" sz="1200" b="0" i="0" u="none" strike="noStrike">
                          <a:effectLst/>
                          <a:latin typeface="+mn-lt"/>
                        </a:rPr>
                        <a:t>Azure Monitor, Azure Defender, Azure Sentinel</a:t>
                      </a:r>
                    </a:p>
                  </a:txBody>
                  <a:tcPr/>
                </a:tc>
                <a:tc>
                  <a:txBody>
                    <a:bodyPr/>
                    <a:lstStyle/>
                    <a:p>
                      <a:r>
                        <a:rPr lang="en-US" sz="1200" b="0" i="0" kern="1200">
                          <a:solidFill>
                            <a:schemeClr val="tx1"/>
                          </a:solidFill>
                          <a:effectLst/>
                          <a:latin typeface="+mn-lt"/>
                          <a:ea typeface="+mn-ea"/>
                          <a:cs typeface="+mn-cs"/>
                        </a:rPr>
                        <a:t>Refer to the pricing for the specific service in the Azure Pricing calculator</a:t>
                      </a:r>
                    </a:p>
                  </a:txBody>
                  <a:tcPr>
                    <a:lnB w="9525" cap="flat" cmpd="sng" algn="ctr">
                      <a:solidFill>
                        <a:schemeClr val="accent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Priced similar to Azure resources. Refer to the specific service in the Azure Pricing calculator</a:t>
                      </a:r>
                    </a:p>
                  </a:txBody>
                  <a:tcPr>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1369954"/>
                  </a:ext>
                </a:extLst>
              </a:tr>
              <a:tr h="717962">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servers</a:t>
                      </a: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Azure Policy guest configuration (includes Azure Automation change tracking, inventory, state configuration)</a:t>
                      </a:r>
                      <a:endParaRPr lang="en-US" sz="1200" b="0" i="0" u="none" strike="noStrike">
                        <a:effectLst/>
                        <a:latin typeface="+mn-lt"/>
                      </a:endParaRPr>
                    </a:p>
                  </a:txBody>
                  <a:tcPr/>
                </a:tc>
                <a:tc>
                  <a:txBody>
                    <a:bodyPr/>
                    <a:lstStyle/>
                    <a:p>
                      <a:pPr marL="0" marR="0" algn="l" fontAlgn="t">
                        <a:lnSpc>
                          <a:spcPct val="107000"/>
                        </a:lnSpc>
                        <a:spcBef>
                          <a:spcPts val="600"/>
                        </a:spcBef>
                        <a:spcAft>
                          <a:spcPts val="600"/>
                        </a:spcAft>
                      </a:pPr>
                      <a:r>
                        <a:rPr lang="en-US" sz="1200" u="none" strike="noStrike">
                          <a:effectLst/>
                          <a:latin typeface="+mn-lt"/>
                        </a:rPr>
                        <a:t>Free</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$6/Server/Month </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778262797"/>
                  </a:ext>
                </a:extLst>
              </a:tr>
              <a:tr h="508729">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Kubernetes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Kubernetes Configuration (</a:t>
                      </a:r>
                      <a:r>
                        <a:rPr lang="en-US" sz="1200" u="none" strike="noStrike" kern="1200" err="1">
                          <a:solidFill>
                            <a:schemeClr val="tx1"/>
                          </a:solidFill>
                          <a:effectLst/>
                          <a:latin typeface="+mn-lt"/>
                          <a:ea typeface="+mn-ea"/>
                          <a:cs typeface="+mn-cs"/>
                        </a:rPr>
                        <a:t>GitOps</a:t>
                      </a:r>
                      <a:r>
                        <a:rPr lang="en-US" sz="1200" u="none" strike="noStrike" kern="1200">
                          <a:solidFill>
                            <a:schemeClr val="tx1"/>
                          </a:solidFill>
                          <a:effectLst/>
                          <a:latin typeface="+mn-lt"/>
                          <a:ea typeface="+mn-ea"/>
                          <a:cs typeface="+mn-cs"/>
                        </a:rPr>
                        <a:t>)</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N/A</a:t>
                      </a:r>
                    </a:p>
                  </a:txBody>
                  <a:tcPr/>
                </a:tc>
                <a:tc>
                  <a:txBody>
                    <a:bodyPr/>
                    <a:lstStyle/>
                    <a:p>
                      <a:pPr marL="0" marR="0" algn="l" fontAlgn="t">
                        <a:lnSpc>
                          <a:spcPct val="107000"/>
                        </a:lnSpc>
                        <a:spcBef>
                          <a:spcPts val="600"/>
                        </a:spcBef>
                        <a:spcAft>
                          <a:spcPts val="600"/>
                        </a:spcAft>
                      </a:pPr>
                      <a:r>
                        <a:rPr lang="en-US" sz="1200" u="none" strike="noStrike">
                          <a:effectLst/>
                          <a:latin typeface="+mn-lt"/>
                        </a:rPr>
                        <a:t>First 6 vCPUs are free, $2/vCPU/month thereafter*</a:t>
                      </a:r>
                      <a:endParaRPr lang="en-US" sz="1200" b="0" i="0" u="none" strike="noStrike">
                        <a:effectLst/>
                        <a:latin typeface="+mn-lt"/>
                      </a:endParaRPr>
                    </a:p>
                  </a:txBody>
                  <a:tcPr/>
                </a:tc>
                <a:extLst>
                  <a:ext uri="{0D108BD9-81ED-4DB2-BD59-A6C34878D82A}">
                    <a16:rowId xmlns:a16="http://schemas.microsoft.com/office/drawing/2014/main" val="656557400"/>
                  </a:ext>
                </a:extLst>
              </a:tr>
              <a:tr h="508729">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Arc-enabled application services</a:t>
                      </a:r>
                    </a:p>
                    <a:p>
                      <a:pPr marL="0" marR="0" algn="l" fontAlgn="t">
                        <a:lnSpc>
                          <a:spcPct val="107000"/>
                        </a:lnSpc>
                        <a:spcBef>
                          <a:spcPts val="600"/>
                        </a:spcBef>
                        <a:spcAft>
                          <a:spcPts val="600"/>
                        </a:spcAft>
                      </a:pPr>
                      <a:endParaRPr lang="en-US" sz="1200" b="1" i="0" u="none" strike="noStrike" kern="1200">
                        <a:solidFill>
                          <a:schemeClr val="tx1"/>
                        </a:solidFill>
                        <a:effectLst/>
                        <a:latin typeface="+mj-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dirty="0">
                          <a:solidFill>
                            <a:schemeClr val="tx1"/>
                          </a:solidFill>
                          <a:effectLst/>
                          <a:latin typeface="+mn-lt"/>
                          <a:ea typeface="+mn-ea"/>
                          <a:cs typeface="+mn-cs"/>
                        </a:rPr>
                        <a:t>App Service, Functions, Logic Apps, APIM, Event Grid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Refer to Azure pricing calculator</a:t>
                      </a:r>
                    </a:p>
                    <a:p>
                      <a:pPr marL="0" marR="0" algn="l" defTabSz="932742" rtl="0" eaLnBrk="1" fontAlgn="t" latinLnBrk="0" hangingPunct="1">
                        <a:lnSpc>
                          <a:spcPct val="107000"/>
                        </a:lnSpc>
                        <a:spcBef>
                          <a:spcPts val="600"/>
                        </a:spcBef>
                        <a:spcAft>
                          <a:spcPts val="600"/>
                        </a:spcAft>
                      </a:pPr>
                      <a:endParaRPr lang="en-US" sz="1200" u="none" strike="noStrike" kern="1200">
                        <a:solidFill>
                          <a:schemeClr val="tx1"/>
                        </a:solidFill>
                        <a:effectLst/>
                        <a:latin typeface="+mn-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i="0" u="none" strike="noStrike">
                          <a:effectLst/>
                          <a:latin typeface="+mn-lt"/>
                        </a:rPr>
                        <a:t>Free in preview. Pricing to be disclosed at GA</a:t>
                      </a:r>
                    </a:p>
                  </a:txBody>
                  <a:tcPr/>
                </a:tc>
                <a:extLst>
                  <a:ext uri="{0D108BD9-81ED-4DB2-BD59-A6C34878D82A}">
                    <a16:rowId xmlns:a16="http://schemas.microsoft.com/office/drawing/2014/main" val="2022672909"/>
                  </a:ext>
                </a:extLst>
              </a:tr>
              <a:tr h="508729">
                <a:tc rowSpan="2">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data services </a:t>
                      </a: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SQL Managed Instance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a:effectLst/>
                          <a:latin typeface="+mn-lt"/>
                        </a:rPr>
                        <a:t>Pricing varies by product tier. See next slide for details.</a:t>
                      </a:r>
                    </a:p>
                  </a:txBody>
                  <a:tcPr/>
                </a:tc>
                <a:extLst>
                  <a:ext uri="{0D108BD9-81ED-4DB2-BD59-A6C34878D82A}">
                    <a16:rowId xmlns:a16="http://schemas.microsoft.com/office/drawing/2014/main" val="736497917"/>
                  </a:ext>
                </a:extLst>
              </a:tr>
              <a:tr h="508729">
                <a:tc vMerge="1">
                  <a:txBody>
                    <a:bodyPr/>
                    <a:lstStyle/>
                    <a:p>
                      <a:pPr marL="0" marR="0" algn="l" fontAlgn="t">
                        <a:lnSpc>
                          <a:spcPct val="107000"/>
                        </a:lnSpc>
                        <a:spcBef>
                          <a:spcPts val="600"/>
                        </a:spcBef>
                        <a:spcAft>
                          <a:spcPts val="600"/>
                        </a:spcAft>
                      </a:pPr>
                      <a:endParaRPr lang="en-US" sz="1400" b="1" i="0" u="none" strike="noStrike" kern="1200">
                        <a:solidFill>
                          <a:schemeClr val="tx1"/>
                        </a:solidFill>
                        <a:effectLst/>
                        <a:latin typeface="+mj-lt"/>
                        <a:ea typeface="+mn-ea"/>
                        <a:cs typeface="+mn-cs"/>
                      </a:endParaRP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PostgreSQL Hyperscale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dirty="0">
                          <a:effectLst/>
                          <a:latin typeface="+mn-lt"/>
                        </a:rPr>
                        <a:t>Free in preview. Pricing to be disclosed at GA</a:t>
                      </a:r>
                    </a:p>
                  </a:txBody>
                  <a:tcPr/>
                </a:tc>
                <a:extLst>
                  <a:ext uri="{0D108BD9-81ED-4DB2-BD59-A6C34878D82A}">
                    <a16:rowId xmlns:a16="http://schemas.microsoft.com/office/drawing/2014/main" val="3385156154"/>
                  </a:ext>
                </a:extLst>
              </a:tr>
            </a:tbl>
          </a:graphicData>
        </a:graphic>
      </p:graphicFrame>
      <p:sp>
        <p:nvSpPr>
          <p:cNvPr id="3" name="Rectangle 1">
            <a:extLst>
              <a:ext uri="{FF2B5EF4-FFF2-40B4-BE49-F238E27FC236}">
                <a16:creationId xmlns:a16="http://schemas.microsoft.com/office/drawing/2014/main" id="{0B17E96A-E6ED-4A1C-BF73-5446C4ECAB47}"/>
              </a:ext>
            </a:extLst>
          </p:cNvPr>
          <p:cNvSpPr>
            <a:spLocks noChangeArrowheads="1"/>
          </p:cNvSpPr>
          <p:nvPr/>
        </p:nvSpPr>
        <p:spPr bwMode="auto">
          <a:xfrm>
            <a:off x="3743395" y="6234144"/>
            <a:ext cx="8148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Segoe UI"/>
                <a:ea typeface="+mn-ea"/>
                <a:cs typeface="+mn-cs"/>
              </a:rPr>
              <a:t>*If the Arc-enabled Kubernetes cluster is on Azure Stack Edge, AKS on Azure Stack HCI (&gt;=April 2021 update), or AKS on Windows Server 2019 Datacenter (&gt;=April 2021 update), then the Kubernetes configuration is included at no charge. </a:t>
            </a:r>
            <a:r>
              <a:rPr kumimoji="0" lang="en-US" altLang="en-US" sz="1050" b="0" i="0" u="none" strike="noStrike" kern="1200" cap="none" spc="0" normalizeH="0" baseline="0" noProof="0">
                <a:ln>
                  <a:noFill/>
                </a:ln>
                <a:solidFill>
                  <a:srgbClr val="FFFFFF"/>
                </a:solidFill>
                <a:effectLst/>
                <a:uLnTx/>
                <a:uFillTx/>
                <a:latin typeface="Arial" panose="020B0604020202020204" pitchFamily="34" charset="0"/>
                <a:ea typeface="Times New Roman" panose="02020603050405020304" pitchFamily="18" charset="0"/>
                <a:cs typeface="+mn-cs"/>
              </a:rPr>
              <a:t>More </a:t>
            </a:r>
            <a:r>
              <a:rPr kumimoji="0" lang="en-US" altLang="en-US" sz="1200" b="0" i="0" u="none" strike="noStrike" kern="1200" cap="none" spc="0" normalizeH="0" baseline="0" noProof="0">
                <a:ln>
                  <a:noFill/>
                </a:ln>
                <a:solidFill>
                  <a:srgbClr val="FFFFFF"/>
                </a:solidFill>
                <a:effectLst/>
                <a:uLnTx/>
                <a:uFillTx/>
                <a:latin typeface="Segoe UI"/>
                <a:ea typeface="+mn-ea"/>
                <a:cs typeface="+mn-cs"/>
              </a:rPr>
              <a:t>information on this can be found on the </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hlinkClick r:id="rId3"/>
              </a:rPr>
              <a:t>docs page</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a:t>
            </a:r>
            <a:endParaRPr kumimoji="0" lang="en-US" alt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84452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70EBE603-3F1E-40F3-B95D-5CA67DAFBFF4}"/>
              </a:ext>
            </a:extLst>
          </p:cNvPr>
          <p:cNvGraphicFramePr>
            <a:graphicFrameLocks noGrp="1"/>
          </p:cNvGraphicFramePr>
          <p:nvPr/>
        </p:nvGraphicFramePr>
        <p:xfrm>
          <a:off x="4250725" y="2082124"/>
          <a:ext cx="7618924" cy="2895600"/>
        </p:xfrm>
        <a:graphic>
          <a:graphicData uri="http://schemas.openxmlformats.org/drawingml/2006/table">
            <a:tbl>
              <a:tblPr firstRow="1">
                <a:tableStyleId>{2D5ABB26-0587-4C30-8999-92F81FD0307C}</a:tableStyleId>
              </a:tblPr>
              <a:tblGrid>
                <a:gridCol w="2280766">
                  <a:extLst>
                    <a:ext uri="{9D8B030D-6E8A-4147-A177-3AD203B41FA5}">
                      <a16:colId xmlns:a16="http://schemas.microsoft.com/office/drawing/2014/main" val="418025753"/>
                    </a:ext>
                  </a:extLst>
                </a:gridCol>
                <a:gridCol w="1813058">
                  <a:extLst>
                    <a:ext uri="{9D8B030D-6E8A-4147-A177-3AD203B41FA5}">
                      <a16:colId xmlns:a16="http://schemas.microsoft.com/office/drawing/2014/main" val="1725139587"/>
                    </a:ext>
                  </a:extLst>
                </a:gridCol>
                <a:gridCol w="1807662">
                  <a:extLst>
                    <a:ext uri="{9D8B030D-6E8A-4147-A177-3AD203B41FA5}">
                      <a16:colId xmlns:a16="http://schemas.microsoft.com/office/drawing/2014/main" val="1150210831"/>
                    </a:ext>
                  </a:extLst>
                </a:gridCol>
                <a:gridCol w="1717438">
                  <a:extLst>
                    <a:ext uri="{9D8B030D-6E8A-4147-A177-3AD203B41FA5}">
                      <a16:colId xmlns:a16="http://schemas.microsoft.com/office/drawing/2014/main" val="2346604787"/>
                    </a:ext>
                  </a:extLst>
                </a:gridCol>
              </a:tblGrid>
              <a:tr h="365760">
                <a:tc>
                  <a:txBody>
                    <a:bodyPr/>
                    <a:lstStyle/>
                    <a:p>
                      <a:pPr marL="0" algn="l" defTabSz="932742" rtl="0" eaLnBrk="1" latinLnBrk="0" hangingPunct="1">
                        <a:spcAft>
                          <a:spcPts val="400"/>
                        </a:spcAft>
                      </a:pPr>
                      <a:r>
                        <a:rPr lang="en-US" sz="1800" kern="1200">
                          <a:solidFill>
                            <a:schemeClr val="accent2"/>
                          </a:solidFill>
                          <a:latin typeface="+mj-lt"/>
                          <a:ea typeface="+mn-ea"/>
                          <a:cs typeface="+mn-cs"/>
                        </a:rPr>
                        <a:t>General Purpose</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42" rtl="0" eaLnBrk="1" latinLnBrk="0" hangingPunct="1">
                        <a:spcAft>
                          <a:spcPts val="400"/>
                        </a:spcAft>
                        <a:buNone/>
                      </a:pPr>
                      <a:r>
                        <a:rPr lang="en-US" sz="1400" kern="1200">
                          <a:solidFill>
                            <a:schemeClr val="tx1"/>
                          </a:solidFill>
                          <a:latin typeface="+mj-lt"/>
                          <a:ea typeface="+mn-ea"/>
                          <a:cs typeface="+mn-cs"/>
                        </a:rPr>
                        <a:t>Pay-As-You-Go</a:t>
                      </a:r>
                    </a:p>
                  </a:txBody>
                  <a:tcPr marL="45720" marR="4572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1-year Reserved Instance</a:t>
                      </a:r>
                    </a:p>
                  </a:txBody>
                  <a:tcPr marL="45720" marR="45720" anchor="ctr">
                    <a:lnL>
                      <a:noFill/>
                    </a:ln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3-year Reserved Instance </a:t>
                      </a:r>
                    </a:p>
                  </a:txBody>
                  <a:tcPr marL="45720" marR="45720" anchor="ctr"/>
                </a:tc>
                <a:extLst>
                  <a:ext uri="{0D108BD9-81ED-4DB2-BD59-A6C34878D82A}">
                    <a16:rowId xmlns:a16="http://schemas.microsoft.com/office/drawing/2014/main" val="1755280151"/>
                  </a:ext>
                </a:extLst>
              </a:tr>
              <a:tr h="1188720">
                <a:tc>
                  <a:txBody>
                    <a:bodyPr/>
                    <a:lstStyle/>
                    <a:p>
                      <a:pPr>
                        <a:spcAft>
                          <a:spcPts val="400"/>
                        </a:spcAft>
                      </a:pPr>
                      <a:r>
                        <a:rPr lang="en-US" sz="1600">
                          <a:solidFill>
                            <a:schemeClr val="tx1"/>
                          </a:solidFill>
                          <a:latin typeface="+mj-lt"/>
                        </a:rPr>
                        <a:t>License included</a:t>
                      </a:r>
                      <a:endParaRPr lang="en-US" sz="1600" baseline="30000">
                        <a:solidFill>
                          <a:schemeClr val="tx1"/>
                        </a:solidFill>
                        <a:latin typeface="+mj-lt"/>
                      </a:endParaRPr>
                    </a:p>
                  </a:txBody>
                  <a:tcPr marL="45720" marR="45720" anchor="ctr">
                    <a:lnT>
                      <a:noFill/>
                    </a:lnT>
                  </a:tcP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$153</a:t>
                      </a:r>
                    </a:p>
                  </a:txBody>
                  <a:tcPr marL="45720" marR="45720" anchor="ctr">
                    <a:lnT>
                      <a:noFill/>
                    </a:lnT>
                  </a:tcP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$113</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$93</a:t>
                      </a:r>
                    </a:p>
                  </a:txBody>
                  <a:tcPr marL="45720" marR="45720" anchor="ctr"/>
                </a:tc>
                <a:extLst>
                  <a:ext uri="{0D108BD9-81ED-4DB2-BD59-A6C34878D82A}">
                    <a16:rowId xmlns:a16="http://schemas.microsoft.com/office/drawing/2014/main" val="265202819"/>
                  </a:ext>
                </a:extLst>
              </a:tr>
              <a:tr h="1188720">
                <a:tc>
                  <a:txBody>
                    <a:bodyPr/>
                    <a:lstStyle/>
                    <a:p>
                      <a:pPr>
                        <a:spcAft>
                          <a:spcPts val="400"/>
                        </a:spcAft>
                      </a:pPr>
                      <a:r>
                        <a:rPr lang="en-US" sz="1600" kern="1200">
                          <a:solidFill>
                            <a:schemeClr val="tx1"/>
                          </a:solidFill>
                          <a:latin typeface="+mj-lt"/>
                        </a:rPr>
                        <a:t>Azure Hybrid Benefit*</a:t>
                      </a:r>
                      <a:endParaRPr lang="en-US" sz="1600" kern="1200">
                        <a:solidFill>
                          <a:schemeClr val="tx1"/>
                        </a:solidFill>
                        <a:latin typeface="+mj-lt"/>
                        <a:ea typeface="+mn-ea"/>
                        <a:cs typeface="+mn-cs"/>
                      </a:endParaRPr>
                    </a:p>
                  </a:txBody>
                  <a:tcPr marL="45720" marR="45720" anchor="ct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$80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$40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$20</a:t>
                      </a:r>
                    </a:p>
                  </a:txBody>
                  <a:tcPr marL="45720" marR="45720" anchor="ctr"/>
                </a:tc>
                <a:extLst>
                  <a:ext uri="{0D108BD9-81ED-4DB2-BD59-A6C34878D82A}">
                    <a16:rowId xmlns:a16="http://schemas.microsoft.com/office/drawing/2014/main" val="1466673552"/>
                  </a:ext>
                </a:extLst>
              </a:tr>
            </a:tbl>
          </a:graphicData>
        </a:graphic>
      </p:graphicFrame>
      <p:pic>
        <p:nvPicPr>
          <p:cNvPr id="7" name="Graphic 6" descr="Azure Arc logo">
            <a:extLst>
              <a:ext uri="{FF2B5EF4-FFF2-40B4-BE49-F238E27FC236}">
                <a16:creationId xmlns:a16="http://schemas.microsoft.com/office/drawing/2014/main" id="{7B7216C7-DFBC-47FA-9FA2-2DC5BCD37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6484" y="2038158"/>
            <a:ext cx="822183" cy="822183"/>
          </a:xfrm>
          <a:prstGeom prst="rect">
            <a:avLst/>
          </a:prstGeom>
        </p:spPr>
      </p:pic>
      <p:pic>
        <p:nvPicPr>
          <p:cNvPr id="4" name="Graphic 3">
            <a:extLst>
              <a:ext uri="{FF2B5EF4-FFF2-40B4-BE49-F238E27FC236}">
                <a16:creationId xmlns:a16="http://schemas.microsoft.com/office/drawing/2014/main" id="{DF767339-1E2A-4E19-A232-80CA9CC082F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205" y="2449250"/>
            <a:ext cx="2203371" cy="2257078"/>
          </a:xfrm>
          <a:prstGeom prst="rect">
            <a:avLst/>
          </a:prstGeom>
        </p:spPr>
      </p:pic>
      <p:sp>
        <p:nvSpPr>
          <p:cNvPr id="5" name="TextBox 4">
            <a:extLst>
              <a:ext uri="{FF2B5EF4-FFF2-40B4-BE49-F238E27FC236}">
                <a16:creationId xmlns:a16="http://schemas.microsoft.com/office/drawing/2014/main" id="{15CA6368-26E9-493E-958E-B938773AF949}"/>
              </a:ext>
            </a:extLst>
          </p:cNvPr>
          <p:cNvSpPr txBox="1"/>
          <p:nvPr/>
        </p:nvSpPr>
        <p:spPr>
          <a:xfrm>
            <a:off x="588963" y="4978786"/>
            <a:ext cx="2619704"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Azure Arc-enabled</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SQL Managed Instance</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p>
        </p:txBody>
      </p:sp>
      <p:sp>
        <p:nvSpPr>
          <p:cNvPr id="12" name="TextBox 11">
            <a:extLst>
              <a:ext uri="{FF2B5EF4-FFF2-40B4-BE49-F238E27FC236}">
                <a16:creationId xmlns:a16="http://schemas.microsoft.com/office/drawing/2014/main" id="{A6D1B24E-F7FE-477A-90F6-AFDCF7A9A59D}"/>
              </a:ext>
            </a:extLst>
          </p:cNvPr>
          <p:cNvSpPr txBox="1"/>
          <p:nvPr/>
        </p:nvSpPr>
        <p:spPr>
          <a:xfrm>
            <a:off x="4886419" y="5547095"/>
            <a:ext cx="6737350" cy="276999"/>
          </a:xfrm>
          <a:prstGeom prst="rect">
            <a:avLst/>
          </a:prstGeom>
          <a:noFill/>
        </p:spPr>
        <p:txBody>
          <a:bodyPr wrap="square">
            <a:sp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Pricing based on 1vCore/month. No minimum on # of </a:t>
            </a:r>
            <a:r>
              <a:rPr kumimoji="0" lang="en-US" sz="1200" b="0" i="0" u="none" strike="noStrike" kern="1200" cap="none" spc="0" normalizeH="0" baseline="0" noProof="0" err="1">
                <a:ln>
                  <a:noFill/>
                </a:ln>
                <a:solidFill>
                  <a:srgbClr val="50E6FF"/>
                </a:solidFill>
                <a:effectLst/>
                <a:uLnTx/>
                <a:uFillTx/>
                <a:latin typeface="Segoe UI"/>
                <a:ea typeface="+mn-ea"/>
                <a:cs typeface="+mn-cs"/>
              </a:rPr>
              <a:t>vCores</a:t>
            </a:r>
            <a:r>
              <a:rPr kumimoji="0" lang="en-US" sz="1200" b="0" i="0" u="none" strike="noStrike" kern="1200" cap="none" spc="0" normalizeH="0" baseline="0" noProof="0">
                <a:ln>
                  <a:noFill/>
                </a:ln>
                <a:solidFill>
                  <a:srgbClr val="50E6FF"/>
                </a:solidFill>
                <a:effectLst/>
                <a:uLnTx/>
                <a:uFillTx/>
                <a:latin typeface="Segoe UI"/>
                <a:ea typeface="+mn-ea"/>
                <a:cs typeface="+mn-cs"/>
              </a:rPr>
              <a:t> per instance </a:t>
            </a:r>
          </a:p>
        </p:txBody>
      </p:sp>
      <p:sp>
        <p:nvSpPr>
          <p:cNvPr id="14" name="TextBox 13">
            <a:extLst>
              <a:ext uri="{FF2B5EF4-FFF2-40B4-BE49-F238E27FC236}">
                <a16:creationId xmlns:a16="http://schemas.microsoft.com/office/drawing/2014/main" id="{606FE4D4-2674-4C6C-A985-A8FB642EF75E}"/>
              </a:ext>
            </a:extLst>
          </p:cNvPr>
          <p:cNvSpPr txBox="1"/>
          <p:nvPr/>
        </p:nvSpPr>
        <p:spPr>
          <a:xfrm>
            <a:off x="10357644" y="6442332"/>
            <a:ext cx="249713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*Restrictions apply</a:t>
            </a:r>
            <a:endParaRPr kumimoji="0" lang="en-AU" sz="11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8">
            <a:extLst>
              <a:ext uri="{FF2B5EF4-FFF2-40B4-BE49-F238E27FC236}">
                <a16:creationId xmlns:a16="http://schemas.microsoft.com/office/drawing/2014/main" id="{3660C244-92CB-4B8A-8BA9-D63B05A7E3E3}"/>
              </a:ext>
            </a:extLst>
          </p:cNvPr>
          <p:cNvSpPr>
            <a:spLocks noGrp="1"/>
          </p:cNvSpPr>
          <p:nvPr>
            <p:ph type="title"/>
          </p:nvPr>
        </p:nvSpPr>
        <p:spPr/>
        <p:txBody>
          <a:bodyPr/>
          <a:lstStyle/>
          <a:p>
            <a:r>
              <a:rPr lang="en-US"/>
              <a:t>Consistent cloud billing model with Azure</a:t>
            </a:r>
          </a:p>
        </p:txBody>
      </p:sp>
    </p:spTree>
    <p:extLst>
      <p:ext uri="{BB962C8B-B14F-4D97-AF65-F5344CB8AC3E}">
        <p14:creationId xmlns:p14="http://schemas.microsoft.com/office/powerpoint/2010/main" val="3429274022"/>
      </p:ext>
    </p:extLst>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841CEC-42B3-4B5B-8C49-38A22F0D5D37}"/>
              </a:ext>
            </a:extLst>
          </p:cNvPr>
          <p:cNvSpPr>
            <a:spLocks noGrp="1"/>
          </p:cNvSpPr>
          <p:nvPr>
            <p:ph type="title"/>
          </p:nvPr>
        </p:nvSpPr>
        <p:spPr>
          <a:xfrm>
            <a:off x="588263" y="457200"/>
            <a:ext cx="11018520" cy="553998"/>
          </a:xfrm>
        </p:spPr>
        <p:txBody>
          <a:bodyPr/>
          <a:lstStyle/>
          <a:p>
            <a:r>
              <a:rPr lang="en-US"/>
              <a:t>What do we hear from customers?</a:t>
            </a:r>
          </a:p>
        </p:txBody>
      </p:sp>
      <p:sp>
        <p:nvSpPr>
          <p:cNvPr id="18" name="Speech Bubble: Oval 17">
            <a:extLst>
              <a:ext uri="{FF2B5EF4-FFF2-40B4-BE49-F238E27FC236}">
                <a16:creationId xmlns:a16="http://schemas.microsoft.com/office/drawing/2014/main" id="{C44C45C8-87E3-4DC5-A497-689562A18421}"/>
              </a:ext>
            </a:extLst>
          </p:cNvPr>
          <p:cNvSpPr/>
          <p:nvPr/>
        </p:nvSpPr>
        <p:spPr bwMode="auto">
          <a:xfrm>
            <a:off x="414678"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“I need to </a:t>
            </a:r>
            <a:r>
              <a:rPr kumimoji="0" lang="en-US" sz="1050" b="0" u="none" strike="noStrike" kern="1200" cap="none" spc="0" normalizeH="0" baseline="0" noProof="0">
                <a:ln>
                  <a:noFill/>
                </a:ln>
                <a:solidFill>
                  <a:srgbClr val="50E6FF"/>
                </a:solidFill>
                <a:effectLst/>
                <a:uLnTx/>
                <a:uFillTx/>
                <a:latin typeface="+mn-lt"/>
                <a:ea typeface="+mj-ea"/>
                <a:cs typeface="+mj-cs"/>
              </a:rPr>
              <a:t>manage security and incident management </a:t>
            </a:r>
            <a:r>
              <a:rPr kumimoji="0" lang="en-US" sz="1050" b="0" u="none" strike="noStrike" kern="1200" cap="none" spc="0" normalizeH="0" baseline="0" noProof="0">
                <a:ln>
                  <a:noFill/>
                </a:ln>
                <a:solidFill>
                  <a:srgbClr val="FFFFFF"/>
                </a:solidFill>
                <a:effectLst/>
                <a:uLnTx/>
                <a:uFillTx/>
                <a:latin typeface="+mn-lt"/>
                <a:ea typeface="+mj-ea"/>
                <a:cs typeface="+mj-cs"/>
              </a:rPr>
              <a:t>across my public cloud and datacenter assets through </a:t>
            </a:r>
            <a:r>
              <a:rPr kumimoji="0" lang="en-US" sz="1050" b="0" u="none" strike="noStrike" kern="1200" cap="none" spc="0" normalizeH="0" baseline="0" noProof="0">
                <a:ln>
                  <a:noFill/>
                </a:ln>
                <a:solidFill>
                  <a:srgbClr val="50E6FF"/>
                </a:solidFill>
                <a:effectLst/>
                <a:uLnTx/>
                <a:uFillTx/>
                <a:latin typeface="+mn-lt"/>
                <a:ea typeface="+mj-ea"/>
                <a:cs typeface="+mj-cs"/>
              </a:rPr>
              <a:t>policy enforcement and automation</a:t>
            </a:r>
            <a:r>
              <a:rPr lang="en-US" sz="1050">
                <a:latin typeface="+mn-lt"/>
              </a:rPr>
              <a:t>.”</a:t>
            </a:r>
          </a:p>
        </p:txBody>
      </p:sp>
      <p:sp>
        <p:nvSpPr>
          <p:cNvPr id="2" name="Speech Bubble: Oval 1">
            <a:extLst>
              <a:ext uri="{FF2B5EF4-FFF2-40B4-BE49-F238E27FC236}">
                <a16:creationId xmlns:a16="http://schemas.microsoft.com/office/drawing/2014/main" id="{A247F5E3-2D58-49C9-8B0B-1B5ED8D78DD0}"/>
              </a:ext>
            </a:extLst>
          </p:cNvPr>
          <p:cNvSpPr/>
          <p:nvPr/>
        </p:nvSpPr>
        <p:spPr bwMode="auto">
          <a:xfrm>
            <a:off x="4393849"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 Managed Service Provider,</a:t>
            </a:r>
            <a:br>
              <a:rPr kumimoji="0" lang="en-US" sz="1050" b="0" u="none" strike="noStrike" kern="1200" cap="none" spc="0" normalizeH="0" baseline="0" noProof="0">
                <a:ln>
                  <a:noFill/>
                </a:ln>
                <a:solidFill>
                  <a:srgbClr val="FFFFFF"/>
                </a:solidFill>
                <a:effectLst/>
                <a:uLnTx/>
                <a:uFillTx/>
                <a:latin typeface="+mn-lt"/>
                <a:ea typeface="+mj-ea"/>
                <a:cs typeface="+mj-cs"/>
              </a:rPr>
            </a:br>
            <a:r>
              <a:rPr kumimoji="0" lang="en-US" sz="1050" b="0" u="none" strike="noStrike" kern="1200" cap="none" spc="0" normalizeH="0" baseline="0" noProof="0">
                <a:ln>
                  <a:noFill/>
                </a:ln>
                <a:solidFill>
                  <a:srgbClr val="FFFFFF"/>
                </a:solidFill>
                <a:effectLst/>
                <a:uLnTx/>
                <a:uFillTx/>
                <a:latin typeface="+mn-lt"/>
                <a:ea typeface="+mj-ea"/>
                <a:cs typeface="+mj-cs"/>
              </a:rPr>
              <a:t>I need to </a:t>
            </a:r>
            <a:r>
              <a:rPr kumimoji="0" lang="en-US" sz="1050" b="0" u="none" strike="noStrike" kern="1200" cap="none" spc="0" normalizeH="0" baseline="0" noProof="0">
                <a:ln>
                  <a:noFill/>
                </a:ln>
                <a:solidFill>
                  <a:srgbClr val="50E6FF"/>
                </a:solidFill>
                <a:effectLst/>
                <a:uLnTx/>
                <a:uFillTx/>
                <a:latin typeface="+mn-lt"/>
                <a:ea typeface="+mj-ea"/>
                <a:cs typeface="+mj-cs"/>
              </a:rPr>
              <a:t>operate and govern my customer’s Azure ,on-premises and other clouds environments</a:t>
            </a:r>
            <a:r>
              <a:rPr lang="en-US" sz="1050">
                <a:latin typeface="+mn-lt"/>
              </a:rPr>
              <a:t>.”</a:t>
            </a:r>
          </a:p>
        </p:txBody>
      </p:sp>
      <p:sp>
        <p:nvSpPr>
          <p:cNvPr id="3" name="Speech Bubble: Oval 2">
            <a:extLst>
              <a:ext uri="{FF2B5EF4-FFF2-40B4-BE49-F238E27FC236}">
                <a16:creationId xmlns:a16="http://schemas.microsoft.com/office/drawing/2014/main" id="{DDCD505B-C8FE-4B0B-BB71-DB9047A42D18}"/>
              </a:ext>
            </a:extLst>
          </p:cNvPr>
          <p:cNvSpPr/>
          <p:nvPr/>
        </p:nvSpPr>
        <p:spPr bwMode="auto">
          <a:xfrm>
            <a:off x="8373020"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“I want my on-premises servers to have </a:t>
            </a:r>
            <a:r>
              <a:rPr kumimoji="0" lang="en-US" sz="1050" b="0" u="none" strike="noStrike" kern="1200" cap="none" spc="0" normalizeH="0" baseline="0" noProof="0">
                <a:ln>
                  <a:noFill/>
                </a:ln>
                <a:solidFill>
                  <a:srgbClr val="50E6FF"/>
                </a:solidFill>
                <a:effectLst/>
                <a:uLnTx/>
                <a:uFillTx/>
                <a:latin typeface="+mn-lt"/>
                <a:ea typeface="+mj-ea"/>
                <a:cs typeface="+mj-cs"/>
              </a:rPr>
              <a:t>strong integration with Azure and tools like Security Center and Sentinel</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mj-ea"/>
                <a:cs typeface="+mj-cs"/>
              </a:rPr>
              <a:t>”</a:t>
            </a:r>
            <a:endParaRPr kumimoji="0" lang="en-US" sz="1050" b="0" u="none" strike="noStrike" kern="0" cap="none" spc="0" normalizeH="0" baseline="0" noProof="0">
              <a:ln>
                <a:noFill/>
              </a:ln>
              <a:solidFill>
                <a:srgbClr val="FFFFFF"/>
              </a:solidFill>
              <a:effectLst/>
              <a:uLnTx/>
              <a:uFillTx/>
              <a:latin typeface="+mn-lt"/>
              <a:ea typeface="+mj-ea"/>
              <a:cs typeface="Segoe UI" pitchFamily="34" charset="0"/>
            </a:endParaRPr>
          </a:p>
        </p:txBody>
      </p:sp>
      <p:sp>
        <p:nvSpPr>
          <p:cNvPr id="4" name="Speech Bubble: Oval 3">
            <a:extLst>
              <a:ext uri="{FF2B5EF4-FFF2-40B4-BE49-F238E27FC236}">
                <a16:creationId xmlns:a16="http://schemas.microsoft.com/office/drawing/2014/main" id="{27CA4B15-26F4-4407-B6B9-5BBD4930014E}"/>
              </a:ext>
            </a:extLst>
          </p:cNvPr>
          <p:cNvSpPr/>
          <p:nvPr/>
        </p:nvSpPr>
        <p:spPr bwMode="auto">
          <a:xfrm>
            <a:off x="414678"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 DevOps Engineer, I would like for all my applications in our existing and future production Kubernetes clusters, to be </a:t>
            </a:r>
            <a:r>
              <a:rPr kumimoji="0" lang="en-US" sz="1050" b="0" u="none" strike="noStrike" kern="1200" cap="none" spc="0" normalizeH="0" baseline="0" noProof="0">
                <a:ln>
                  <a:noFill/>
                </a:ln>
                <a:solidFill>
                  <a:srgbClr val="50E6FF"/>
                </a:solidFill>
                <a:effectLst/>
                <a:uLnTx/>
                <a:uFillTx/>
                <a:latin typeface="+mn-lt"/>
                <a:ea typeface="+mj-ea"/>
                <a:cs typeface="+mj-cs"/>
              </a:rPr>
              <a:t>deployed with same versioning and with no configuration drift</a:t>
            </a:r>
            <a:r>
              <a:rPr kumimoji="0" lang="en-US" sz="1050" b="0" u="none" strike="noStrike" kern="1200" cap="none" spc="0" normalizeH="0" baseline="0" noProof="0">
                <a:ln>
                  <a:noFill/>
                </a:ln>
                <a:effectLst/>
                <a:uLnTx/>
                <a:uFillTx/>
                <a:latin typeface="+mn-lt"/>
                <a:ea typeface="+mj-ea"/>
                <a:cs typeface="+mj-cs"/>
              </a:rPr>
              <a:t>.</a:t>
            </a:r>
            <a:r>
              <a:rPr kumimoji="0" lang="en-US" sz="1050" b="0" u="none" strike="noStrike" kern="1200" cap="none" spc="0" normalizeH="0" baseline="0" noProof="0">
                <a:ln>
                  <a:noFill/>
                </a:ln>
                <a:solidFill>
                  <a:srgbClr val="FFFFFF"/>
                </a:solidFill>
                <a:effectLst/>
                <a:uLnTx/>
                <a:uFillTx/>
                <a:latin typeface="+mn-lt"/>
                <a:ea typeface="+mj-ea"/>
                <a:cs typeface="+mj-cs"/>
              </a:rPr>
              <a:t>”</a:t>
            </a:r>
          </a:p>
        </p:txBody>
      </p:sp>
      <p:sp>
        <p:nvSpPr>
          <p:cNvPr id="9" name="Speech Bubble: Oval 8">
            <a:extLst>
              <a:ext uri="{FF2B5EF4-FFF2-40B4-BE49-F238E27FC236}">
                <a16:creationId xmlns:a16="http://schemas.microsoft.com/office/drawing/2014/main" id="{6D1BD072-7685-4509-BB59-502A83371F12}"/>
              </a:ext>
            </a:extLst>
          </p:cNvPr>
          <p:cNvSpPr/>
          <p:nvPr/>
        </p:nvSpPr>
        <p:spPr bwMode="auto">
          <a:xfrm>
            <a:off x="4393849"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an SRE (Site Reliability Engineer),</a:t>
            </a:r>
            <a:br>
              <a:rPr kumimoji="0" lang="en-US" sz="1050" b="0" u="none" strike="noStrike" kern="1200" cap="none" spc="0" normalizeH="0" baseline="0" noProof="0">
                <a:ln>
                  <a:noFill/>
                </a:ln>
                <a:solidFill>
                  <a:srgbClr val="FFFFFF"/>
                </a:solidFill>
                <a:effectLst/>
                <a:uLnTx/>
                <a:uFillTx/>
                <a:latin typeface="+mn-lt"/>
                <a:ea typeface="+mj-ea"/>
                <a:cs typeface="+mj-cs"/>
              </a:rPr>
            </a:br>
            <a:r>
              <a:rPr kumimoji="0" lang="en-US" sz="1050" b="0" u="none" strike="noStrike" kern="1200" cap="none" spc="0" normalizeH="0" baseline="0" noProof="0">
                <a:ln>
                  <a:noFill/>
                </a:ln>
                <a:solidFill>
                  <a:srgbClr val="FFFFFF"/>
                </a:solidFill>
                <a:effectLst/>
                <a:uLnTx/>
                <a:uFillTx/>
                <a:latin typeface="+mn-lt"/>
                <a:ea typeface="+mj-ea"/>
                <a:cs typeface="+mj-cs"/>
              </a:rPr>
              <a:t>I need to have </a:t>
            </a:r>
            <a:r>
              <a:rPr kumimoji="0" lang="en-US" sz="1050" b="0" u="none" strike="noStrike" kern="1200" cap="none" spc="0" normalizeH="0" baseline="0" noProof="0">
                <a:ln>
                  <a:noFill/>
                </a:ln>
                <a:solidFill>
                  <a:srgbClr val="50E6FF"/>
                </a:solidFill>
                <a:effectLst/>
                <a:uLnTx/>
                <a:uFillTx/>
                <a:latin typeface="+mn-lt"/>
                <a:ea typeface="+mj-ea"/>
                <a:cs typeface="+mj-cs"/>
              </a:rPr>
              <a:t>health visibility in single pane of glass</a:t>
            </a:r>
            <a:r>
              <a:rPr kumimoji="0" lang="en-US" sz="1050" b="0" u="none" strike="noStrike" kern="1200" cap="none" spc="0" normalizeH="0" baseline="0" noProof="0">
                <a:ln>
                  <a:noFill/>
                </a:ln>
                <a:solidFill>
                  <a:srgbClr val="FFFFFF"/>
                </a:solidFill>
                <a:effectLst/>
                <a:uLnTx/>
                <a:uFillTx/>
                <a:latin typeface="+mn-lt"/>
                <a:ea typeface="+mj-ea"/>
                <a:cs typeface="+mj-cs"/>
              </a:rPr>
              <a:t> fashion to all my existing and future </a:t>
            </a:r>
            <a:r>
              <a:rPr kumimoji="0" lang="en-US" sz="1050" b="0" u="none" strike="noStrike" kern="1200" cap="none" spc="0" normalizeH="0" baseline="0" noProof="0">
                <a:ln>
                  <a:noFill/>
                </a:ln>
                <a:solidFill>
                  <a:srgbClr val="50E6FF"/>
                </a:solidFill>
                <a:effectLst/>
                <a:uLnTx/>
                <a:uFillTx/>
                <a:latin typeface="+mn-lt"/>
                <a:ea typeface="+mj-ea"/>
                <a:cs typeface="+mj-cs"/>
              </a:rPr>
              <a:t>Kubernetes clusters, infrastructure and applications</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mj-ea"/>
                <a:cs typeface="+mj-cs"/>
              </a:rPr>
              <a:t>”</a:t>
            </a:r>
          </a:p>
        </p:txBody>
      </p:sp>
      <p:sp>
        <p:nvSpPr>
          <p:cNvPr id="10" name="Speech Bubble: Oval 9">
            <a:extLst>
              <a:ext uri="{FF2B5EF4-FFF2-40B4-BE49-F238E27FC236}">
                <a16:creationId xmlns:a16="http://schemas.microsoft.com/office/drawing/2014/main" id="{1791D66C-8ADD-4794-8150-FB7A7E72E964}"/>
              </a:ext>
            </a:extLst>
          </p:cNvPr>
          <p:cNvSpPr/>
          <p:nvPr/>
        </p:nvSpPr>
        <p:spPr bwMode="auto">
          <a:xfrm>
            <a:off x="8373020"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“We use SQL Server to integrate with</a:t>
            </a:r>
            <a:b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b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our mission critical application platform, but the DB layer </a:t>
            </a:r>
            <a:r>
              <a:rPr kumimoji="0" lang="en-US" sz="1050" b="0" u="none" strike="noStrike" kern="1200" cap="none" spc="0" normalizeH="0" baseline="0" noProof="0">
                <a:ln>
                  <a:noFill/>
                </a:ln>
                <a:solidFill>
                  <a:srgbClr val="50E6FF"/>
                </a:solidFill>
                <a:effectLst/>
                <a:uLnTx/>
                <a:uFillTx/>
                <a:latin typeface="+mn-lt"/>
                <a:ea typeface="Calibri" panose="020F0502020204030204" pitchFamily="34" charset="0"/>
                <a:cs typeface="Segoe UI" panose="020B0502040204020203" pitchFamily="34" charset="0"/>
              </a:rPr>
              <a:t>must remain on-premises due to sensitive patient data and data availability needs</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a:t>
            </a:r>
          </a:p>
        </p:txBody>
      </p:sp>
    </p:spTree>
    <p:extLst>
      <p:ext uri="{BB962C8B-B14F-4D97-AF65-F5344CB8AC3E}">
        <p14:creationId xmlns:p14="http://schemas.microsoft.com/office/powerpoint/2010/main" val="187952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Elbow Connector 164">
            <a:extLst>
              <a:ext uri="{FF2B5EF4-FFF2-40B4-BE49-F238E27FC236}">
                <a16:creationId xmlns:a16="http://schemas.microsoft.com/office/drawing/2014/main" id="{B4ACB7C7-1611-B042-883B-692A8F1F3D65}"/>
              </a:ext>
              <a:ext uri="{C183D7F6-B498-43B3-948B-1728B52AA6E4}">
                <adec:decorative xmlns:adec="http://schemas.microsoft.com/office/drawing/2017/decorative" val="1"/>
              </a:ext>
            </a:extLst>
          </p:cNvPr>
          <p:cNvCxnSpPr>
            <a:cxnSpLocks/>
            <a:stCxn id="157" idx="2"/>
            <a:endCxn id="135" idx="2"/>
          </p:cNvCxnSpPr>
          <p:nvPr/>
        </p:nvCxnSpPr>
        <p:spPr>
          <a:xfrm rot="5400000" flipH="1">
            <a:off x="2751557" y="-672780"/>
            <a:ext cx="4573283" cy="8331845"/>
          </a:xfrm>
          <a:prstGeom prst="bentConnector3">
            <a:avLst>
              <a:gd name="adj1" fmla="val -4999"/>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0DAF9B64-EDAD-0344-8872-63FE4A5C000B}"/>
              </a:ext>
              <a:ext uri="{C183D7F6-B498-43B3-948B-1728B52AA6E4}">
                <adec:decorative xmlns:adec="http://schemas.microsoft.com/office/drawing/2017/decorative" val="1"/>
              </a:ext>
            </a:extLst>
          </p:cNvPr>
          <p:cNvSpPr/>
          <p:nvPr/>
        </p:nvSpPr>
        <p:spPr bwMode="auto">
          <a:xfrm>
            <a:off x="3641929" y="273668"/>
            <a:ext cx="2581072" cy="550611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8" name="Rectangle 117">
            <a:extLst>
              <a:ext uri="{FF2B5EF4-FFF2-40B4-BE49-F238E27FC236}">
                <a16:creationId xmlns:a16="http://schemas.microsoft.com/office/drawing/2014/main" id="{01DA8AB3-C657-324A-BDD7-629C8456AED9}"/>
              </a:ext>
              <a:ext uri="{C183D7F6-B498-43B3-948B-1728B52AA6E4}">
                <adec:decorative xmlns:adec="http://schemas.microsoft.com/office/drawing/2017/decorative" val="1"/>
              </a:ext>
            </a:extLst>
          </p:cNvPr>
          <p:cNvSpPr/>
          <p:nvPr/>
        </p:nvSpPr>
        <p:spPr bwMode="auto">
          <a:xfrm>
            <a:off x="4647120" y="1456625"/>
            <a:ext cx="7486515" cy="247334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3" name="Rectangle 112">
            <a:extLst>
              <a:ext uri="{FF2B5EF4-FFF2-40B4-BE49-F238E27FC236}">
                <a16:creationId xmlns:a16="http://schemas.microsoft.com/office/drawing/2014/main" id="{56DC5651-44CD-884F-B6F3-1D4F8ADD36D1}"/>
              </a:ext>
              <a:ext uri="{C183D7F6-B498-43B3-948B-1728B52AA6E4}">
                <adec:decorative xmlns:adec="http://schemas.microsoft.com/office/drawing/2017/decorative" val="1"/>
              </a:ext>
            </a:extLst>
          </p:cNvPr>
          <p:cNvSpPr/>
          <p:nvPr/>
        </p:nvSpPr>
        <p:spPr bwMode="auto">
          <a:xfrm>
            <a:off x="4647120" y="528400"/>
            <a:ext cx="7486515" cy="8380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Management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Monitoring | Update | Containers | Backup | Security Center | More…</a:t>
            </a:r>
          </a:p>
        </p:txBody>
      </p:sp>
      <p:grpSp>
        <p:nvGrpSpPr>
          <p:cNvPr id="3" name="Group 2">
            <a:extLst>
              <a:ext uri="{FF2B5EF4-FFF2-40B4-BE49-F238E27FC236}">
                <a16:creationId xmlns:a16="http://schemas.microsoft.com/office/drawing/2014/main" id="{E22FAD7F-D632-4E47-8A8E-FF4B6DE76149}"/>
              </a:ext>
              <a:ext uri="{C183D7F6-B498-43B3-948B-1728B52AA6E4}">
                <adec:decorative xmlns:adec="http://schemas.microsoft.com/office/drawing/2017/decorative" val="1"/>
              </a:ext>
            </a:extLst>
          </p:cNvPr>
          <p:cNvGrpSpPr/>
          <p:nvPr/>
        </p:nvGrpSpPr>
        <p:grpSpPr>
          <a:xfrm>
            <a:off x="6008990" y="1548434"/>
            <a:ext cx="6008453" cy="2001862"/>
            <a:chOff x="4156951" y="2597285"/>
            <a:chExt cx="6008453" cy="2001862"/>
          </a:xfrm>
        </p:grpSpPr>
        <p:sp>
          <p:nvSpPr>
            <p:cNvPr id="114" name="Rectangle 113">
              <a:extLst>
                <a:ext uri="{FF2B5EF4-FFF2-40B4-BE49-F238E27FC236}">
                  <a16:creationId xmlns:a16="http://schemas.microsoft.com/office/drawing/2014/main" id="{4321D308-D2B2-304B-964E-A75F646CC870}"/>
                </a:ext>
              </a:extLst>
            </p:cNvPr>
            <p:cNvSpPr/>
            <p:nvPr/>
          </p:nvSpPr>
          <p:spPr bwMode="auto">
            <a:xfrm>
              <a:off x="4156952" y="2597285"/>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Access and Security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RBAC | MSPs | Subscriptions</a:t>
              </a:r>
              <a:endParaRPr kumimoji="0" lang="en-US" sz="1000" b="0" i="0" u="none" strike="noStrike" kern="1200" cap="none" spc="0" normalizeH="0" baseline="0" noProof="0">
                <a:ln>
                  <a:noFill/>
                </a:ln>
                <a:solidFill>
                  <a:srgbClr val="FFFFFF"/>
                </a:solidFill>
                <a:effectLst/>
                <a:uLnTx/>
                <a:uFillTx/>
                <a:latin typeface="Segoe UI"/>
                <a:ea typeface="+mj-ea"/>
                <a:cs typeface="+mj-cs"/>
              </a:endParaRPr>
            </a:p>
          </p:txBody>
        </p:sp>
        <p:sp>
          <p:nvSpPr>
            <p:cNvPr id="115" name="Rectangle 114">
              <a:extLst>
                <a:ext uri="{FF2B5EF4-FFF2-40B4-BE49-F238E27FC236}">
                  <a16:creationId xmlns:a16="http://schemas.microsoft.com/office/drawing/2014/main" id="{39655D29-71B0-A14E-BE74-A43FD94FC017}"/>
                </a:ext>
              </a:extLst>
            </p:cNvPr>
            <p:cNvSpPr/>
            <p:nvPr/>
          </p:nvSpPr>
          <p:spPr bwMode="auto">
            <a:xfrm>
              <a:off x="7227649" y="2598906"/>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Search | Index | Groups | Tags </a:t>
              </a:r>
            </a:p>
          </p:txBody>
        </p:sp>
        <p:sp>
          <p:nvSpPr>
            <p:cNvPr id="116" name="Rectangle 115">
              <a:extLst>
                <a:ext uri="{FF2B5EF4-FFF2-40B4-BE49-F238E27FC236}">
                  <a16:creationId xmlns:a16="http://schemas.microsoft.com/office/drawing/2014/main" id="{B12E6F5C-6A2E-8947-BD7E-B2C0CB76881D}"/>
                </a:ext>
              </a:extLst>
            </p:cNvPr>
            <p:cNvSpPr/>
            <p:nvPr/>
          </p:nvSpPr>
          <p:spPr bwMode="auto">
            <a:xfrm>
              <a:off x="4156951"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Templates | Extensions</a:t>
              </a:r>
            </a:p>
          </p:txBody>
        </p:sp>
        <p:sp>
          <p:nvSpPr>
            <p:cNvPr id="117" name="Rectangle 116">
              <a:extLst>
                <a:ext uri="{FF2B5EF4-FFF2-40B4-BE49-F238E27FC236}">
                  <a16:creationId xmlns:a16="http://schemas.microsoft.com/office/drawing/2014/main" id="{FDA1B88C-980B-A54E-B1AD-FB49E5DAF4BE}"/>
                </a:ext>
              </a:extLst>
            </p:cNvPr>
            <p:cNvSpPr/>
            <p:nvPr/>
          </p:nvSpPr>
          <p:spPr bwMode="auto">
            <a:xfrm>
              <a:off x="7227649"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Logs | Policy | Blueprints</a:t>
              </a:r>
            </a:p>
          </p:txBody>
        </p:sp>
      </p:grpSp>
      <p:sp>
        <p:nvSpPr>
          <p:cNvPr id="2" name="Rectangle 1">
            <a:extLst>
              <a:ext uri="{FF2B5EF4-FFF2-40B4-BE49-F238E27FC236}">
                <a16:creationId xmlns:a16="http://schemas.microsoft.com/office/drawing/2014/main" id="{401934B0-90FB-7A41-9BB9-F218F65125EE}"/>
              </a:ext>
              <a:ext uri="{C183D7F6-B498-43B3-948B-1728B52AA6E4}">
                <adec:decorative xmlns:adec="http://schemas.microsoft.com/office/drawing/2017/decorative" val="1"/>
              </a:ext>
            </a:extLst>
          </p:cNvPr>
          <p:cNvSpPr/>
          <p:nvPr/>
        </p:nvSpPr>
        <p:spPr>
          <a:xfrm>
            <a:off x="4523901" y="2062348"/>
            <a:ext cx="1491574" cy="97872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(ARM)</a:t>
            </a:r>
          </a:p>
        </p:txBody>
      </p:sp>
      <p:grpSp>
        <p:nvGrpSpPr>
          <p:cNvPr id="122" name="Group 121">
            <a:extLst>
              <a:ext uri="{FF2B5EF4-FFF2-40B4-BE49-F238E27FC236}">
                <a16:creationId xmlns:a16="http://schemas.microsoft.com/office/drawing/2014/main" id="{C3800BC6-83ED-D14B-9813-13FFA59EC086}"/>
              </a:ext>
              <a:ext uri="{C183D7F6-B498-43B3-948B-1728B52AA6E4}">
                <adec:decorative xmlns:adec="http://schemas.microsoft.com/office/drawing/2017/decorative" val="1"/>
              </a:ext>
            </a:extLst>
          </p:cNvPr>
          <p:cNvGrpSpPr/>
          <p:nvPr/>
        </p:nvGrpSpPr>
        <p:grpSpPr>
          <a:xfrm>
            <a:off x="4262998" y="5429407"/>
            <a:ext cx="1338931" cy="256388"/>
            <a:chOff x="8433304" y="2569966"/>
            <a:chExt cx="1685926" cy="311236"/>
          </a:xfrm>
        </p:grpSpPr>
        <p:pic>
          <p:nvPicPr>
            <p:cNvPr id="124" name="Picture 123" descr="A picture containing drawing&#10;&#10;Description automatically generated">
              <a:extLst>
                <a:ext uri="{FF2B5EF4-FFF2-40B4-BE49-F238E27FC236}">
                  <a16:creationId xmlns:a16="http://schemas.microsoft.com/office/drawing/2014/main" id="{00DF28BD-3CBD-6A4E-9010-30CABDCB7AC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25" name="Picture 124" descr="A picture containing drawing&#10;&#10;Description automatically generated">
              <a:extLst>
                <a:ext uri="{FF2B5EF4-FFF2-40B4-BE49-F238E27FC236}">
                  <a16:creationId xmlns:a16="http://schemas.microsoft.com/office/drawing/2014/main" id="{40178F26-D13D-9245-B0C1-346A455296C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grpSp>
        <p:nvGrpSpPr>
          <p:cNvPr id="5" name="Group 4">
            <a:extLst>
              <a:ext uri="{FF2B5EF4-FFF2-40B4-BE49-F238E27FC236}">
                <a16:creationId xmlns:a16="http://schemas.microsoft.com/office/drawing/2014/main" id="{8545270A-A9C7-474A-8435-1F3A6A6CBCFD}"/>
              </a:ext>
              <a:ext uri="{C183D7F6-B498-43B3-948B-1728B52AA6E4}">
                <adec:decorative xmlns:adec="http://schemas.microsoft.com/office/drawing/2017/decorative" val="1"/>
              </a:ext>
            </a:extLst>
          </p:cNvPr>
          <p:cNvGrpSpPr/>
          <p:nvPr/>
        </p:nvGrpSpPr>
        <p:grpSpPr>
          <a:xfrm>
            <a:off x="3838777" y="3732321"/>
            <a:ext cx="2187375" cy="1512567"/>
            <a:chOff x="5896472" y="4064623"/>
            <a:chExt cx="2187375" cy="1512567"/>
          </a:xfrm>
        </p:grpSpPr>
        <p:sp>
          <p:nvSpPr>
            <p:cNvPr id="134" name="Rectangle 133">
              <a:extLst>
                <a:ext uri="{FF2B5EF4-FFF2-40B4-BE49-F238E27FC236}">
                  <a16:creationId xmlns:a16="http://schemas.microsoft.com/office/drawing/2014/main" id="{D9230E48-FF4E-C54B-8F28-F0ABFA0DBD8D}"/>
                </a:ext>
              </a:extLst>
            </p:cNvPr>
            <p:cNvSpPr/>
            <p:nvPr/>
          </p:nvSpPr>
          <p:spPr bwMode="auto">
            <a:xfrm>
              <a:off x="5896472" y="4064623"/>
              <a:ext cx="2187375" cy="151256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grpSp>
          <p:nvGrpSpPr>
            <p:cNvPr id="4" name="Group 3">
              <a:extLst>
                <a:ext uri="{FF2B5EF4-FFF2-40B4-BE49-F238E27FC236}">
                  <a16:creationId xmlns:a16="http://schemas.microsoft.com/office/drawing/2014/main" id="{F629B78B-061D-0240-B38F-CA4218A283F3}"/>
                </a:ext>
              </a:extLst>
            </p:cNvPr>
            <p:cNvGrpSpPr/>
            <p:nvPr/>
          </p:nvGrpSpPr>
          <p:grpSpPr>
            <a:xfrm>
              <a:off x="6201601" y="4550635"/>
              <a:ext cx="1633265" cy="877533"/>
              <a:chOff x="6165449" y="5315005"/>
              <a:chExt cx="1633265" cy="877533"/>
            </a:xfrm>
          </p:grpSpPr>
          <p:pic>
            <p:nvPicPr>
              <p:cNvPr id="126" name="Graphic 125">
                <a:extLst>
                  <a:ext uri="{FF2B5EF4-FFF2-40B4-BE49-F238E27FC236}">
                    <a16:creationId xmlns:a16="http://schemas.microsoft.com/office/drawing/2014/main" id="{F0FB636D-537D-B445-864E-528A4638B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5449" y="5354013"/>
                <a:ext cx="365760" cy="365760"/>
              </a:xfrm>
              <a:prstGeom prst="rect">
                <a:avLst/>
              </a:prstGeom>
            </p:spPr>
          </p:pic>
          <p:pic>
            <p:nvPicPr>
              <p:cNvPr id="127" name="Graphic 126">
                <a:extLst>
                  <a:ext uri="{FF2B5EF4-FFF2-40B4-BE49-F238E27FC236}">
                    <a16:creationId xmlns:a16="http://schemas.microsoft.com/office/drawing/2014/main" id="{42C3DEB6-9232-A743-AE4D-F2DD75880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88248" y="5315005"/>
                <a:ext cx="365760" cy="365760"/>
              </a:xfrm>
              <a:prstGeom prst="rect">
                <a:avLst/>
              </a:prstGeom>
            </p:spPr>
          </p:pic>
          <p:pic>
            <p:nvPicPr>
              <p:cNvPr id="128" name="Graphic 127">
                <a:extLst>
                  <a:ext uri="{FF2B5EF4-FFF2-40B4-BE49-F238E27FC236}">
                    <a16:creationId xmlns:a16="http://schemas.microsoft.com/office/drawing/2014/main" id="{399B94B4-4D9C-F84C-866E-200DBCA289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65449" y="5811583"/>
                <a:ext cx="365760" cy="365760"/>
              </a:xfrm>
              <a:prstGeom prst="rect">
                <a:avLst/>
              </a:prstGeom>
            </p:spPr>
          </p:pic>
          <p:pic>
            <p:nvPicPr>
              <p:cNvPr id="129" name="Graphic 128">
                <a:extLst>
                  <a:ext uri="{FF2B5EF4-FFF2-40B4-BE49-F238E27FC236}">
                    <a16:creationId xmlns:a16="http://schemas.microsoft.com/office/drawing/2014/main" id="{C3084536-BB7C-AB41-B601-F5EAA1B41B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11047" y="5811583"/>
                <a:ext cx="365760" cy="365760"/>
              </a:xfrm>
              <a:prstGeom prst="rect">
                <a:avLst/>
              </a:prstGeom>
            </p:spPr>
          </p:pic>
          <p:pic>
            <p:nvPicPr>
              <p:cNvPr id="130" name="Graphic 129">
                <a:extLst>
                  <a:ext uri="{FF2B5EF4-FFF2-40B4-BE49-F238E27FC236}">
                    <a16:creationId xmlns:a16="http://schemas.microsoft.com/office/drawing/2014/main" id="{EC9AE296-7CFC-084D-AD44-C6C443169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8248" y="5811583"/>
                <a:ext cx="365760" cy="365760"/>
              </a:xfrm>
              <a:prstGeom prst="rect">
                <a:avLst/>
              </a:prstGeom>
            </p:spPr>
          </p:pic>
          <p:pic>
            <p:nvPicPr>
              <p:cNvPr id="131" name="Graphic 130">
                <a:extLst>
                  <a:ext uri="{FF2B5EF4-FFF2-40B4-BE49-F238E27FC236}">
                    <a16:creationId xmlns:a16="http://schemas.microsoft.com/office/drawing/2014/main" id="{33F63EF1-0B4A-944A-B3A5-CA3D8190D7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2954" y="5826778"/>
                <a:ext cx="365760" cy="365760"/>
              </a:xfrm>
              <a:prstGeom prst="rect">
                <a:avLst/>
              </a:prstGeom>
            </p:spPr>
          </p:pic>
          <p:pic>
            <p:nvPicPr>
              <p:cNvPr id="132" name="Graphic 131">
                <a:extLst>
                  <a:ext uri="{FF2B5EF4-FFF2-40B4-BE49-F238E27FC236}">
                    <a16:creationId xmlns:a16="http://schemas.microsoft.com/office/drawing/2014/main" id="{6E0F6C0A-8A5E-D947-AD23-6EC153864A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28413" y="5350373"/>
                <a:ext cx="365760" cy="365760"/>
              </a:xfrm>
              <a:prstGeom prst="rect">
                <a:avLst/>
              </a:prstGeom>
            </p:spPr>
          </p:pic>
          <p:pic>
            <p:nvPicPr>
              <p:cNvPr id="133" name="Graphic 132">
                <a:extLst>
                  <a:ext uri="{FF2B5EF4-FFF2-40B4-BE49-F238E27FC236}">
                    <a16:creationId xmlns:a16="http://schemas.microsoft.com/office/drawing/2014/main" id="{CFD15DC9-A60D-7E4F-8244-FCF8DBFDD77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05614" y="5315005"/>
                <a:ext cx="365760" cy="365760"/>
              </a:xfrm>
              <a:prstGeom prst="rect">
                <a:avLst/>
              </a:prstGeom>
            </p:spPr>
          </p:pic>
        </p:grpSp>
      </p:grpSp>
      <p:sp>
        <p:nvSpPr>
          <p:cNvPr id="135" name="Title 134">
            <a:extLst>
              <a:ext uri="{FF2B5EF4-FFF2-40B4-BE49-F238E27FC236}">
                <a16:creationId xmlns:a16="http://schemas.microsoft.com/office/drawing/2014/main" id="{9F647443-9E16-C542-88E9-B5A5E8B0D326}"/>
              </a:ext>
              <a:ext uri="{C183D7F6-B498-43B3-948B-1728B52AA6E4}">
                <adec:decorative xmlns:adec="http://schemas.microsoft.com/office/drawing/2017/decorative" val="1"/>
              </a:ext>
            </a:extLst>
          </p:cNvPr>
          <p:cNvSpPr>
            <a:spLocks noGrp="1"/>
          </p:cNvSpPr>
          <p:nvPr>
            <p:ph type="title" idx="4294967295"/>
          </p:nvPr>
        </p:nvSpPr>
        <p:spPr bwMode="auto">
          <a:xfrm>
            <a:off x="117419" y="114300"/>
            <a:ext cx="1509713" cy="10922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pic>
        <p:nvPicPr>
          <p:cNvPr id="7" name="Graphic 6">
            <a:extLst>
              <a:ext uri="{FF2B5EF4-FFF2-40B4-BE49-F238E27FC236}">
                <a16:creationId xmlns:a16="http://schemas.microsoft.com/office/drawing/2014/main" id="{6AD3B740-1DD3-EA4A-AF60-E5D83D8A48D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3194" y="551363"/>
            <a:ext cx="538164" cy="538164"/>
          </a:xfrm>
          <a:prstGeom prst="rect">
            <a:avLst/>
          </a:prstGeom>
        </p:spPr>
      </p:pic>
      <p:grpSp>
        <p:nvGrpSpPr>
          <p:cNvPr id="12" name="Group 11">
            <a:extLst>
              <a:ext uri="{FF2B5EF4-FFF2-40B4-BE49-F238E27FC236}">
                <a16:creationId xmlns:a16="http://schemas.microsoft.com/office/drawing/2014/main" id="{2051830C-79CA-BD4C-8210-D7EC320AB57A}"/>
              </a:ext>
              <a:ext uri="{C183D7F6-B498-43B3-948B-1728B52AA6E4}">
                <adec:decorative xmlns:adec="http://schemas.microsoft.com/office/drawing/2017/decorative" val="1"/>
              </a:ext>
            </a:extLst>
          </p:cNvPr>
          <p:cNvGrpSpPr/>
          <p:nvPr/>
        </p:nvGrpSpPr>
        <p:grpSpPr>
          <a:xfrm>
            <a:off x="945121" y="1730316"/>
            <a:ext cx="2506223" cy="1923438"/>
            <a:chOff x="702957" y="1941686"/>
            <a:chExt cx="2506223" cy="1923438"/>
          </a:xfrm>
        </p:grpSpPr>
        <p:sp>
          <p:nvSpPr>
            <p:cNvPr id="136" name="Rectangle 135">
              <a:extLst>
                <a:ext uri="{FF2B5EF4-FFF2-40B4-BE49-F238E27FC236}">
                  <a16:creationId xmlns:a16="http://schemas.microsoft.com/office/drawing/2014/main" id="{C6C7BD80-0BB8-A54E-9EA9-506C65A5E14A}"/>
                </a:ext>
              </a:extLst>
            </p:cNvPr>
            <p:cNvSpPr/>
            <p:nvPr/>
          </p:nvSpPr>
          <p:spPr bwMode="auto">
            <a:xfrm>
              <a:off x="702957" y="1941686"/>
              <a:ext cx="2506223" cy="19234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Tools and Experiences</a:t>
              </a:r>
            </a:p>
          </p:txBody>
        </p:sp>
        <p:grpSp>
          <p:nvGrpSpPr>
            <p:cNvPr id="11" name="Group 10">
              <a:extLst>
                <a:ext uri="{FF2B5EF4-FFF2-40B4-BE49-F238E27FC236}">
                  <a16:creationId xmlns:a16="http://schemas.microsoft.com/office/drawing/2014/main" id="{6E6149B0-50CD-DC4B-B5F6-21DE2092F787}"/>
                </a:ext>
              </a:extLst>
            </p:cNvPr>
            <p:cNvGrpSpPr/>
            <p:nvPr/>
          </p:nvGrpSpPr>
          <p:grpSpPr>
            <a:xfrm>
              <a:off x="822416" y="2447769"/>
              <a:ext cx="2254784" cy="1292055"/>
              <a:chOff x="6704864" y="4282490"/>
              <a:chExt cx="2254784" cy="1292055"/>
            </a:xfrm>
          </p:grpSpPr>
          <p:sp>
            <p:nvSpPr>
              <p:cNvPr id="137" name="Rectangle 136">
                <a:extLst>
                  <a:ext uri="{FF2B5EF4-FFF2-40B4-BE49-F238E27FC236}">
                    <a16:creationId xmlns:a16="http://schemas.microsoft.com/office/drawing/2014/main" id="{12544D86-B8F8-4A4A-89E3-204062A7E5B4}"/>
                  </a:ext>
                </a:extLst>
              </p:cNvPr>
              <p:cNvSpPr/>
              <p:nvPr/>
            </p:nvSpPr>
            <p:spPr bwMode="auto">
              <a:xfrm>
                <a:off x="6704864" y="5300225"/>
                <a:ext cx="2254784"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Marketplace</a:t>
                </a:r>
              </a:p>
            </p:txBody>
          </p:sp>
          <p:sp>
            <p:nvSpPr>
              <p:cNvPr id="8" name="Rectangle 7">
                <a:extLst>
                  <a:ext uri="{FF2B5EF4-FFF2-40B4-BE49-F238E27FC236}">
                    <a16:creationId xmlns:a16="http://schemas.microsoft.com/office/drawing/2014/main" id="{AE3B7842-2F0E-FE40-AFD3-6FA189CFA0B1}"/>
                  </a:ext>
                </a:extLst>
              </p:cNvPr>
              <p:cNvSpPr/>
              <p:nvPr/>
            </p:nvSpPr>
            <p:spPr>
              <a:xfrm>
                <a:off x="6704864"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Portal</a:t>
                </a:r>
              </a:p>
            </p:txBody>
          </p:sp>
          <p:sp>
            <p:nvSpPr>
              <p:cNvPr id="9" name="Rectangle 8">
                <a:extLst>
                  <a:ext uri="{FF2B5EF4-FFF2-40B4-BE49-F238E27FC236}">
                    <a16:creationId xmlns:a16="http://schemas.microsoft.com/office/drawing/2014/main" id="{CF5575CE-6C7D-9A4E-9B30-A24F97AAAAE9}"/>
                  </a:ext>
                </a:extLst>
              </p:cNvPr>
              <p:cNvSpPr/>
              <p:nvPr/>
            </p:nvSpPr>
            <p:spPr>
              <a:xfrm>
                <a:off x="7862368"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PowerShell</a:t>
                </a:r>
              </a:p>
            </p:txBody>
          </p:sp>
          <p:sp>
            <p:nvSpPr>
              <p:cNvPr id="10" name="Rectangle 9">
                <a:extLst>
                  <a:ext uri="{FF2B5EF4-FFF2-40B4-BE49-F238E27FC236}">
                    <a16:creationId xmlns:a16="http://schemas.microsoft.com/office/drawing/2014/main" id="{C055AE7F-0CA6-E54F-B2E0-EC3855FC5CF7}"/>
                  </a:ext>
                </a:extLst>
              </p:cNvPr>
              <p:cNvSpPr/>
              <p:nvPr/>
            </p:nvSpPr>
            <p:spPr>
              <a:xfrm>
                <a:off x="6704864"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SDK</a:t>
                </a:r>
              </a:p>
            </p:txBody>
          </p:sp>
          <p:sp>
            <p:nvSpPr>
              <p:cNvPr id="140" name="Rectangle 139">
                <a:extLst>
                  <a:ext uri="{FF2B5EF4-FFF2-40B4-BE49-F238E27FC236}">
                    <a16:creationId xmlns:a16="http://schemas.microsoft.com/office/drawing/2014/main" id="{46F45166-EE08-E54F-A977-2896D356FAB5}"/>
                  </a:ext>
                </a:extLst>
              </p:cNvPr>
              <p:cNvSpPr/>
              <p:nvPr/>
            </p:nvSpPr>
            <p:spPr>
              <a:xfrm>
                <a:off x="6704864" y="4621735"/>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CLI</a:t>
                </a:r>
              </a:p>
            </p:txBody>
          </p:sp>
          <p:sp>
            <p:nvSpPr>
              <p:cNvPr id="141" name="Rectangle 140">
                <a:extLst>
                  <a:ext uri="{FF2B5EF4-FFF2-40B4-BE49-F238E27FC236}">
                    <a16:creationId xmlns:a16="http://schemas.microsoft.com/office/drawing/2014/main" id="{828147C7-B58F-C246-BC96-31C949FB9B37}"/>
                  </a:ext>
                </a:extLst>
              </p:cNvPr>
              <p:cNvSpPr/>
              <p:nvPr/>
            </p:nvSpPr>
            <p:spPr>
              <a:xfrm>
                <a:off x="7862368" y="4619372"/>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API</a:t>
                </a:r>
              </a:p>
            </p:txBody>
          </p:sp>
          <p:sp>
            <p:nvSpPr>
              <p:cNvPr id="143" name="Rectangle 142">
                <a:extLst>
                  <a:ext uri="{FF2B5EF4-FFF2-40B4-BE49-F238E27FC236}">
                    <a16:creationId xmlns:a16="http://schemas.microsoft.com/office/drawing/2014/main" id="{9A807B87-20C1-7148-96C8-E9713762901F}"/>
                  </a:ext>
                </a:extLst>
              </p:cNvPr>
              <p:cNvSpPr/>
              <p:nvPr/>
            </p:nvSpPr>
            <p:spPr>
              <a:xfrm>
                <a:off x="7862368"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Ecosystem</a:t>
                </a:r>
              </a:p>
            </p:txBody>
          </p:sp>
        </p:grpSp>
      </p:grpSp>
      <p:cxnSp>
        <p:nvCxnSpPr>
          <p:cNvPr id="147" name="Straight Arrow Connector 146">
            <a:extLst>
              <a:ext uri="{FF2B5EF4-FFF2-40B4-BE49-F238E27FC236}">
                <a16:creationId xmlns:a16="http://schemas.microsoft.com/office/drawing/2014/main" id="{8AF20386-EE32-6049-8478-B3C57C6D5A12}"/>
              </a:ext>
              <a:ext uri="{C183D7F6-B498-43B3-948B-1728B52AA6E4}">
                <adec:decorative xmlns:adec="http://schemas.microsoft.com/office/drawing/2017/decorative" val="1"/>
              </a:ext>
            </a:extLst>
          </p:cNvPr>
          <p:cNvCxnSpPr>
            <a:cxnSpLocks/>
            <a:stCxn id="136" idx="3"/>
            <a:endCxn id="118" idx="1"/>
          </p:cNvCxnSpPr>
          <p:nvPr/>
        </p:nvCxnSpPr>
        <p:spPr>
          <a:xfrm>
            <a:off x="3451344" y="2692035"/>
            <a:ext cx="1195776" cy="1265"/>
          </a:xfrm>
          <a:prstGeom prst="straightConnector1">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64">
            <a:extLst>
              <a:ext uri="{FF2B5EF4-FFF2-40B4-BE49-F238E27FC236}">
                <a16:creationId xmlns:a16="http://schemas.microsoft.com/office/drawing/2014/main" id="{18EC1EDF-D463-F040-992E-DB3DCA470313}"/>
              </a:ext>
              <a:ext uri="{C183D7F6-B498-43B3-948B-1728B52AA6E4}">
                <adec:decorative xmlns:adec="http://schemas.microsoft.com/office/drawing/2017/decorative" val="1"/>
              </a:ext>
            </a:extLst>
          </p:cNvPr>
          <p:cNvCxnSpPr>
            <a:cxnSpLocks/>
            <a:stCxn id="136" idx="0"/>
            <a:endCxn id="135" idx="3"/>
          </p:cNvCxnSpPr>
          <p:nvPr/>
        </p:nvCxnSpPr>
        <p:spPr>
          <a:xfrm rot="16200000" flipV="1">
            <a:off x="1377725" y="909807"/>
            <a:ext cx="1069916" cy="571101"/>
          </a:xfrm>
          <a:prstGeom prst="bentConnector2">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25FC7D0-AE09-0E41-BC52-48F21F36E52E}"/>
              </a:ext>
              <a:ext uri="{C183D7F6-B498-43B3-948B-1728B52AA6E4}">
                <adec:decorative xmlns:adec="http://schemas.microsoft.com/office/drawing/2017/decorative" val="1"/>
              </a:ext>
            </a:extLst>
          </p:cNvPr>
          <p:cNvSpPr/>
          <p:nvPr/>
        </p:nvSpPr>
        <p:spPr bwMode="auto">
          <a:xfrm>
            <a:off x="6274607" y="4253701"/>
            <a:ext cx="5859028" cy="15260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58" name="Rectangle 157">
            <a:extLst>
              <a:ext uri="{FF2B5EF4-FFF2-40B4-BE49-F238E27FC236}">
                <a16:creationId xmlns:a16="http://schemas.microsoft.com/office/drawing/2014/main" id="{11D7FE0C-95E5-C944-BF2F-E0E573847CE2}"/>
              </a:ext>
            </a:extLst>
          </p:cNvPr>
          <p:cNvSpPr/>
          <p:nvPr/>
        </p:nvSpPr>
        <p:spPr bwMode="auto">
          <a:xfrm>
            <a:off x="6697406" y="4376854"/>
            <a:ext cx="2237768"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159" name="Group 158">
            <a:extLst>
              <a:ext uri="{FF2B5EF4-FFF2-40B4-BE49-F238E27FC236}">
                <a16:creationId xmlns:a16="http://schemas.microsoft.com/office/drawing/2014/main" id="{1CF25525-B829-6B48-AEE1-C19E75C5CA32}"/>
              </a:ext>
            </a:extLst>
          </p:cNvPr>
          <p:cNvGrpSpPr/>
          <p:nvPr/>
        </p:nvGrpSpPr>
        <p:grpSpPr>
          <a:xfrm>
            <a:off x="6895392" y="4453430"/>
            <a:ext cx="1934780" cy="267260"/>
            <a:chOff x="9407658" y="4919350"/>
            <a:chExt cx="1934780" cy="267260"/>
          </a:xfrm>
        </p:grpSpPr>
        <p:pic>
          <p:nvPicPr>
            <p:cNvPr id="160" name="Picture 2" descr="Fortanix - Runtime Encryption® with Intel® SGX">
              <a:extLst>
                <a:ext uri="{FF2B5EF4-FFF2-40B4-BE49-F238E27FC236}">
                  <a16:creationId xmlns:a16="http://schemas.microsoft.com/office/drawing/2014/main" id="{5B5EB927-E00D-4541-9C83-0CBB32E37F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57355" y="4919350"/>
              <a:ext cx="1385083" cy="23806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descr="A picture containing drawing&#10;&#10;Description automatically generated">
              <a:extLst>
                <a:ext uri="{FF2B5EF4-FFF2-40B4-BE49-F238E27FC236}">
                  <a16:creationId xmlns:a16="http://schemas.microsoft.com/office/drawing/2014/main" id="{E9ED2E25-DF5A-DD47-93A8-756636BD20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07658" y="4919350"/>
              <a:ext cx="369770" cy="267260"/>
            </a:xfrm>
            <a:prstGeom prst="rect">
              <a:avLst/>
            </a:prstGeom>
          </p:spPr>
        </p:pic>
      </p:grpSp>
      <p:sp>
        <p:nvSpPr>
          <p:cNvPr id="251" name="Rectangle 250">
            <a:extLst>
              <a:ext uri="{FF2B5EF4-FFF2-40B4-BE49-F238E27FC236}">
                <a16:creationId xmlns:a16="http://schemas.microsoft.com/office/drawing/2014/main" id="{22CC8FBF-5ED8-E245-963C-0D1B66BAD12A}"/>
              </a:ext>
            </a:extLst>
          </p:cNvPr>
          <p:cNvSpPr/>
          <p:nvPr/>
        </p:nvSpPr>
        <p:spPr bwMode="auto">
          <a:xfrm>
            <a:off x="9246305" y="4376854"/>
            <a:ext cx="2240280"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3" name="Group 22">
            <a:extLst>
              <a:ext uri="{FF2B5EF4-FFF2-40B4-BE49-F238E27FC236}">
                <a16:creationId xmlns:a16="http://schemas.microsoft.com/office/drawing/2014/main" id="{B7193514-8D74-6C45-8A8B-57D8064DA2DE}"/>
              </a:ext>
            </a:extLst>
          </p:cNvPr>
          <p:cNvGrpSpPr/>
          <p:nvPr/>
        </p:nvGrpSpPr>
        <p:grpSpPr>
          <a:xfrm>
            <a:off x="9863497" y="4488604"/>
            <a:ext cx="1044893" cy="318483"/>
            <a:chOff x="9674466" y="4659728"/>
            <a:chExt cx="1044893" cy="318483"/>
          </a:xfrm>
        </p:grpSpPr>
        <p:pic>
          <p:nvPicPr>
            <p:cNvPr id="255" name="Graphic 254">
              <a:extLst>
                <a:ext uri="{FF2B5EF4-FFF2-40B4-BE49-F238E27FC236}">
                  <a16:creationId xmlns:a16="http://schemas.microsoft.com/office/drawing/2014/main" id="{0AA8E200-D210-E346-9C4B-B631CFEA55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256" name="Graphic 255">
              <a:extLst>
                <a:ext uri="{FF2B5EF4-FFF2-40B4-BE49-F238E27FC236}">
                  <a16:creationId xmlns:a16="http://schemas.microsoft.com/office/drawing/2014/main" id="{D02A3992-E1BD-8F41-8713-0A8A07C83E2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257" name="Graphic 256">
              <a:extLst>
                <a:ext uri="{FF2B5EF4-FFF2-40B4-BE49-F238E27FC236}">
                  <a16:creationId xmlns:a16="http://schemas.microsoft.com/office/drawing/2014/main" id="{D74B3AC0-E5E9-DA4A-B88F-D975D225377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258" name="Rectangle 257">
            <a:extLst>
              <a:ext uri="{FF2B5EF4-FFF2-40B4-BE49-F238E27FC236}">
                <a16:creationId xmlns:a16="http://schemas.microsoft.com/office/drawing/2014/main" id="{7FA02850-9B09-6D49-8181-E9288B181F63}"/>
              </a:ext>
              <a:ext uri="{C183D7F6-B498-43B3-948B-1728B52AA6E4}">
                <adec:decorative xmlns:adec="http://schemas.microsoft.com/office/drawing/2017/decorative" val="1"/>
              </a:ext>
            </a:extLst>
          </p:cNvPr>
          <p:cNvSpPr/>
          <p:nvPr/>
        </p:nvSpPr>
        <p:spPr bwMode="auto">
          <a:xfrm>
            <a:off x="7302779" y="3650444"/>
            <a:ext cx="3439533" cy="36737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E6FF"/>
                </a:solidFill>
                <a:effectLst/>
                <a:uLnTx/>
                <a:uFillTx/>
                <a:latin typeface="Segoe UI"/>
                <a:ea typeface="+mj-ea"/>
                <a:cs typeface="+mj-cs"/>
              </a:rPr>
              <a:t>Azure Arc</a:t>
            </a:r>
          </a:p>
        </p:txBody>
      </p:sp>
      <p:cxnSp>
        <p:nvCxnSpPr>
          <p:cNvPr id="259" name="Elbow Connector 164">
            <a:extLst>
              <a:ext uri="{FF2B5EF4-FFF2-40B4-BE49-F238E27FC236}">
                <a16:creationId xmlns:a16="http://schemas.microsoft.com/office/drawing/2014/main" id="{32524CDF-A417-ED42-B1F8-78D47943C6C5}"/>
              </a:ext>
              <a:ext uri="{C183D7F6-B498-43B3-948B-1728B52AA6E4}">
                <adec:decorative xmlns:adec="http://schemas.microsoft.com/office/drawing/2017/decorative" val="1"/>
              </a:ext>
            </a:extLst>
          </p:cNvPr>
          <p:cNvCxnSpPr>
            <a:cxnSpLocks/>
            <a:stCxn id="158" idx="0"/>
            <a:endCxn id="258" idx="2"/>
          </p:cNvCxnSpPr>
          <p:nvPr/>
        </p:nvCxnSpPr>
        <p:spPr>
          <a:xfrm rot="5400000" flipH="1" flipV="1">
            <a:off x="8239899" y="3594207"/>
            <a:ext cx="359039" cy="1206256"/>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60" name="Elbow Connector 164">
            <a:extLst>
              <a:ext uri="{FF2B5EF4-FFF2-40B4-BE49-F238E27FC236}">
                <a16:creationId xmlns:a16="http://schemas.microsoft.com/office/drawing/2014/main" id="{B76F5160-F078-7349-A64A-BBEB79189B10}"/>
              </a:ext>
              <a:ext uri="{C183D7F6-B498-43B3-948B-1728B52AA6E4}">
                <adec:decorative xmlns:adec="http://schemas.microsoft.com/office/drawing/2017/decorative" val="1"/>
              </a:ext>
            </a:extLst>
          </p:cNvPr>
          <p:cNvCxnSpPr>
            <a:cxnSpLocks/>
            <a:stCxn id="251" idx="0"/>
            <a:endCxn id="258" idx="2"/>
          </p:cNvCxnSpPr>
          <p:nvPr/>
        </p:nvCxnSpPr>
        <p:spPr>
          <a:xfrm rot="16200000" flipV="1">
            <a:off x="9514977" y="3525385"/>
            <a:ext cx="359039" cy="1343899"/>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F6BC430-FBBE-4A45-90A6-C9784849A9F7}"/>
              </a:ext>
              <a:ext uri="{C183D7F6-B498-43B3-948B-1728B52AA6E4}">
                <adec:decorative xmlns:adec="http://schemas.microsoft.com/office/drawing/2017/decorative" val="1"/>
              </a:ext>
            </a:extLst>
          </p:cNvPr>
          <p:cNvGrpSpPr/>
          <p:nvPr/>
        </p:nvGrpSpPr>
        <p:grpSpPr>
          <a:xfrm>
            <a:off x="945121" y="5454381"/>
            <a:ext cx="2499959" cy="1003505"/>
            <a:chOff x="9001011" y="5846904"/>
            <a:chExt cx="2510378" cy="1003505"/>
          </a:xfrm>
        </p:grpSpPr>
        <p:sp>
          <p:nvSpPr>
            <p:cNvPr id="261" name="Rectangle 260">
              <a:extLst>
                <a:ext uri="{FF2B5EF4-FFF2-40B4-BE49-F238E27FC236}">
                  <a16:creationId xmlns:a16="http://schemas.microsoft.com/office/drawing/2014/main" id="{DFC1E326-934D-A14F-A2A6-93F8C10708EA}"/>
                </a:ext>
              </a:extLst>
            </p:cNvPr>
            <p:cNvSpPr/>
            <p:nvPr/>
          </p:nvSpPr>
          <p:spPr bwMode="auto">
            <a:xfrm>
              <a:off x="9001011" y="5846904"/>
              <a:ext cx="2510378" cy="10035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9" name="Group 28">
              <a:extLst>
                <a:ext uri="{FF2B5EF4-FFF2-40B4-BE49-F238E27FC236}">
                  <a16:creationId xmlns:a16="http://schemas.microsoft.com/office/drawing/2014/main" id="{E17A85CB-3CC1-C14B-8006-6C37A41F90E0}"/>
                </a:ext>
              </a:extLst>
            </p:cNvPr>
            <p:cNvGrpSpPr/>
            <p:nvPr/>
          </p:nvGrpSpPr>
          <p:grpSpPr>
            <a:xfrm>
              <a:off x="9891286" y="5895017"/>
              <a:ext cx="1554481" cy="894932"/>
              <a:chOff x="525223" y="4605830"/>
              <a:chExt cx="1554481" cy="894932"/>
            </a:xfrm>
          </p:grpSpPr>
          <p:sp>
            <p:nvSpPr>
              <p:cNvPr id="262" name="Rectangle 261">
                <a:extLst>
                  <a:ext uri="{FF2B5EF4-FFF2-40B4-BE49-F238E27FC236}">
                    <a16:creationId xmlns:a16="http://schemas.microsoft.com/office/drawing/2014/main" id="{D569E315-ADA7-5046-9C05-74C1B4A2C946}"/>
                  </a:ext>
                </a:extLst>
              </p:cNvPr>
              <p:cNvSpPr/>
              <p:nvPr/>
            </p:nvSpPr>
            <p:spPr>
              <a:xfrm>
                <a:off x="525224" y="4605830"/>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Azure Data Studio</a:t>
                </a:r>
              </a:p>
            </p:txBody>
          </p:sp>
          <p:sp>
            <p:nvSpPr>
              <p:cNvPr id="263" name="Rectangle 262">
                <a:extLst>
                  <a:ext uri="{FF2B5EF4-FFF2-40B4-BE49-F238E27FC236}">
                    <a16:creationId xmlns:a16="http://schemas.microsoft.com/office/drawing/2014/main" id="{A2A83A18-7B7E-3E42-8786-0B709EFF16C5}"/>
                  </a:ext>
                </a:extLst>
              </p:cNvPr>
              <p:cNvSpPr/>
              <p:nvPr/>
            </p:nvSpPr>
            <p:spPr>
              <a:xfrm>
                <a:off x="525223" y="4916136"/>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Kubernetes Tools</a:t>
                </a:r>
              </a:p>
            </p:txBody>
          </p:sp>
          <p:sp>
            <p:nvSpPr>
              <p:cNvPr id="264" name="Rectangle 263">
                <a:extLst>
                  <a:ext uri="{FF2B5EF4-FFF2-40B4-BE49-F238E27FC236}">
                    <a16:creationId xmlns:a16="http://schemas.microsoft.com/office/drawing/2014/main" id="{D7F36F38-3985-D941-9118-B7A80EB61958}"/>
                  </a:ext>
                </a:extLst>
              </p:cNvPr>
              <p:cNvSpPr/>
              <p:nvPr/>
            </p:nvSpPr>
            <p:spPr>
              <a:xfrm>
                <a:off x="525223" y="5226442"/>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Server Admin Tools</a:t>
                </a:r>
              </a:p>
            </p:txBody>
          </p:sp>
        </p:grpSp>
        <p:sp>
          <p:nvSpPr>
            <p:cNvPr id="30" name="Rectangle 29">
              <a:extLst>
                <a:ext uri="{FF2B5EF4-FFF2-40B4-BE49-F238E27FC236}">
                  <a16:creationId xmlns:a16="http://schemas.microsoft.com/office/drawing/2014/main" id="{5F3DB7E9-A916-3442-A691-57940356A1D6}"/>
                </a:ext>
              </a:extLst>
            </p:cNvPr>
            <p:cNvSpPr/>
            <p:nvPr/>
          </p:nvSpPr>
          <p:spPr>
            <a:xfrm>
              <a:off x="9024811" y="6105607"/>
              <a:ext cx="79228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50E6FF"/>
                  </a:solidFill>
                  <a:latin typeface="Segoe UI"/>
                </a:rPr>
                <a:t>Existing</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Tools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4DCFCD4F-CA3A-4711-AA5A-91BE4E0AACC8}"/>
              </a:ext>
            </a:extLst>
          </p:cNvPr>
          <p:cNvSpPr txBox="1"/>
          <p:nvPr/>
        </p:nvSpPr>
        <p:spPr>
          <a:xfrm>
            <a:off x="7357049" y="5135440"/>
            <a:ext cx="1033328"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Multi-Cloud</a:t>
            </a:r>
          </a:p>
        </p:txBody>
      </p:sp>
      <p:pic>
        <p:nvPicPr>
          <p:cNvPr id="67" name="Picture 66" descr="A picture containing logo, icon&#10;&#10;Description automatically generated">
            <a:extLst>
              <a:ext uri="{FF2B5EF4-FFF2-40B4-BE49-F238E27FC236}">
                <a16:creationId xmlns:a16="http://schemas.microsoft.com/office/drawing/2014/main" id="{48F3D272-434C-4B0C-852E-A8E404E2DABE}"/>
              </a:ext>
            </a:extLst>
          </p:cNvPr>
          <p:cNvPicPr>
            <a:picLocks noChangeAspect="1"/>
          </p:cNvPicPr>
          <p:nvPr/>
        </p:nvPicPr>
        <p:blipFill>
          <a:blip r:embed="rId28"/>
          <a:stretch>
            <a:fillRect/>
          </a:stretch>
        </p:blipFill>
        <p:spPr>
          <a:xfrm>
            <a:off x="6759933" y="4899759"/>
            <a:ext cx="768020" cy="100492"/>
          </a:xfrm>
          <a:prstGeom prst="rect">
            <a:avLst/>
          </a:prstGeom>
        </p:spPr>
      </p:pic>
      <p:pic>
        <p:nvPicPr>
          <p:cNvPr id="68" name="Picture 67" descr="A picture containing logo&#10;&#10;Description automatically generated">
            <a:extLst>
              <a:ext uri="{FF2B5EF4-FFF2-40B4-BE49-F238E27FC236}">
                <a16:creationId xmlns:a16="http://schemas.microsoft.com/office/drawing/2014/main" id="{480C1619-0F17-4878-A6DC-979C0A2D470A}"/>
              </a:ext>
            </a:extLst>
          </p:cNvPr>
          <p:cNvPicPr>
            <a:picLocks noChangeAspect="1"/>
          </p:cNvPicPr>
          <p:nvPr/>
        </p:nvPicPr>
        <p:blipFill>
          <a:blip r:embed="rId29"/>
          <a:stretch>
            <a:fillRect/>
          </a:stretch>
        </p:blipFill>
        <p:spPr>
          <a:xfrm>
            <a:off x="7680168" y="4778662"/>
            <a:ext cx="1148791" cy="266677"/>
          </a:xfrm>
          <a:prstGeom prst="rect">
            <a:avLst/>
          </a:prstGeom>
        </p:spPr>
      </p:pic>
      <p:sp>
        <p:nvSpPr>
          <p:cNvPr id="72" name="TextBox 71">
            <a:extLst>
              <a:ext uri="{FF2B5EF4-FFF2-40B4-BE49-F238E27FC236}">
                <a16:creationId xmlns:a16="http://schemas.microsoft.com/office/drawing/2014/main" id="{FF377BB2-F10D-440A-8911-AC5DC3A75FCA}"/>
              </a:ext>
            </a:extLst>
          </p:cNvPr>
          <p:cNvSpPr txBox="1"/>
          <p:nvPr/>
        </p:nvSpPr>
        <p:spPr>
          <a:xfrm>
            <a:off x="9246306" y="5132711"/>
            <a:ext cx="2279277"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On–Premises / Hosted Services </a:t>
            </a:r>
          </a:p>
        </p:txBody>
      </p:sp>
      <p:grpSp>
        <p:nvGrpSpPr>
          <p:cNvPr id="74" name="Group 73">
            <a:extLst>
              <a:ext uri="{FF2B5EF4-FFF2-40B4-BE49-F238E27FC236}">
                <a16:creationId xmlns:a16="http://schemas.microsoft.com/office/drawing/2014/main" id="{4EA3D334-FAC7-4874-ADDD-A44F78F2F696}"/>
              </a:ext>
            </a:extLst>
          </p:cNvPr>
          <p:cNvGrpSpPr/>
          <p:nvPr/>
        </p:nvGrpSpPr>
        <p:grpSpPr>
          <a:xfrm>
            <a:off x="9863496" y="4850536"/>
            <a:ext cx="1044893" cy="318483"/>
            <a:chOff x="9674466" y="4659728"/>
            <a:chExt cx="1044893" cy="318483"/>
          </a:xfrm>
        </p:grpSpPr>
        <p:pic>
          <p:nvPicPr>
            <p:cNvPr id="75" name="Graphic 74">
              <a:extLst>
                <a:ext uri="{FF2B5EF4-FFF2-40B4-BE49-F238E27FC236}">
                  <a16:creationId xmlns:a16="http://schemas.microsoft.com/office/drawing/2014/main" id="{3EB74070-7288-4CED-9F4A-3B61FC0CC8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76" name="Graphic 75">
              <a:extLst>
                <a:ext uri="{FF2B5EF4-FFF2-40B4-BE49-F238E27FC236}">
                  <a16:creationId xmlns:a16="http://schemas.microsoft.com/office/drawing/2014/main" id="{A6A8E690-6B52-46A3-91E5-2B76C712939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77" name="Graphic 76">
              <a:extLst>
                <a:ext uri="{FF2B5EF4-FFF2-40B4-BE49-F238E27FC236}">
                  <a16:creationId xmlns:a16="http://schemas.microsoft.com/office/drawing/2014/main" id="{623422E5-379D-43A3-B22C-DB121243961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79" name="TextBox 78">
            <a:extLst>
              <a:ext uri="{FF2B5EF4-FFF2-40B4-BE49-F238E27FC236}">
                <a16:creationId xmlns:a16="http://schemas.microsoft.com/office/drawing/2014/main" id="{1B87796D-4D7A-45D6-B2FF-AA9DE8047FAF}"/>
              </a:ext>
            </a:extLst>
          </p:cNvPr>
          <p:cNvSpPr txBox="1"/>
          <p:nvPr/>
        </p:nvSpPr>
        <p:spPr>
          <a:xfrm>
            <a:off x="7910824" y="5394782"/>
            <a:ext cx="27580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j-ea"/>
                <a:cs typeface="+mj-cs"/>
              </a:rPr>
              <a:t>Customer Environments</a:t>
            </a:r>
          </a:p>
        </p:txBody>
      </p:sp>
    </p:spTree>
    <p:extLst>
      <p:ext uri="{BB962C8B-B14F-4D97-AF65-F5344CB8AC3E}">
        <p14:creationId xmlns:p14="http://schemas.microsoft.com/office/powerpoint/2010/main" val="451537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500"/>
                                        <p:tgtEl>
                                          <p:spTgt spid="259"/>
                                        </p:tgtEl>
                                      </p:cBhvr>
                                    </p:animEffect>
                                  </p:childTnLst>
                                </p:cTn>
                              </p:par>
                              <p:par>
                                <p:cTn id="19" presetID="10"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500"/>
                                        <p:tgtEl>
                                          <p:spTgt spid="2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8"/>
                                        </p:tgtEl>
                                        <p:attrNameLst>
                                          <p:attrName>style.visibility</p:attrName>
                                        </p:attrNameLst>
                                      </p:cBhvr>
                                      <p:to>
                                        <p:strVal val="visible"/>
                                      </p:to>
                                    </p:set>
                                    <p:animEffect transition="in" filter="fade">
                                      <p:cBhvr>
                                        <p:cTn id="24"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2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0D17D9D7-02F2-42CF-B6C0-1D1584BB924D}"/>
              </a:ext>
            </a:extLst>
          </p:cNvPr>
          <p:cNvGrpSpPr/>
          <p:nvPr/>
        </p:nvGrpSpPr>
        <p:grpSpPr>
          <a:xfrm>
            <a:off x="769665" y="3488035"/>
            <a:ext cx="10898465" cy="1509372"/>
            <a:chOff x="508253" y="3296357"/>
            <a:chExt cx="11420831" cy="2012789"/>
          </a:xfrm>
        </p:grpSpPr>
        <p:sp>
          <p:nvSpPr>
            <p:cNvPr id="103" name="Rectangle 102">
              <a:extLst>
                <a:ext uri="{FF2B5EF4-FFF2-40B4-BE49-F238E27FC236}">
                  <a16:creationId xmlns:a16="http://schemas.microsoft.com/office/drawing/2014/main" id="{6FA07890-9BDE-4AFC-B11C-3038386A1CFA}"/>
                </a:ext>
              </a:extLst>
            </p:cNvPr>
            <p:cNvSpPr/>
            <p:nvPr/>
          </p:nvSpPr>
          <p:spPr bwMode="auto">
            <a:xfrm>
              <a:off x="675944" y="3489781"/>
              <a:ext cx="11253140" cy="1819365"/>
            </a:xfrm>
            <a:prstGeom prst="rect">
              <a:avLst/>
            </a:prstGeom>
            <a:solidFill>
              <a:schemeClr val="bg1">
                <a:lumMod val="75000"/>
                <a:lumOff val="25000"/>
              </a:schemeClr>
            </a:solidFill>
            <a:ln w="7710" cap="flat" cmpd="sng" algn="ctr">
              <a:gradFill>
                <a:gsLst>
                  <a:gs pos="100000">
                    <a:schemeClr val="accent2"/>
                  </a:gs>
                  <a:gs pos="32000">
                    <a:schemeClr val="accent1"/>
                  </a:gs>
                </a:gsLst>
                <a:lin ang="2700000" scaled="0"/>
              </a:gradFill>
              <a:prstDash val="solid"/>
              <a:miter/>
            </a:ln>
            <a:effectLst>
              <a:outerShdw blurRad="152400" sx="101000" sy="1010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05" name="Rectangle 104">
              <a:extLst>
                <a:ext uri="{FF2B5EF4-FFF2-40B4-BE49-F238E27FC236}">
                  <a16:creationId xmlns:a16="http://schemas.microsoft.com/office/drawing/2014/main" id="{E2BC51A3-CF63-4514-8717-412E94C96E67}"/>
                </a:ext>
              </a:extLst>
            </p:cNvPr>
            <p:cNvSpPr/>
            <p:nvPr/>
          </p:nvSpPr>
          <p:spPr bwMode="auto">
            <a:xfrm>
              <a:off x="577594" y="3385763"/>
              <a:ext cx="11283084" cy="1833396"/>
            </a:xfrm>
            <a:prstGeom prst="rect">
              <a:avLst/>
            </a:prstGeom>
            <a:solidFill>
              <a:schemeClr val="bg1">
                <a:lumMod val="75000"/>
                <a:lumOff val="25000"/>
              </a:schemeClr>
            </a:solidFill>
            <a:ln w="7710" cap="flat" cmpd="sng" algn="ctr">
              <a:gradFill>
                <a:gsLst>
                  <a:gs pos="100000">
                    <a:schemeClr val="accent2"/>
                  </a:gs>
                  <a:gs pos="0">
                    <a:schemeClr val="accent1"/>
                  </a:gs>
                </a:gsLst>
                <a:lin ang="2700000" scaled="0"/>
              </a:gradFill>
              <a:prstDash val="solid"/>
              <a:miter/>
            </a:ln>
            <a:effectLst>
              <a:outerShdw blurRad="152400" sx="101000" sy="101000" algn="ctr" rotWithShape="0">
                <a:prstClr val="black">
                  <a:alpha val="5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06" name="Rectangle 105">
              <a:extLst>
                <a:ext uri="{FF2B5EF4-FFF2-40B4-BE49-F238E27FC236}">
                  <a16:creationId xmlns:a16="http://schemas.microsoft.com/office/drawing/2014/main" id="{D09E9DFE-9C7A-4F09-8FC9-3F77158C23DD}"/>
                </a:ext>
              </a:extLst>
            </p:cNvPr>
            <p:cNvSpPr/>
            <p:nvPr/>
          </p:nvSpPr>
          <p:spPr bwMode="auto">
            <a:xfrm>
              <a:off x="508253" y="3296357"/>
              <a:ext cx="11283084" cy="1833396"/>
            </a:xfrm>
            <a:prstGeom prst="rect">
              <a:avLst/>
            </a:prstGeom>
            <a:solidFill>
              <a:schemeClr val="bg1">
                <a:lumMod val="85000"/>
                <a:lumOff val="15000"/>
              </a:schemeClr>
            </a:solidFill>
            <a:ln w="7710" cap="flat" cmpd="sng" algn="ctr">
              <a:gradFill>
                <a:gsLst>
                  <a:gs pos="0">
                    <a:schemeClr val="accent1"/>
                  </a:gs>
                  <a:gs pos="100000">
                    <a:schemeClr val="accent2"/>
                  </a:gs>
                </a:gsLst>
                <a:lin ang="2700000" scaled="0"/>
              </a:gradFill>
              <a:prstDash val="solid"/>
              <a:miter/>
            </a:ln>
            <a:effectLst>
              <a:outerShdw blurRad="152400" sx="101000" sy="101000" algn="ctr" rotWithShape="0">
                <a:prstClr val="black">
                  <a:alpha val="5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D6A11D9C-9093-4D57-BD1A-A253D9219FE3}"/>
              </a:ext>
            </a:extLst>
          </p:cNvPr>
          <p:cNvGrpSpPr/>
          <p:nvPr/>
        </p:nvGrpSpPr>
        <p:grpSpPr>
          <a:xfrm>
            <a:off x="769664" y="1836114"/>
            <a:ext cx="10680133" cy="993527"/>
            <a:chOff x="769664" y="1836114"/>
            <a:chExt cx="10680133" cy="993527"/>
          </a:xfrm>
        </p:grpSpPr>
        <p:sp>
          <p:nvSpPr>
            <p:cNvPr id="84" name="Rectangle: Rounded Corners 1083">
              <a:extLst>
                <a:ext uri="{FF2B5EF4-FFF2-40B4-BE49-F238E27FC236}">
                  <a16:creationId xmlns:a16="http://schemas.microsoft.com/office/drawing/2014/main" id="{5F97E15B-AF2E-4E69-9F77-AAEC6E22AC27}"/>
                </a:ext>
              </a:extLst>
            </p:cNvPr>
            <p:cNvSpPr/>
            <p:nvPr/>
          </p:nvSpPr>
          <p:spPr bwMode="auto">
            <a:xfrm>
              <a:off x="769664" y="2016074"/>
              <a:ext cx="10680133" cy="813567"/>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779392 w 6205105"/>
                <a:gd name="connsiteY9" fmla="*/ 0 h 4018595"/>
                <a:gd name="connsiteX0" fmla="*/ 4429177 w 6205105"/>
                <a:gd name="connsiteY0" fmla="*/ 8281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779392 w 6205105"/>
                <a:gd name="connsiteY9" fmla="*/ 0 h 4018595"/>
                <a:gd name="connsiteX0" fmla="*/ 4429177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1981213 w 6205105"/>
                <a:gd name="connsiteY9" fmla="*/ 0 h 4025139"/>
                <a:gd name="connsiteX0" fmla="*/ 4229880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1981213 w 6205105"/>
                <a:gd name="connsiteY9" fmla="*/ 0 h 4025139"/>
                <a:gd name="connsiteX0" fmla="*/ 4229880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2467271 w 6205105"/>
                <a:gd name="connsiteY9" fmla="*/ 0 h 4025139"/>
                <a:gd name="connsiteX0" fmla="*/ 3861798 w 6205105"/>
                <a:gd name="connsiteY0" fmla="*/ 0 h 4049338"/>
                <a:gd name="connsiteX1" fmla="*/ 6205105 w 6205105"/>
                <a:gd name="connsiteY1" fmla="*/ 37118 h 4049338"/>
                <a:gd name="connsiteX2" fmla="*/ 6205105 w 6205105"/>
                <a:gd name="connsiteY2" fmla="*/ 37118 h 4049338"/>
                <a:gd name="connsiteX3" fmla="*/ 6205105 w 6205105"/>
                <a:gd name="connsiteY3" fmla="*/ 4049338 h 4049338"/>
                <a:gd name="connsiteX4" fmla="*/ 6205105 w 6205105"/>
                <a:gd name="connsiteY4" fmla="*/ 4049338 h 4049338"/>
                <a:gd name="connsiteX5" fmla="*/ 0 w 6205105"/>
                <a:gd name="connsiteY5" fmla="*/ 4049338 h 4049338"/>
                <a:gd name="connsiteX6" fmla="*/ 0 w 6205105"/>
                <a:gd name="connsiteY6" fmla="*/ 4049338 h 4049338"/>
                <a:gd name="connsiteX7" fmla="*/ 0 w 6205105"/>
                <a:gd name="connsiteY7" fmla="*/ 37118 h 4049338"/>
                <a:gd name="connsiteX8" fmla="*/ 0 w 6205105"/>
                <a:gd name="connsiteY8" fmla="*/ 37118 h 4049338"/>
                <a:gd name="connsiteX9" fmla="*/ 2467271 w 6205105"/>
                <a:gd name="connsiteY9" fmla="*/ 24199 h 4049338"/>
                <a:gd name="connsiteX0" fmla="*/ 3766743 w 6205105"/>
                <a:gd name="connsiteY0" fmla="*/ 0 h 4049338"/>
                <a:gd name="connsiteX1" fmla="*/ 6205105 w 6205105"/>
                <a:gd name="connsiteY1" fmla="*/ 37118 h 4049338"/>
                <a:gd name="connsiteX2" fmla="*/ 6205105 w 6205105"/>
                <a:gd name="connsiteY2" fmla="*/ 37118 h 4049338"/>
                <a:gd name="connsiteX3" fmla="*/ 6205105 w 6205105"/>
                <a:gd name="connsiteY3" fmla="*/ 4049338 h 4049338"/>
                <a:gd name="connsiteX4" fmla="*/ 6205105 w 6205105"/>
                <a:gd name="connsiteY4" fmla="*/ 4049338 h 4049338"/>
                <a:gd name="connsiteX5" fmla="*/ 0 w 6205105"/>
                <a:gd name="connsiteY5" fmla="*/ 4049338 h 4049338"/>
                <a:gd name="connsiteX6" fmla="*/ 0 w 6205105"/>
                <a:gd name="connsiteY6" fmla="*/ 4049338 h 4049338"/>
                <a:gd name="connsiteX7" fmla="*/ 0 w 6205105"/>
                <a:gd name="connsiteY7" fmla="*/ 37118 h 4049338"/>
                <a:gd name="connsiteX8" fmla="*/ 0 w 6205105"/>
                <a:gd name="connsiteY8" fmla="*/ 37118 h 4049338"/>
                <a:gd name="connsiteX9" fmla="*/ 2467271 w 6205105"/>
                <a:gd name="connsiteY9" fmla="*/ 24199 h 404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5105" h="4049338">
                  <a:moveTo>
                    <a:pt x="3766743" y="0"/>
                  </a:moveTo>
                  <a:lnTo>
                    <a:pt x="6205105" y="37118"/>
                  </a:lnTo>
                  <a:lnTo>
                    <a:pt x="6205105" y="37118"/>
                  </a:lnTo>
                  <a:lnTo>
                    <a:pt x="6205105" y="4049338"/>
                  </a:lnTo>
                  <a:lnTo>
                    <a:pt x="6205105" y="4049338"/>
                  </a:lnTo>
                  <a:lnTo>
                    <a:pt x="0" y="4049338"/>
                  </a:lnTo>
                  <a:lnTo>
                    <a:pt x="0" y="4049338"/>
                  </a:lnTo>
                  <a:lnTo>
                    <a:pt x="0" y="37118"/>
                  </a:lnTo>
                  <a:lnTo>
                    <a:pt x="0" y="37118"/>
                  </a:lnTo>
                  <a:lnTo>
                    <a:pt x="2467271" y="24199"/>
                  </a:lnTo>
                </a:path>
              </a:pathLst>
            </a:custGeom>
            <a:solidFill>
              <a:schemeClr val="bg1"/>
            </a:solidFill>
            <a:ln w="7710" cap="flat" cmpd="sng" algn="ctr">
              <a:gradFill>
                <a:gsLst>
                  <a:gs pos="5000">
                    <a:schemeClr val="accent1"/>
                  </a:gs>
                  <a:gs pos="100000">
                    <a:schemeClr val="accent2"/>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85" name="Rectangle 84">
              <a:extLst>
                <a:ext uri="{FF2B5EF4-FFF2-40B4-BE49-F238E27FC236}">
                  <a16:creationId xmlns:a16="http://schemas.microsoft.com/office/drawing/2014/main" id="{92A127C0-F9B9-4452-9345-AD0013D77C19}"/>
                </a:ext>
              </a:extLst>
            </p:cNvPr>
            <p:cNvSpPr/>
            <p:nvPr/>
          </p:nvSpPr>
          <p:spPr>
            <a:xfrm>
              <a:off x="993577" y="2208028"/>
              <a:ext cx="2624571"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Templates | Extensions</a:t>
              </a:r>
            </a:p>
          </p:txBody>
        </p:sp>
        <p:sp>
          <p:nvSpPr>
            <p:cNvPr id="86" name="Rectangle 85">
              <a:extLst>
                <a:ext uri="{FF2B5EF4-FFF2-40B4-BE49-F238E27FC236}">
                  <a16:creationId xmlns:a16="http://schemas.microsoft.com/office/drawing/2014/main" id="{239B84FB-F1B2-4E3D-A321-280F56240932}"/>
                </a:ext>
              </a:extLst>
            </p:cNvPr>
            <p:cNvSpPr/>
            <p:nvPr/>
          </p:nvSpPr>
          <p:spPr>
            <a:xfrm>
              <a:off x="6306138" y="2208028"/>
              <a:ext cx="2404017" cy="357438"/>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Search | Index | Groups | Tags </a:t>
              </a:r>
            </a:p>
          </p:txBody>
        </p:sp>
        <p:sp>
          <p:nvSpPr>
            <p:cNvPr id="91" name="Rectangle 90">
              <a:extLst>
                <a:ext uri="{FF2B5EF4-FFF2-40B4-BE49-F238E27FC236}">
                  <a16:creationId xmlns:a16="http://schemas.microsoft.com/office/drawing/2014/main" id="{9B0B39E3-E6D2-45A4-9915-66914341CF39}"/>
                </a:ext>
              </a:extLst>
            </p:cNvPr>
            <p:cNvSpPr/>
            <p:nvPr/>
          </p:nvSpPr>
          <p:spPr>
            <a:xfrm>
              <a:off x="8849035" y="2208028"/>
              <a:ext cx="2466383" cy="316618"/>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Logs | Policy | Blueprints</a:t>
              </a:r>
            </a:p>
          </p:txBody>
        </p:sp>
        <p:sp>
          <p:nvSpPr>
            <p:cNvPr id="92" name="Rectangle 91">
              <a:extLst>
                <a:ext uri="{FF2B5EF4-FFF2-40B4-BE49-F238E27FC236}">
                  <a16:creationId xmlns:a16="http://schemas.microsoft.com/office/drawing/2014/main" id="{3012DC2A-FD7C-4CE9-B011-0CDC57768AE7}"/>
                </a:ext>
              </a:extLst>
            </p:cNvPr>
            <p:cNvSpPr/>
            <p:nvPr/>
          </p:nvSpPr>
          <p:spPr>
            <a:xfrm>
              <a:off x="3911396" y="2208028"/>
              <a:ext cx="1965426" cy="341999"/>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Access and security</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RBAC | Locks | Subscriptions</a:t>
              </a:r>
            </a:p>
          </p:txBody>
        </p:sp>
        <p:sp>
          <p:nvSpPr>
            <p:cNvPr id="100" name="Rectangle: Rounded Corners 99">
              <a:extLst>
                <a:ext uri="{FF2B5EF4-FFF2-40B4-BE49-F238E27FC236}">
                  <a16:creationId xmlns:a16="http://schemas.microsoft.com/office/drawing/2014/main" id="{F20E5029-2F26-4F94-ABB2-C656C8F82F66}"/>
                </a:ext>
              </a:extLst>
            </p:cNvPr>
            <p:cNvSpPr/>
            <p:nvPr/>
          </p:nvSpPr>
          <p:spPr bwMode="auto">
            <a:xfrm>
              <a:off x="4922113" y="1861948"/>
              <a:ext cx="2375234" cy="254319"/>
            </a:xfrm>
            <a:prstGeom prst="roundRect">
              <a:avLst>
                <a:gd name="adj" fmla="val 0"/>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73" name="Rectangle 172">
              <a:extLst>
                <a:ext uri="{FF2B5EF4-FFF2-40B4-BE49-F238E27FC236}">
                  <a16:creationId xmlns:a16="http://schemas.microsoft.com/office/drawing/2014/main" id="{B511D824-3C48-4997-8283-6E4C06C4870F}"/>
                </a:ext>
              </a:extLst>
            </p:cNvPr>
            <p:cNvSpPr/>
            <p:nvPr/>
          </p:nvSpPr>
          <p:spPr bwMode="auto">
            <a:xfrm>
              <a:off x="4779049" y="1836114"/>
              <a:ext cx="2661362" cy="327832"/>
            </a:xfrm>
            <a:prstGeom prst="rect">
              <a:avLst/>
            </a:prstGeom>
            <a:gradFill>
              <a:gsLst>
                <a:gs pos="0">
                  <a:schemeClr val="accent1"/>
                </a:gs>
                <a:gs pos="63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Resource Manager</a:t>
              </a:r>
            </a:p>
          </p:txBody>
        </p:sp>
      </p:grpSp>
      <p:sp>
        <p:nvSpPr>
          <p:cNvPr id="11" name="Title 10">
            <a:extLst>
              <a:ext uri="{FF2B5EF4-FFF2-40B4-BE49-F238E27FC236}">
                <a16:creationId xmlns:a16="http://schemas.microsoft.com/office/drawing/2014/main" id="{EEA50BD9-7C5E-4187-A88F-B8FAAF8D7609}"/>
              </a:ext>
            </a:extLst>
          </p:cNvPr>
          <p:cNvSpPr>
            <a:spLocks noGrp="1"/>
          </p:cNvSpPr>
          <p:nvPr>
            <p:ph type="title"/>
          </p:nvPr>
        </p:nvSpPr>
        <p:spPr/>
        <p:txBody>
          <a:bodyPr/>
          <a:lstStyle/>
          <a:p>
            <a:pPr algn="ctr"/>
            <a:r>
              <a:rPr lang="en-US"/>
              <a:t>Azure Arc Architecture</a:t>
            </a:r>
          </a:p>
        </p:txBody>
      </p:sp>
      <p:grpSp>
        <p:nvGrpSpPr>
          <p:cNvPr id="112" name="Group 111">
            <a:extLst>
              <a:ext uri="{FF2B5EF4-FFF2-40B4-BE49-F238E27FC236}">
                <a16:creationId xmlns:a16="http://schemas.microsoft.com/office/drawing/2014/main" id="{8BA5183C-F0DF-43F2-B9C1-9F1996E7B57D}"/>
              </a:ext>
            </a:extLst>
          </p:cNvPr>
          <p:cNvGrpSpPr/>
          <p:nvPr/>
        </p:nvGrpSpPr>
        <p:grpSpPr>
          <a:xfrm>
            <a:off x="1027108" y="2746685"/>
            <a:ext cx="2545988" cy="1964910"/>
            <a:chOff x="778035" y="2307752"/>
            <a:chExt cx="2668018" cy="2620269"/>
          </a:xfrm>
        </p:grpSpPr>
        <p:grpSp>
          <p:nvGrpSpPr>
            <p:cNvPr id="113" name="Group 112">
              <a:extLst>
                <a:ext uri="{FF2B5EF4-FFF2-40B4-BE49-F238E27FC236}">
                  <a16:creationId xmlns:a16="http://schemas.microsoft.com/office/drawing/2014/main" id="{C97BEE3C-6325-49BF-A5BD-9FD94B2A718D}"/>
                </a:ext>
              </a:extLst>
            </p:cNvPr>
            <p:cNvGrpSpPr/>
            <p:nvPr/>
          </p:nvGrpSpPr>
          <p:grpSpPr>
            <a:xfrm>
              <a:off x="778035" y="3572488"/>
              <a:ext cx="1170691" cy="867774"/>
              <a:chOff x="7800987" y="4618607"/>
              <a:chExt cx="1170691" cy="728453"/>
            </a:xfrm>
          </p:grpSpPr>
          <p:sp>
            <p:nvSpPr>
              <p:cNvPr id="128" name="Rectangle 127">
                <a:extLst>
                  <a:ext uri="{FF2B5EF4-FFF2-40B4-BE49-F238E27FC236}">
                    <a16:creationId xmlns:a16="http://schemas.microsoft.com/office/drawing/2014/main" id="{695A1D92-DF70-4738-9DF5-FB1345D5A72D}"/>
                  </a:ext>
                </a:extLst>
              </p:cNvPr>
              <p:cNvSpPr/>
              <p:nvPr/>
            </p:nvSpPr>
            <p:spPr bwMode="auto">
              <a:xfrm>
                <a:off x="7800987" y="4618607"/>
                <a:ext cx="1170691" cy="352563"/>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server agent</a:t>
                </a:r>
              </a:p>
            </p:txBody>
          </p:sp>
          <p:sp>
            <p:nvSpPr>
              <p:cNvPr id="130" name="Rectangle 129">
                <a:extLst>
                  <a:ext uri="{FF2B5EF4-FFF2-40B4-BE49-F238E27FC236}">
                    <a16:creationId xmlns:a16="http://schemas.microsoft.com/office/drawing/2014/main" id="{351F192E-9F0F-4411-B384-6F589293F662}"/>
                  </a:ext>
                </a:extLst>
              </p:cNvPr>
              <p:cNvSpPr/>
              <p:nvPr/>
            </p:nvSpPr>
            <p:spPr bwMode="auto">
              <a:xfrm>
                <a:off x="7800987" y="5057132"/>
                <a:ext cx="1170691" cy="289928"/>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VM extensions</a:t>
                </a:r>
              </a:p>
            </p:txBody>
          </p:sp>
        </p:grpSp>
        <p:grpSp>
          <p:nvGrpSpPr>
            <p:cNvPr id="117" name="Group 116">
              <a:extLst>
                <a:ext uri="{FF2B5EF4-FFF2-40B4-BE49-F238E27FC236}">
                  <a16:creationId xmlns:a16="http://schemas.microsoft.com/office/drawing/2014/main" id="{741B11E5-80E5-45B1-B054-D3061D4AFE96}"/>
                </a:ext>
              </a:extLst>
            </p:cNvPr>
            <p:cNvGrpSpPr/>
            <p:nvPr/>
          </p:nvGrpSpPr>
          <p:grpSpPr>
            <a:xfrm>
              <a:off x="2275362" y="3572481"/>
              <a:ext cx="1170691" cy="867773"/>
              <a:chOff x="7800987" y="4618607"/>
              <a:chExt cx="1170691" cy="728453"/>
            </a:xfrm>
          </p:grpSpPr>
          <p:sp>
            <p:nvSpPr>
              <p:cNvPr id="125" name="Rectangle 124">
                <a:extLst>
                  <a:ext uri="{FF2B5EF4-FFF2-40B4-BE49-F238E27FC236}">
                    <a16:creationId xmlns:a16="http://schemas.microsoft.com/office/drawing/2014/main" id="{23E967F1-A61E-40B6-A1D4-C7B59EA4AC80}"/>
                  </a:ext>
                </a:extLst>
              </p:cNvPr>
              <p:cNvSpPr/>
              <p:nvPr/>
            </p:nvSpPr>
            <p:spPr bwMode="auto">
              <a:xfrm>
                <a:off x="7800987" y="4618607"/>
                <a:ext cx="1170691" cy="352564"/>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server agent</a:t>
                </a:r>
              </a:p>
            </p:txBody>
          </p:sp>
          <p:sp>
            <p:nvSpPr>
              <p:cNvPr id="126" name="Rectangle 125">
                <a:extLst>
                  <a:ext uri="{FF2B5EF4-FFF2-40B4-BE49-F238E27FC236}">
                    <a16:creationId xmlns:a16="http://schemas.microsoft.com/office/drawing/2014/main" id="{1A9FD07D-23CA-4DBE-AF8C-8EB00773383A}"/>
                  </a:ext>
                </a:extLst>
              </p:cNvPr>
              <p:cNvSpPr/>
              <p:nvPr/>
            </p:nvSpPr>
            <p:spPr bwMode="auto">
              <a:xfrm>
                <a:off x="7800987" y="5057132"/>
                <a:ext cx="1170691" cy="289928"/>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Monitoring</a:t>
                </a:r>
              </a:p>
            </p:txBody>
          </p:sp>
        </p:grpSp>
        <p:cxnSp>
          <p:nvCxnSpPr>
            <p:cNvPr id="118" name="Straight Arrow Connector 117">
              <a:extLst>
                <a:ext uri="{FF2B5EF4-FFF2-40B4-BE49-F238E27FC236}">
                  <a16:creationId xmlns:a16="http://schemas.microsoft.com/office/drawing/2014/main" id="{4AC925A2-2468-486D-B41B-C3F741FFEAEF}"/>
                </a:ext>
              </a:extLst>
            </p:cNvPr>
            <p:cNvCxnSpPr>
              <a:cxnSpLocks/>
              <a:stCxn id="128" idx="0"/>
              <a:endCxn id="119" idx="6"/>
            </p:cNvCxnSpPr>
            <p:nvPr/>
          </p:nvCxnSpPr>
          <p:spPr>
            <a:xfrm flipV="1">
              <a:off x="1363381" y="2829984"/>
              <a:ext cx="1870" cy="742504"/>
            </a:xfrm>
            <a:prstGeom prst="straightConnector1">
              <a:avLst/>
            </a:prstGeom>
            <a:noFill/>
            <a:ln w="12700" cap="rnd" cmpd="sng" algn="ctr">
              <a:solidFill>
                <a:schemeClr val="accent1"/>
              </a:solidFill>
              <a:prstDash val="solid"/>
              <a:headEnd type="triangle" w="med" len="med"/>
              <a:tailEnd type="triangle" w="med" len="med"/>
            </a:ln>
            <a:effectLst/>
          </p:spPr>
        </p:cxnSp>
        <p:sp>
          <p:nvSpPr>
            <p:cNvPr id="119" name="Rectangle: Rounded Corners 1083">
              <a:extLst>
                <a:ext uri="{FF2B5EF4-FFF2-40B4-BE49-F238E27FC236}">
                  <a16:creationId xmlns:a16="http://schemas.microsoft.com/office/drawing/2014/main" id="{9BA12484-9BD7-4468-B768-86E3EB76CA69}"/>
                </a:ext>
              </a:extLst>
            </p:cNvPr>
            <p:cNvSpPr/>
            <p:nvPr/>
          </p:nvSpPr>
          <p:spPr bwMode="auto">
            <a:xfrm>
              <a:off x="993742" y="2307752"/>
              <a:ext cx="2234710" cy="522232"/>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0 w 6205105"/>
                <a:gd name="connsiteY6" fmla="*/ 4041295 h 4051101"/>
                <a:gd name="connsiteX7" fmla="*/ 0 w 6205105"/>
                <a:gd name="connsiteY7" fmla="*/ 4041295 h 4051101"/>
                <a:gd name="connsiteX8" fmla="*/ 0 w 6205105"/>
                <a:gd name="connsiteY8" fmla="*/ 29075 h 4051101"/>
                <a:gd name="connsiteX9" fmla="*/ 0 w 6205105"/>
                <a:gd name="connsiteY9" fmla="*/ 29075 h 4051101"/>
                <a:gd name="connsiteX10" fmla="*/ 1766141 w 6205105"/>
                <a:gd name="connsiteY10" fmla="*/ 0 h 4051101"/>
                <a:gd name="connsiteX11" fmla="*/ 4295687 w 6205105"/>
                <a:gd name="connsiteY11" fmla="*/ 30978 h 4051101"/>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1031564 w 6205105"/>
                <a:gd name="connsiteY6" fmla="*/ 4051101 h 4051101"/>
                <a:gd name="connsiteX7" fmla="*/ 0 w 6205105"/>
                <a:gd name="connsiteY7" fmla="*/ 4041295 h 4051101"/>
                <a:gd name="connsiteX8" fmla="*/ 0 w 6205105"/>
                <a:gd name="connsiteY8" fmla="*/ 4041295 h 4051101"/>
                <a:gd name="connsiteX9" fmla="*/ 0 w 6205105"/>
                <a:gd name="connsiteY9" fmla="*/ 29075 h 4051101"/>
                <a:gd name="connsiteX10" fmla="*/ 0 w 6205105"/>
                <a:gd name="connsiteY10" fmla="*/ 29075 h 4051101"/>
                <a:gd name="connsiteX11" fmla="*/ 1766141 w 6205105"/>
                <a:gd name="connsiteY11" fmla="*/ 0 h 4051101"/>
                <a:gd name="connsiteX12" fmla="*/ 4295687 w 6205105"/>
                <a:gd name="connsiteY12" fmla="*/ 30978 h 405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5105" h="4051101">
                  <a:moveTo>
                    <a:pt x="4295687" y="30978"/>
                  </a:moveTo>
                  <a:lnTo>
                    <a:pt x="6205105" y="29075"/>
                  </a:lnTo>
                  <a:lnTo>
                    <a:pt x="6205105" y="29075"/>
                  </a:lnTo>
                  <a:lnTo>
                    <a:pt x="6205105" y="4041295"/>
                  </a:lnTo>
                  <a:lnTo>
                    <a:pt x="6205105" y="4041295"/>
                  </a:lnTo>
                  <a:lnTo>
                    <a:pt x="5186839" y="4051101"/>
                  </a:lnTo>
                  <a:lnTo>
                    <a:pt x="1031564" y="4051101"/>
                  </a:lnTo>
                  <a:lnTo>
                    <a:pt x="0" y="4041295"/>
                  </a:lnTo>
                  <a:lnTo>
                    <a:pt x="0" y="4041295"/>
                  </a:lnTo>
                  <a:lnTo>
                    <a:pt x="0" y="29075"/>
                  </a:lnTo>
                  <a:lnTo>
                    <a:pt x="0" y="29075"/>
                  </a:lnTo>
                  <a:lnTo>
                    <a:pt x="1766141" y="0"/>
                  </a:lnTo>
                  <a:lnTo>
                    <a:pt x="4295687" y="30978"/>
                  </a:lnTo>
                  <a:close/>
                </a:path>
              </a:pathLst>
            </a:cu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Arc-enabled servers RP</a:t>
              </a:r>
            </a:p>
          </p:txBody>
        </p:sp>
        <p:sp>
          <p:nvSpPr>
            <p:cNvPr id="121" name="TextBox 120">
              <a:extLst>
                <a:ext uri="{FF2B5EF4-FFF2-40B4-BE49-F238E27FC236}">
                  <a16:creationId xmlns:a16="http://schemas.microsoft.com/office/drawing/2014/main" id="{0D418177-2BF9-4139-A04B-0891504D0686}"/>
                </a:ext>
              </a:extLst>
            </p:cNvPr>
            <p:cNvSpPr txBox="1"/>
            <p:nvPr/>
          </p:nvSpPr>
          <p:spPr>
            <a:xfrm>
              <a:off x="1122448" y="4681763"/>
              <a:ext cx="1977298" cy="24625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Virtual/physical servers</a:t>
              </a:r>
            </a:p>
          </p:txBody>
        </p:sp>
        <p:cxnSp>
          <p:nvCxnSpPr>
            <p:cNvPr id="122" name="Straight Arrow Connector 121">
              <a:extLst>
                <a:ext uri="{FF2B5EF4-FFF2-40B4-BE49-F238E27FC236}">
                  <a16:creationId xmlns:a16="http://schemas.microsoft.com/office/drawing/2014/main" id="{A221A5E1-0517-48CF-96AB-719C4B9DFE51}"/>
                </a:ext>
              </a:extLst>
            </p:cNvPr>
            <p:cNvCxnSpPr>
              <a:cxnSpLocks/>
            </p:cNvCxnSpPr>
            <p:nvPr/>
          </p:nvCxnSpPr>
          <p:spPr>
            <a:xfrm flipV="1">
              <a:off x="2858838" y="2829983"/>
              <a:ext cx="1870" cy="742502"/>
            </a:xfrm>
            <a:prstGeom prst="straightConnector1">
              <a:avLst/>
            </a:prstGeom>
            <a:noFill/>
            <a:ln w="12700" cap="rnd" cmpd="sng" algn="ctr">
              <a:solidFill>
                <a:schemeClr val="accent1"/>
              </a:solidFill>
              <a:prstDash val="solid"/>
              <a:headEnd type="triangle" w="med" len="med"/>
              <a:tailEnd type="triangle" w="med" len="med"/>
            </a:ln>
            <a:effectLst/>
          </p:spPr>
        </p:cxnSp>
      </p:grpSp>
      <p:sp>
        <p:nvSpPr>
          <p:cNvPr id="156" name="Rectangle 155">
            <a:extLst>
              <a:ext uri="{FF2B5EF4-FFF2-40B4-BE49-F238E27FC236}">
                <a16:creationId xmlns:a16="http://schemas.microsoft.com/office/drawing/2014/main" id="{28D98A91-405E-467B-9AF2-FE65ECAF8067}"/>
              </a:ext>
            </a:extLst>
          </p:cNvPr>
          <p:cNvSpPr/>
          <p:nvPr/>
        </p:nvSpPr>
        <p:spPr bwMode="auto">
          <a:xfrm>
            <a:off x="5001014" y="3752045"/>
            <a:ext cx="304788" cy="180319"/>
          </a:xfrm>
          <a:prstGeom prst="rect">
            <a:avLst/>
          </a:prstGeom>
          <a:noFill/>
          <a:ln w="12700" cap="flat" cmpd="sng" algn="ctr">
            <a:noFill/>
            <a:prstDash val="solid"/>
            <a:miter/>
          </a:ln>
          <a:effectLst>
            <a:outerShdw blurRad="101600" sx="101000" sy="101000" algn="ctr"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23D56055-DEF7-4BE3-8109-33A9336CC0D3}"/>
              </a:ext>
            </a:extLst>
          </p:cNvPr>
          <p:cNvGrpSpPr/>
          <p:nvPr/>
        </p:nvGrpSpPr>
        <p:grpSpPr>
          <a:xfrm>
            <a:off x="769664" y="5167259"/>
            <a:ext cx="10767017" cy="969314"/>
            <a:chOff x="769664" y="4984375"/>
            <a:chExt cx="10767017" cy="969314"/>
          </a:xfrm>
        </p:grpSpPr>
        <p:sp>
          <p:nvSpPr>
            <p:cNvPr id="151" name="Rectangle: Rounded Corners 1083">
              <a:extLst>
                <a:ext uri="{FF2B5EF4-FFF2-40B4-BE49-F238E27FC236}">
                  <a16:creationId xmlns:a16="http://schemas.microsoft.com/office/drawing/2014/main" id="{B492EECB-E1A1-4674-92F3-5B5463D0ECB9}"/>
                </a:ext>
              </a:extLst>
            </p:cNvPr>
            <p:cNvSpPr/>
            <p:nvPr/>
          </p:nvSpPr>
          <p:spPr bwMode="auto">
            <a:xfrm>
              <a:off x="769664" y="5140122"/>
              <a:ext cx="10767017" cy="813567"/>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5105" h="4041295">
                  <a:moveTo>
                    <a:pt x="4295687" y="30978"/>
                  </a:moveTo>
                  <a:lnTo>
                    <a:pt x="6205105" y="29075"/>
                  </a:lnTo>
                  <a:lnTo>
                    <a:pt x="6205105" y="29075"/>
                  </a:lnTo>
                  <a:lnTo>
                    <a:pt x="6205105" y="4041295"/>
                  </a:lnTo>
                  <a:lnTo>
                    <a:pt x="6205105" y="4041295"/>
                  </a:lnTo>
                  <a:lnTo>
                    <a:pt x="0" y="4041295"/>
                  </a:lnTo>
                  <a:lnTo>
                    <a:pt x="0" y="4041295"/>
                  </a:lnTo>
                  <a:lnTo>
                    <a:pt x="0" y="29075"/>
                  </a:lnTo>
                  <a:lnTo>
                    <a:pt x="0" y="29075"/>
                  </a:lnTo>
                  <a:lnTo>
                    <a:pt x="1766141" y="0"/>
                  </a:lnTo>
                  <a:lnTo>
                    <a:pt x="4295687" y="30978"/>
                  </a:lnTo>
                  <a:close/>
                </a:path>
              </a:pathLst>
            </a:custGeom>
            <a:noFill/>
            <a:ln w="7710" cap="flat" cmpd="sng" algn="ctr">
              <a:gradFill>
                <a:gsLst>
                  <a:gs pos="0">
                    <a:schemeClr val="accent2"/>
                  </a:gs>
                  <a:gs pos="100000">
                    <a:schemeClr val="accent1"/>
                  </a:gs>
                </a:gsLst>
                <a:lin ang="5400000" scaled="1"/>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52" name="Rectangle 151">
              <a:extLst>
                <a:ext uri="{FF2B5EF4-FFF2-40B4-BE49-F238E27FC236}">
                  <a16:creationId xmlns:a16="http://schemas.microsoft.com/office/drawing/2014/main" id="{67C08A61-B42E-4A86-ADB7-91006E823B43}"/>
                </a:ext>
              </a:extLst>
            </p:cNvPr>
            <p:cNvSpPr/>
            <p:nvPr/>
          </p:nvSpPr>
          <p:spPr>
            <a:xfrm>
              <a:off x="986948" y="5387194"/>
              <a:ext cx="2624571"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Server Admin Tools</a:t>
              </a:r>
            </a:p>
          </p:txBody>
        </p:sp>
        <p:sp>
          <p:nvSpPr>
            <p:cNvPr id="153" name="Rectangle 152">
              <a:extLst>
                <a:ext uri="{FF2B5EF4-FFF2-40B4-BE49-F238E27FC236}">
                  <a16:creationId xmlns:a16="http://schemas.microsoft.com/office/drawing/2014/main" id="{6A2DDC38-3296-4A84-8721-678768EE6627}"/>
                </a:ext>
              </a:extLst>
            </p:cNvPr>
            <p:cNvSpPr/>
            <p:nvPr/>
          </p:nvSpPr>
          <p:spPr>
            <a:xfrm>
              <a:off x="3652931" y="5387194"/>
              <a:ext cx="2937323"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Kubernetes Native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srgbClr val="50E6FF"/>
                  </a:solidFill>
                  <a:effectLst/>
                  <a:uLnTx/>
                  <a:uFillTx/>
                  <a:latin typeface="Segoe UI"/>
                  <a:ea typeface="+mn-ea"/>
                  <a:cs typeface="+mn-cs"/>
                </a:rPr>
                <a:t>kubectl</a:t>
              </a:r>
              <a:r>
                <a:rPr kumimoji="0" lang="en-US" sz="800" b="0" i="0" u="none" strike="noStrike" kern="0" cap="none" spc="0" normalizeH="0" baseline="0" noProof="0">
                  <a:ln>
                    <a:noFill/>
                  </a:ln>
                  <a:solidFill>
                    <a:srgbClr val="50E6FF"/>
                  </a:solidFill>
                  <a:effectLst/>
                  <a:uLnTx/>
                  <a:uFillTx/>
                  <a:latin typeface="Segoe UI"/>
                  <a:ea typeface="+mn-ea"/>
                  <a:cs typeface="+mn-cs"/>
                </a:rPr>
                <a:t> | Provisioning |  Monitoring | Lifecycle</a:t>
              </a:r>
            </a:p>
          </p:txBody>
        </p:sp>
        <p:sp>
          <p:nvSpPr>
            <p:cNvPr id="154" name="Rectangle 153">
              <a:extLst>
                <a:ext uri="{FF2B5EF4-FFF2-40B4-BE49-F238E27FC236}">
                  <a16:creationId xmlns:a16="http://schemas.microsoft.com/office/drawing/2014/main" id="{00FC8BC5-0299-4808-8924-ED8E335408CE}"/>
                </a:ext>
              </a:extLst>
            </p:cNvPr>
            <p:cNvSpPr/>
            <p:nvPr/>
          </p:nvSpPr>
          <p:spPr>
            <a:xfrm>
              <a:off x="8945850" y="5383992"/>
              <a:ext cx="2169572"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Data Studio</a:t>
              </a:r>
            </a:p>
          </p:txBody>
        </p:sp>
        <p:sp>
          <p:nvSpPr>
            <p:cNvPr id="155" name="Rectangle 154">
              <a:extLst>
                <a:ext uri="{FF2B5EF4-FFF2-40B4-BE49-F238E27FC236}">
                  <a16:creationId xmlns:a16="http://schemas.microsoft.com/office/drawing/2014/main" id="{A88B135D-4493-47C8-ACE0-2EF4DAF38217}"/>
                </a:ext>
              </a:extLst>
            </p:cNvPr>
            <p:cNvSpPr/>
            <p:nvPr/>
          </p:nvSpPr>
          <p:spPr>
            <a:xfrm>
              <a:off x="6683266" y="5387194"/>
              <a:ext cx="2169572"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Git Repo</a:t>
              </a:r>
            </a:p>
          </p:txBody>
        </p:sp>
        <p:sp>
          <p:nvSpPr>
            <p:cNvPr id="174" name="Rectangle 173">
              <a:extLst>
                <a:ext uri="{FF2B5EF4-FFF2-40B4-BE49-F238E27FC236}">
                  <a16:creationId xmlns:a16="http://schemas.microsoft.com/office/drawing/2014/main" id="{B1B5416F-4688-4202-A856-C1E179FD7E1C}"/>
                </a:ext>
              </a:extLst>
            </p:cNvPr>
            <p:cNvSpPr/>
            <p:nvPr/>
          </p:nvSpPr>
          <p:spPr bwMode="auto">
            <a:xfrm>
              <a:off x="4965217" y="4984375"/>
              <a:ext cx="2289026" cy="329184"/>
            </a:xfrm>
            <a:prstGeom prst="rect">
              <a:avLst/>
            </a:prstGeom>
            <a:gradFill>
              <a:gsLst>
                <a:gs pos="0">
                  <a:schemeClr val="accent1"/>
                </a:gs>
                <a:gs pos="54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Resource specific tools</a:t>
              </a:r>
            </a:p>
          </p:txBody>
        </p:sp>
      </p:grpSp>
      <p:grpSp>
        <p:nvGrpSpPr>
          <p:cNvPr id="176" name="Group 175">
            <a:extLst>
              <a:ext uri="{FF2B5EF4-FFF2-40B4-BE49-F238E27FC236}">
                <a16:creationId xmlns:a16="http://schemas.microsoft.com/office/drawing/2014/main" id="{CC94DE69-F038-446B-9D8B-0E95A5FC6B21}"/>
              </a:ext>
            </a:extLst>
          </p:cNvPr>
          <p:cNvGrpSpPr/>
          <p:nvPr/>
        </p:nvGrpSpPr>
        <p:grpSpPr>
          <a:xfrm>
            <a:off x="6426328" y="2741336"/>
            <a:ext cx="4966089" cy="1636096"/>
            <a:chOff x="6426328" y="2947072"/>
            <a:chExt cx="4966089" cy="1636096"/>
          </a:xfrm>
        </p:grpSpPr>
        <p:cxnSp>
          <p:nvCxnSpPr>
            <p:cNvPr id="177" name="Straight Arrow Connector 176">
              <a:extLst>
                <a:ext uri="{FF2B5EF4-FFF2-40B4-BE49-F238E27FC236}">
                  <a16:creationId xmlns:a16="http://schemas.microsoft.com/office/drawing/2014/main" id="{96C1A1D9-F256-4C50-8A34-7AA21BE3E6D8}"/>
                </a:ext>
              </a:extLst>
            </p:cNvPr>
            <p:cNvCxnSpPr>
              <a:cxnSpLocks/>
            </p:cNvCxnSpPr>
            <p:nvPr/>
          </p:nvCxnSpPr>
          <p:spPr>
            <a:xfrm flipH="1" flipV="1">
              <a:off x="9618367" y="4049253"/>
              <a:ext cx="448908" cy="1018"/>
            </a:xfrm>
            <a:prstGeom prst="straightConnector1">
              <a:avLst/>
            </a:prstGeom>
            <a:noFill/>
            <a:ln w="19050" cap="flat" cmpd="sng" algn="ctr">
              <a:solidFill>
                <a:schemeClr val="accent1"/>
              </a:solidFill>
              <a:prstDash val="solid"/>
              <a:headEnd type="triangle" w="med" len="med"/>
              <a:tailEnd type="triangle" w="med" len="med"/>
            </a:ln>
            <a:effectLst/>
          </p:spPr>
        </p:cxnSp>
        <p:sp>
          <p:nvSpPr>
            <p:cNvPr id="178" name="Rectangle 177">
              <a:extLst>
                <a:ext uri="{FF2B5EF4-FFF2-40B4-BE49-F238E27FC236}">
                  <a16:creationId xmlns:a16="http://schemas.microsoft.com/office/drawing/2014/main" id="{51E4FCF2-762C-4D0B-A712-866A6B096305}"/>
                </a:ext>
              </a:extLst>
            </p:cNvPr>
            <p:cNvSpPr/>
            <p:nvPr/>
          </p:nvSpPr>
          <p:spPr>
            <a:xfrm>
              <a:off x="6941820" y="3877080"/>
              <a:ext cx="2557944" cy="706088"/>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Arc data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Monitoring &amp; Logs | Backup | Scaling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 Provisioning | Patching | HA/DR | API</a:t>
              </a:r>
            </a:p>
          </p:txBody>
        </p:sp>
        <p:cxnSp>
          <p:nvCxnSpPr>
            <p:cNvPr id="179" name="Straight Arrow Connector 171">
              <a:extLst>
                <a:ext uri="{FF2B5EF4-FFF2-40B4-BE49-F238E27FC236}">
                  <a16:creationId xmlns:a16="http://schemas.microsoft.com/office/drawing/2014/main" id="{6C237DCC-AF3F-42FD-9F3C-C59BC189F8AA}"/>
                </a:ext>
              </a:extLst>
            </p:cNvPr>
            <p:cNvCxnSpPr>
              <a:cxnSpLocks/>
              <a:stCxn id="178" idx="0"/>
              <a:endCxn id="181" idx="2"/>
            </p:cNvCxnSpPr>
            <p:nvPr/>
          </p:nvCxnSpPr>
          <p:spPr>
            <a:xfrm rot="5400000" flipH="1" flipV="1">
              <a:off x="8911888" y="2656410"/>
              <a:ext cx="529574" cy="1911767"/>
            </a:xfrm>
            <a:prstGeom prst="bentConnector3">
              <a:avLst>
                <a:gd name="adj1" fmla="val 50000"/>
              </a:avLst>
            </a:prstGeom>
            <a:noFill/>
            <a:ln w="12700" cap="flat" cmpd="sng" algn="ctr">
              <a:solidFill>
                <a:schemeClr val="accent1"/>
              </a:solidFill>
              <a:prstDash val="solid"/>
              <a:headEnd type="triangle" w="med" len="med"/>
              <a:tailEnd type="triangle" w="med" len="med"/>
            </a:ln>
            <a:effectLst/>
          </p:spPr>
        </p:cxnSp>
        <p:sp>
          <p:nvSpPr>
            <p:cNvPr id="180" name="Rectangle 179">
              <a:extLst>
                <a:ext uri="{FF2B5EF4-FFF2-40B4-BE49-F238E27FC236}">
                  <a16:creationId xmlns:a16="http://schemas.microsoft.com/office/drawing/2014/main" id="{2B637903-E267-4D04-8557-A27B8A5AE4FD}"/>
                </a:ext>
              </a:extLst>
            </p:cNvPr>
            <p:cNvSpPr/>
            <p:nvPr/>
          </p:nvSpPr>
          <p:spPr>
            <a:xfrm>
              <a:off x="10138416" y="4285418"/>
              <a:ext cx="389850" cy="2308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SQL</a:t>
              </a:r>
            </a:p>
          </p:txBody>
        </p:sp>
        <p:sp>
          <p:nvSpPr>
            <p:cNvPr id="181" name="Rectangle 180">
              <a:extLst>
                <a:ext uri="{FF2B5EF4-FFF2-40B4-BE49-F238E27FC236}">
                  <a16:creationId xmlns:a16="http://schemas.microsoft.com/office/drawing/2014/main" id="{6936E61C-C5F1-4118-BACD-0425615AC8CB}"/>
                </a:ext>
              </a:extLst>
            </p:cNvPr>
            <p:cNvSpPr/>
            <p:nvPr/>
          </p:nvSpPr>
          <p:spPr>
            <a:xfrm>
              <a:off x="8872700" y="2947072"/>
              <a:ext cx="2519717" cy="400434"/>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Arc-enabled data services RP</a:t>
              </a:r>
            </a:p>
          </p:txBody>
        </p:sp>
        <p:sp>
          <p:nvSpPr>
            <p:cNvPr id="182" name="TextBox 181">
              <a:extLst>
                <a:ext uri="{FF2B5EF4-FFF2-40B4-BE49-F238E27FC236}">
                  <a16:creationId xmlns:a16="http://schemas.microsoft.com/office/drawing/2014/main" id="{8717263B-5242-4DA7-87A6-37ED18636590}"/>
                </a:ext>
              </a:extLst>
            </p:cNvPr>
            <p:cNvSpPr txBox="1"/>
            <p:nvPr/>
          </p:nvSpPr>
          <p:spPr>
            <a:xfrm>
              <a:off x="10469470" y="4285418"/>
              <a:ext cx="89126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PostgreSQL</a:t>
              </a: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pic>
          <p:nvPicPr>
            <p:cNvPr id="183" name="Graphic 182">
              <a:extLst>
                <a:ext uri="{FF2B5EF4-FFF2-40B4-BE49-F238E27FC236}">
                  <a16:creationId xmlns:a16="http://schemas.microsoft.com/office/drawing/2014/main" id="{D12AC86D-1B00-46F3-8A87-D31CE5038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3761" y="3951391"/>
              <a:ext cx="350726" cy="350726"/>
            </a:xfrm>
            <a:prstGeom prst="rect">
              <a:avLst/>
            </a:prstGeom>
          </p:spPr>
        </p:pic>
        <p:pic>
          <p:nvPicPr>
            <p:cNvPr id="184" name="Graphic 183">
              <a:extLst>
                <a:ext uri="{FF2B5EF4-FFF2-40B4-BE49-F238E27FC236}">
                  <a16:creationId xmlns:a16="http://schemas.microsoft.com/office/drawing/2014/main" id="{2A65A37A-F4B2-4035-88E3-61929FA9F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8214" y="3951390"/>
              <a:ext cx="350728" cy="350728"/>
            </a:xfrm>
            <a:prstGeom prst="rect">
              <a:avLst/>
            </a:prstGeom>
          </p:spPr>
        </p:pic>
        <p:cxnSp>
          <p:nvCxnSpPr>
            <p:cNvPr id="185" name="Straight Arrow Connector 184">
              <a:extLst>
                <a:ext uri="{FF2B5EF4-FFF2-40B4-BE49-F238E27FC236}">
                  <a16:creationId xmlns:a16="http://schemas.microsoft.com/office/drawing/2014/main" id="{00E8C906-7E3B-41DE-BA06-7FD7069664D3}"/>
                </a:ext>
              </a:extLst>
            </p:cNvPr>
            <p:cNvCxnSpPr>
              <a:cxnSpLocks/>
            </p:cNvCxnSpPr>
            <p:nvPr/>
          </p:nvCxnSpPr>
          <p:spPr>
            <a:xfrm>
              <a:off x="6426328" y="4054734"/>
              <a:ext cx="429217" cy="0"/>
            </a:xfrm>
            <a:prstGeom prst="straightConnector1">
              <a:avLst/>
            </a:prstGeom>
            <a:noFill/>
            <a:ln w="19050" cap="rnd" cmpd="sng" algn="ctr">
              <a:solidFill>
                <a:schemeClr val="accent1"/>
              </a:solidFill>
              <a:prstDash val="solid"/>
              <a:headEnd type="triangle" w="med" len="med"/>
              <a:tailEnd type="triangle" w="med" len="med"/>
            </a:ln>
            <a:effectLst/>
          </p:spPr>
        </p:cxnSp>
      </p:grpSp>
      <p:grpSp>
        <p:nvGrpSpPr>
          <p:cNvPr id="2" name="Group 1">
            <a:extLst>
              <a:ext uri="{FF2B5EF4-FFF2-40B4-BE49-F238E27FC236}">
                <a16:creationId xmlns:a16="http://schemas.microsoft.com/office/drawing/2014/main" id="{F1604871-6D0D-495B-9010-E38783A034BB}"/>
              </a:ext>
            </a:extLst>
          </p:cNvPr>
          <p:cNvGrpSpPr/>
          <p:nvPr/>
        </p:nvGrpSpPr>
        <p:grpSpPr>
          <a:xfrm>
            <a:off x="769664" y="1087859"/>
            <a:ext cx="11204643" cy="896045"/>
            <a:chOff x="769664" y="1087859"/>
            <a:chExt cx="11204643" cy="896045"/>
          </a:xfrm>
        </p:grpSpPr>
        <p:grpSp>
          <p:nvGrpSpPr>
            <p:cNvPr id="93" name="Group 92">
              <a:extLst>
                <a:ext uri="{FF2B5EF4-FFF2-40B4-BE49-F238E27FC236}">
                  <a16:creationId xmlns:a16="http://schemas.microsoft.com/office/drawing/2014/main" id="{3D80B0AF-F433-46AC-9189-8EBF90A29F36}"/>
                </a:ext>
              </a:extLst>
            </p:cNvPr>
            <p:cNvGrpSpPr/>
            <p:nvPr/>
          </p:nvGrpSpPr>
          <p:grpSpPr>
            <a:xfrm>
              <a:off x="5723759" y="1088765"/>
              <a:ext cx="6250548" cy="536337"/>
              <a:chOff x="4826001" y="989297"/>
              <a:chExt cx="5863375" cy="715221"/>
            </a:xfrm>
          </p:grpSpPr>
          <p:sp>
            <p:nvSpPr>
              <p:cNvPr id="97" name="Rectangle 96">
                <a:extLst>
                  <a:ext uri="{FF2B5EF4-FFF2-40B4-BE49-F238E27FC236}">
                    <a16:creationId xmlns:a16="http://schemas.microsoft.com/office/drawing/2014/main" id="{4614CE7D-1A14-4BC3-94E2-6817BD1F8A9E}"/>
                  </a:ext>
                </a:extLst>
              </p:cNvPr>
              <p:cNvSpPr/>
              <p:nvPr/>
            </p:nvSpPr>
            <p:spPr>
              <a:xfrm>
                <a:off x="5304952" y="1084348"/>
                <a:ext cx="4907203" cy="620170"/>
              </a:xfrm>
              <a:prstGeom prst="rect">
                <a:avLst/>
              </a:prstGeom>
              <a:noFill/>
              <a:ln w="7710" cap="flat" cmpd="sng" algn="ctr">
                <a:gradFill>
                  <a:gsLst>
                    <a:gs pos="0">
                      <a:schemeClr val="accent2"/>
                    </a:gs>
                    <a:gs pos="100000">
                      <a:schemeClr val="accent1"/>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99" name="Rectangle 98">
                <a:extLst>
                  <a:ext uri="{FF2B5EF4-FFF2-40B4-BE49-F238E27FC236}">
                    <a16:creationId xmlns:a16="http://schemas.microsoft.com/office/drawing/2014/main" id="{B0DD65C1-DA1C-4B01-A221-D3B4369639E4}"/>
                  </a:ext>
                </a:extLst>
              </p:cNvPr>
              <p:cNvSpPr/>
              <p:nvPr/>
            </p:nvSpPr>
            <p:spPr>
              <a:xfrm>
                <a:off x="4826001" y="989297"/>
                <a:ext cx="5863375" cy="695542"/>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 Services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Monitoring | Update | Backup | Security Center | More…</a:t>
                </a:r>
              </a:p>
            </p:txBody>
          </p:sp>
        </p:grpSp>
        <p:grpSp>
          <p:nvGrpSpPr>
            <p:cNvPr id="108" name="Group 107">
              <a:extLst>
                <a:ext uri="{FF2B5EF4-FFF2-40B4-BE49-F238E27FC236}">
                  <a16:creationId xmlns:a16="http://schemas.microsoft.com/office/drawing/2014/main" id="{EA782515-E295-4ABC-8DB5-2A3580744C82}"/>
                </a:ext>
              </a:extLst>
            </p:cNvPr>
            <p:cNvGrpSpPr/>
            <p:nvPr/>
          </p:nvGrpSpPr>
          <p:grpSpPr>
            <a:xfrm>
              <a:off x="769664" y="1087859"/>
              <a:ext cx="5326336" cy="536337"/>
              <a:chOff x="4826001" y="989297"/>
              <a:chExt cx="5863375" cy="715221"/>
            </a:xfrm>
          </p:grpSpPr>
          <p:sp>
            <p:nvSpPr>
              <p:cNvPr id="109" name="Rectangle 108">
                <a:extLst>
                  <a:ext uri="{FF2B5EF4-FFF2-40B4-BE49-F238E27FC236}">
                    <a16:creationId xmlns:a16="http://schemas.microsoft.com/office/drawing/2014/main" id="{6FA0DCA8-8F6B-426D-9E3A-5F9CD3360B62}"/>
                  </a:ext>
                </a:extLst>
              </p:cNvPr>
              <p:cNvSpPr/>
              <p:nvPr/>
            </p:nvSpPr>
            <p:spPr>
              <a:xfrm>
                <a:off x="4826001" y="1084348"/>
                <a:ext cx="5863361" cy="620170"/>
              </a:xfrm>
              <a:prstGeom prst="rect">
                <a:avLst/>
              </a:prstGeom>
              <a:noFill/>
              <a:ln w="7710" cap="flat" cmpd="sng" algn="ctr">
                <a:gradFill>
                  <a:gsLst>
                    <a:gs pos="0">
                      <a:schemeClr val="accent2"/>
                    </a:gs>
                    <a:gs pos="100000">
                      <a:schemeClr val="accent1"/>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10" name="Rectangle 109">
                <a:extLst>
                  <a:ext uri="{FF2B5EF4-FFF2-40B4-BE49-F238E27FC236}">
                    <a16:creationId xmlns:a16="http://schemas.microsoft.com/office/drawing/2014/main" id="{B8E8DE7E-3AB3-46A0-B236-FDF2D564B548}"/>
                  </a:ext>
                </a:extLst>
              </p:cNvPr>
              <p:cNvSpPr/>
              <p:nvPr/>
            </p:nvSpPr>
            <p:spPr>
              <a:xfrm>
                <a:off x="4826001" y="989297"/>
                <a:ext cx="5863375" cy="695542"/>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 Experiences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Portal | Azure CLI | Azure SDK</a:t>
                </a:r>
              </a:p>
            </p:txBody>
          </p:sp>
        </p:grpSp>
        <p:cxnSp>
          <p:nvCxnSpPr>
            <p:cNvPr id="111" name="Straight Arrow Connector 110">
              <a:extLst>
                <a:ext uri="{FF2B5EF4-FFF2-40B4-BE49-F238E27FC236}">
                  <a16:creationId xmlns:a16="http://schemas.microsoft.com/office/drawing/2014/main" id="{7E58EA66-C372-4074-80A3-397EE4E9C78E}"/>
                </a:ext>
              </a:extLst>
            </p:cNvPr>
            <p:cNvCxnSpPr>
              <a:cxnSpLocks/>
            </p:cNvCxnSpPr>
            <p:nvPr/>
          </p:nvCxnSpPr>
          <p:spPr>
            <a:xfrm flipV="1">
              <a:off x="3429320" y="1667686"/>
              <a:ext cx="0" cy="316218"/>
            </a:xfrm>
            <a:prstGeom prst="straightConnector1">
              <a:avLst/>
            </a:prstGeom>
            <a:noFill/>
            <a:ln w="12700" cap="flat" cmpd="sng" algn="ctr">
              <a:solidFill>
                <a:schemeClr val="bg1">
                  <a:lumMod val="50000"/>
                  <a:lumOff val="50000"/>
                </a:schemeClr>
              </a:solidFill>
              <a:prstDash val="solid"/>
              <a:headEnd type="triangle" w="med" len="med"/>
              <a:tailEnd type="triangle" w="med" len="med"/>
            </a:ln>
            <a:effectLst/>
          </p:spPr>
        </p:cxnSp>
        <p:cxnSp>
          <p:nvCxnSpPr>
            <p:cNvPr id="186" name="Straight Arrow Connector 185">
              <a:extLst>
                <a:ext uri="{FF2B5EF4-FFF2-40B4-BE49-F238E27FC236}">
                  <a16:creationId xmlns:a16="http://schemas.microsoft.com/office/drawing/2014/main" id="{820060AA-BD67-4541-83EF-0C94D9BC4543}"/>
                </a:ext>
              </a:extLst>
            </p:cNvPr>
            <p:cNvCxnSpPr>
              <a:cxnSpLocks/>
            </p:cNvCxnSpPr>
            <p:nvPr/>
          </p:nvCxnSpPr>
          <p:spPr>
            <a:xfrm flipV="1">
              <a:off x="8849034" y="1667686"/>
              <a:ext cx="0" cy="316218"/>
            </a:xfrm>
            <a:prstGeom prst="straightConnector1">
              <a:avLst/>
            </a:prstGeom>
            <a:noFill/>
            <a:ln w="12700" cap="flat" cmpd="sng" algn="ctr">
              <a:solidFill>
                <a:schemeClr val="bg1">
                  <a:lumMod val="50000"/>
                  <a:lumOff val="50000"/>
                </a:schemeClr>
              </a:solidFill>
              <a:prstDash val="solid"/>
              <a:headEnd type="triangle" w="med" len="med"/>
              <a:tailEnd type="triangle" w="med" len="med"/>
            </a:ln>
            <a:effectLst/>
          </p:spPr>
        </p:cxnSp>
      </p:grpSp>
      <p:grpSp>
        <p:nvGrpSpPr>
          <p:cNvPr id="6" name="Group 5">
            <a:extLst>
              <a:ext uri="{FF2B5EF4-FFF2-40B4-BE49-F238E27FC236}">
                <a16:creationId xmlns:a16="http://schemas.microsoft.com/office/drawing/2014/main" id="{EC167BBF-CF06-49BB-BB68-D8207B3984FD}"/>
              </a:ext>
            </a:extLst>
          </p:cNvPr>
          <p:cNvGrpSpPr/>
          <p:nvPr/>
        </p:nvGrpSpPr>
        <p:grpSpPr>
          <a:xfrm>
            <a:off x="3686792" y="2741336"/>
            <a:ext cx="4778175" cy="1985803"/>
            <a:chOff x="-8169019" y="2558452"/>
            <a:chExt cx="4778175" cy="1985803"/>
          </a:xfrm>
        </p:grpSpPr>
        <p:pic>
          <p:nvPicPr>
            <p:cNvPr id="1026" name="Picture 2" descr="See the source image">
              <a:extLst>
                <a:ext uri="{FF2B5EF4-FFF2-40B4-BE49-F238E27FC236}">
                  <a16:creationId xmlns:a16="http://schemas.microsoft.com/office/drawing/2014/main" id="{3A595815-21C3-40FD-95D3-C46B091C4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9675" y="4303162"/>
              <a:ext cx="1050475" cy="24109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Rounded Corners 1083">
              <a:extLst>
                <a:ext uri="{FF2B5EF4-FFF2-40B4-BE49-F238E27FC236}">
                  <a16:creationId xmlns:a16="http://schemas.microsoft.com/office/drawing/2014/main" id="{42AFAF49-E15C-4586-9F03-8E073FCAF9F1}"/>
                </a:ext>
              </a:extLst>
            </p:cNvPr>
            <p:cNvSpPr/>
            <p:nvPr/>
          </p:nvSpPr>
          <p:spPr bwMode="auto">
            <a:xfrm>
              <a:off x="-8169019" y="2558452"/>
              <a:ext cx="2403756" cy="394413"/>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0 w 6205105"/>
                <a:gd name="connsiteY6" fmla="*/ 4041295 h 4051101"/>
                <a:gd name="connsiteX7" fmla="*/ 0 w 6205105"/>
                <a:gd name="connsiteY7" fmla="*/ 4041295 h 4051101"/>
                <a:gd name="connsiteX8" fmla="*/ 0 w 6205105"/>
                <a:gd name="connsiteY8" fmla="*/ 29075 h 4051101"/>
                <a:gd name="connsiteX9" fmla="*/ 0 w 6205105"/>
                <a:gd name="connsiteY9" fmla="*/ 29075 h 4051101"/>
                <a:gd name="connsiteX10" fmla="*/ 1766141 w 6205105"/>
                <a:gd name="connsiteY10" fmla="*/ 0 h 4051101"/>
                <a:gd name="connsiteX11" fmla="*/ 4295687 w 6205105"/>
                <a:gd name="connsiteY11" fmla="*/ 30978 h 4051101"/>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1031564 w 6205105"/>
                <a:gd name="connsiteY6" fmla="*/ 4051101 h 4051101"/>
                <a:gd name="connsiteX7" fmla="*/ 0 w 6205105"/>
                <a:gd name="connsiteY7" fmla="*/ 4041295 h 4051101"/>
                <a:gd name="connsiteX8" fmla="*/ 0 w 6205105"/>
                <a:gd name="connsiteY8" fmla="*/ 4041295 h 4051101"/>
                <a:gd name="connsiteX9" fmla="*/ 0 w 6205105"/>
                <a:gd name="connsiteY9" fmla="*/ 29075 h 4051101"/>
                <a:gd name="connsiteX10" fmla="*/ 0 w 6205105"/>
                <a:gd name="connsiteY10" fmla="*/ 29075 h 4051101"/>
                <a:gd name="connsiteX11" fmla="*/ 1766141 w 6205105"/>
                <a:gd name="connsiteY11" fmla="*/ 0 h 4051101"/>
                <a:gd name="connsiteX12" fmla="*/ 4295687 w 6205105"/>
                <a:gd name="connsiteY12" fmla="*/ 30978 h 4051101"/>
                <a:gd name="connsiteX0" fmla="*/ 4295687 w 6205105"/>
                <a:gd name="connsiteY0" fmla="*/ 30978 h 4057598"/>
                <a:gd name="connsiteX1" fmla="*/ 6205105 w 6205105"/>
                <a:gd name="connsiteY1" fmla="*/ 29075 h 4057598"/>
                <a:gd name="connsiteX2" fmla="*/ 6205105 w 6205105"/>
                <a:gd name="connsiteY2" fmla="*/ 29075 h 4057598"/>
                <a:gd name="connsiteX3" fmla="*/ 6205105 w 6205105"/>
                <a:gd name="connsiteY3" fmla="*/ 4041295 h 4057598"/>
                <a:gd name="connsiteX4" fmla="*/ 6205105 w 6205105"/>
                <a:gd name="connsiteY4" fmla="*/ 4041295 h 4057598"/>
                <a:gd name="connsiteX5" fmla="*/ 5186839 w 6205105"/>
                <a:gd name="connsiteY5" fmla="*/ 4051101 h 4057598"/>
                <a:gd name="connsiteX6" fmla="*/ 3100358 w 6205105"/>
                <a:gd name="connsiteY6" fmla="*/ 4057598 h 4057598"/>
                <a:gd name="connsiteX7" fmla="*/ 1031564 w 6205105"/>
                <a:gd name="connsiteY7" fmla="*/ 4051101 h 4057598"/>
                <a:gd name="connsiteX8" fmla="*/ 0 w 6205105"/>
                <a:gd name="connsiteY8" fmla="*/ 4041295 h 4057598"/>
                <a:gd name="connsiteX9" fmla="*/ 0 w 6205105"/>
                <a:gd name="connsiteY9" fmla="*/ 4041295 h 4057598"/>
                <a:gd name="connsiteX10" fmla="*/ 0 w 6205105"/>
                <a:gd name="connsiteY10" fmla="*/ 29075 h 4057598"/>
                <a:gd name="connsiteX11" fmla="*/ 0 w 6205105"/>
                <a:gd name="connsiteY11" fmla="*/ 29075 h 4057598"/>
                <a:gd name="connsiteX12" fmla="*/ 1766141 w 6205105"/>
                <a:gd name="connsiteY12" fmla="*/ 0 h 4057598"/>
                <a:gd name="connsiteX13" fmla="*/ 4295687 w 6205105"/>
                <a:gd name="connsiteY13" fmla="*/ 30978 h 405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5105" h="4057598">
                  <a:moveTo>
                    <a:pt x="4295687" y="30978"/>
                  </a:moveTo>
                  <a:lnTo>
                    <a:pt x="6205105" y="29075"/>
                  </a:lnTo>
                  <a:lnTo>
                    <a:pt x="6205105" y="29075"/>
                  </a:lnTo>
                  <a:lnTo>
                    <a:pt x="6205105" y="4041295"/>
                  </a:lnTo>
                  <a:lnTo>
                    <a:pt x="6205105" y="4041295"/>
                  </a:lnTo>
                  <a:lnTo>
                    <a:pt x="5186839" y="4051101"/>
                  </a:lnTo>
                  <a:lnTo>
                    <a:pt x="3100358" y="4057598"/>
                  </a:lnTo>
                  <a:lnTo>
                    <a:pt x="1031564" y="4051101"/>
                  </a:lnTo>
                  <a:lnTo>
                    <a:pt x="0" y="4041295"/>
                  </a:lnTo>
                  <a:lnTo>
                    <a:pt x="0" y="4041295"/>
                  </a:lnTo>
                  <a:lnTo>
                    <a:pt x="0" y="29075"/>
                  </a:lnTo>
                  <a:lnTo>
                    <a:pt x="0" y="29075"/>
                  </a:lnTo>
                  <a:lnTo>
                    <a:pt x="1766141" y="0"/>
                  </a:lnTo>
                  <a:lnTo>
                    <a:pt x="4295687" y="30978"/>
                  </a:lnTo>
                  <a:close/>
                </a:path>
              </a:pathLst>
            </a:cu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Arc-enabled Kubernetes RP</a:t>
              </a:r>
            </a:p>
          </p:txBody>
        </p:sp>
        <p:sp>
          <p:nvSpPr>
            <p:cNvPr id="89" name="Rectangle 88">
              <a:extLst>
                <a:ext uri="{FF2B5EF4-FFF2-40B4-BE49-F238E27FC236}">
                  <a16:creationId xmlns:a16="http://schemas.microsoft.com/office/drawing/2014/main" id="{92F862AD-FC71-4927-B042-2012ABE34E06}"/>
                </a:ext>
              </a:extLst>
            </p:cNvPr>
            <p:cNvSpPr/>
            <p:nvPr/>
          </p:nvSpPr>
          <p:spPr bwMode="auto">
            <a:xfrm>
              <a:off x="-6424974" y="3891271"/>
              <a:ext cx="907677"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err="1">
                  <a:ln>
                    <a:noFill/>
                  </a:ln>
                  <a:solidFill>
                    <a:srgbClr val="FFFFFF"/>
                  </a:solidFill>
                  <a:effectLst/>
                  <a:uLnTx/>
                  <a:uFillTx/>
                  <a:latin typeface="Segoe UI"/>
                  <a:ea typeface="+mn-ea"/>
                  <a:cs typeface="Segoe UI" pitchFamily="34" charset="0"/>
                </a:rPr>
                <a:t>GitOps</a:t>
              </a:r>
              <a:endParaRPr kumimoji="0" lang="en-US" sz="900" b="0"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Manager</a:t>
              </a:r>
            </a:p>
          </p:txBody>
        </p:sp>
        <p:sp>
          <p:nvSpPr>
            <p:cNvPr id="90" name="Rectangle 89">
              <a:extLst>
                <a:ext uri="{FF2B5EF4-FFF2-40B4-BE49-F238E27FC236}">
                  <a16:creationId xmlns:a16="http://schemas.microsoft.com/office/drawing/2014/main" id="{2D558A1C-3A7E-4419-817E-50BC15537A47}"/>
                </a:ext>
              </a:extLst>
            </p:cNvPr>
            <p:cNvSpPr/>
            <p:nvPr/>
          </p:nvSpPr>
          <p:spPr bwMode="auto">
            <a:xfrm>
              <a:off x="-7621299" y="3512010"/>
              <a:ext cx="1117146"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Kubernetes agent</a:t>
              </a:r>
            </a:p>
          </p:txBody>
        </p:sp>
        <p:sp>
          <p:nvSpPr>
            <p:cNvPr id="94" name="Rectangle 93">
              <a:extLst>
                <a:ext uri="{FF2B5EF4-FFF2-40B4-BE49-F238E27FC236}">
                  <a16:creationId xmlns:a16="http://schemas.microsoft.com/office/drawing/2014/main" id="{FFFD28C8-93C3-46E9-8B65-1811D4361AE7}"/>
                </a:ext>
              </a:extLst>
            </p:cNvPr>
            <p:cNvSpPr/>
            <p:nvPr/>
          </p:nvSpPr>
          <p:spPr bwMode="auto">
            <a:xfrm>
              <a:off x="-7621583" y="3887576"/>
              <a:ext cx="1117146"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Kubernetes API</a:t>
              </a:r>
            </a:p>
          </p:txBody>
        </p:sp>
        <p:sp>
          <p:nvSpPr>
            <p:cNvPr id="95" name="Rectangle 94">
              <a:extLst>
                <a:ext uri="{FF2B5EF4-FFF2-40B4-BE49-F238E27FC236}">
                  <a16:creationId xmlns:a16="http://schemas.microsoft.com/office/drawing/2014/main" id="{9AFA0448-F514-405D-BA33-0FA7C0865B43}"/>
                </a:ext>
              </a:extLst>
            </p:cNvPr>
            <p:cNvSpPr/>
            <p:nvPr/>
          </p:nvSpPr>
          <p:spPr bwMode="auto">
            <a:xfrm>
              <a:off x="-6424974" y="3509003"/>
              <a:ext cx="907677"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PaaS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Control</a:t>
              </a:r>
            </a:p>
          </p:txBody>
        </p:sp>
        <p:cxnSp>
          <p:nvCxnSpPr>
            <p:cNvPr id="98" name="Straight Arrow Connector 97">
              <a:extLst>
                <a:ext uri="{FF2B5EF4-FFF2-40B4-BE49-F238E27FC236}">
                  <a16:creationId xmlns:a16="http://schemas.microsoft.com/office/drawing/2014/main" id="{E570C074-8BBD-4BAF-A55B-1AE72F6FC63C}"/>
                </a:ext>
              </a:extLst>
            </p:cNvPr>
            <p:cNvCxnSpPr>
              <a:cxnSpLocks/>
              <a:stCxn id="90" idx="0"/>
            </p:cNvCxnSpPr>
            <p:nvPr/>
          </p:nvCxnSpPr>
          <p:spPr>
            <a:xfrm flipV="1">
              <a:off x="-7062726" y="2951513"/>
              <a:ext cx="0" cy="560497"/>
            </a:xfrm>
            <a:prstGeom prst="straightConnector1">
              <a:avLst/>
            </a:prstGeom>
            <a:noFill/>
            <a:ln w="12700" cap="rnd" cmpd="sng" algn="ctr">
              <a:solidFill>
                <a:schemeClr val="accent1"/>
              </a:solidFill>
              <a:prstDash val="solid"/>
              <a:headEnd type="triangle" w="med" len="med"/>
              <a:tailEnd type="triangle" w="med" len="med"/>
            </a:ln>
            <a:effectLst/>
          </p:spPr>
        </p:cxnSp>
        <p:sp>
          <p:nvSpPr>
            <p:cNvPr id="101" name="Rectangle 100">
              <a:extLst>
                <a:ext uri="{FF2B5EF4-FFF2-40B4-BE49-F238E27FC236}">
                  <a16:creationId xmlns:a16="http://schemas.microsoft.com/office/drawing/2014/main" id="{ACFF49DC-AE72-4F2F-AD55-EC04C36BC43F}"/>
                </a:ext>
              </a:extLst>
            </p:cNvPr>
            <p:cNvSpPr/>
            <p:nvPr/>
          </p:nvSpPr>
          <p:spPr>
            <a:xfrm>
              <a:off x="-5315363" y="2558452"/>
              <a:ext cx="1924519" cy="39883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Container Registry</a:t>
              </a:r>
            </a:p>
          </p:txBody>
        </p:sp>
        <p:cxnSp>
          <p:nvCxnSpPr>
            <p:cNvPr id="104" name="Straight Arrow Connector 89">
              <a:extLst>
                <a:ext uri="{FF2B5EF4-FFF2-40B4-BE49-F238E27FC236}">
                  <a16:creationId xmlns:a16="http://schemas.microsoft.com/office/drawing/2014/main" id="{90F96E72-C611-4DB9-9EE6-8CC336774031}"/>
                </a:ext>
              </a:extLst>
            </p:cNvPr>
            <p:cNvCxnSpPr>
              <a:cxnSpLocks/>
              <a:stCxn id="90" idx="0"/>
              <a:endCxn id="101" idx="2"/>
            </p:cNvCxnSpPr>
            <p:nvPr/>
          </p:nvCxnSpPr>
          <p:spPr>
            <a:xfrm rot="5400000" flipH="1" flipV="1">
              <a:off x="-5985274" y="1879840"/>
              <a:ext cx="554719" cy="2709623"/>
            </a:xfrm>
            <a:prstGeom prst="bentConnector3">
              <a:avLst>
                <a:gd name="adj1" fmla="val 50000"/>
              </a:avLst>
            </a:prstGeom>
            <a:noFill/>
            <a:ln w="12700" cap="rnd" cmpd="sng" algn="ctr">
              <a:solidFill>
                <a:schemeClr val="accent1"/>
              </a:solidFill>
              <a:prstDash val="solid"/>
              <a:headEnd type="triangle" w="med" len="med"/>
              <a:tailEnd type="triangle" w="med" len="med"/>
            </a:ln>
            <a:effectLst/>
          </p:spPr>
        </p:cxnSp>
      </p:grpSp>
      <p:grpSp>
        <p:nvGrpSpPr>
          <p:cNvPr id="7" name="Group 6">
            <a:extLst>
              <a:ext uri="{FF2B5EF4-FFF2-40B4-BE49-F238E27FC236}">
                <a16:creationId xmlns:a16="http://schemas.microsoft.com/office/drawing/2014/main" id="{1A46D9AE-064D-497B-B805-43CB5B8B6561}"/>
              </a:ext>
            </a:extLst>
          </p:cNvPr>
          <p:cNvGrpSpPr/>
          <p:nvPr/>
        </p:nvGrpSpPr>
        <p:grpSpPr>
          <a:xfrm>
            <a:off x="6810369" y="4413777"/>
            <a:ext cx="2619442" cy="363732"/>
            <a:chOff x="6810369" y="4230893"/>
            <a:chExt cx="2619442" cy="363732"/>
          </a:xfrm>
        </p:grpSpPr>
        <p:sp>
          <p:nvSpPr>
            <p:cNvPr id="132" name="Rectangle: Rounded Corners 131">
              <a:extLst>
                <a:ext uri="{FF2B5EF4-FFF2-40B4-BE49-F238E27FC236}">
                  <a16:creationId xmlns:a16="http://schemas.microsoft.com/office/drawing/2014/main" id="{749275E3-A689-4CE8-9C3F-4EBFDD8A3CEE}"/>
                </a:ext>
              </a:extLst>
            </p:cNvPr>
            <p:cNvSpPr/>
            <p:nvPr/>
          </p:nvSpPr>
          <p:spPr bwMode="auto">
            <a:xfrm>
              <a:off x="6810369" y="4230893"/>
              <a:ext cx="1490590" cy="363732"/>
            </a:xfrm>
            <a:prstGeom prst="roundRect">
              <a:avLst>
                <a:gd name="adj" fmla="val 0"/>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Customer locations</a:t>
              </a:r>
            </a:p>
          </p:txBody>
        </p:sp>
        <p:grpSp>
          <p:nvGrpSpPr>
            <p:cNvPr id="133" name="Group 132">
              <a:extLst>
                <a:ext uri="{FF2B5EF4-FFF2-40B4-BE49-F238E27FC236}">
                  <a16:creationId xmlns:a16="http://schemas.microsoft.com/office/drawing/2014/main" id="{814FE3EF-43A8-44CD-A29F-E940E2AC01F7}"/>
                </a:ext>
              </a:extLst>
            </p:cNvPr>
            <p:cNvGrpSpPr/>
            <p:nvPr/>
          </p:nvGrpSpPr>
          <p:grpSpPr>
            <a:xfrm>
              <a:off x="8520800" y="4318595"/>
              <a:ext cx="194488" cy="202808"/>
              <a:chOff x="8127724" y="5553915"/>
              <a:chExt cx="414372" cy="421134"/>
            </a:xfrm>
          </p:grpSpPr>
          <p:sp>
            <p:nvSpPr>
              <p:cNvPr id="134" name="Rectangle 5">
                <a:extLst>
                  <a:ext uri="{FF2B5EF4-FFF2-40B4-BE49-F238E27FC236}">
                    <a16:creationId xmlns:a16="http://schemas.microsoft.com/office/drawing/2014/main" id="{79F4713F-AC46-4A98-AB39-F46CA0622A47}"/>
                  </a:ext>
                </a:extLst>
              </p:cNvPr>
              <p:cNvSpPr>
                <a:spLocks noChangeArrowheads="1"/>
              </p:cNvSpPr>
              <p:nvPr/>
            </p:nvSpPr>
            <p:spPr bwMode="auto">
              <a:xfrm>
                <a:off x="8127724" y="5553915"/>
                <a:ext cx="209008" cy="41801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6">
                <a:extLst>
                  <a:ext uri="{FF2B5EF4-FFF2-40B4-BE49-F238E27FC236}">
                    <a16:creationId xmlns:a16="http://schemas.microsoft.com/office/drawing/2014/main" id="{C01128AA-218E-412F-858C-B302E15E1F3F}"/>
                  </a:ext>
                </a:extLst>
              </p:cNvPr>
              <p:cNvSpPr>
                <a:spLocks noChangeArrowheads="1"/>
              </p:cNvSpPr>
              <p:nvPr/>
            </p:nvSpPr>
            <p:spPr bwMode="auto">
              <a:xfrm>
                <a:off x="8331970" y="5766041"/>
                <a:ext cx="210126" cy="2090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7">
                <a:extLst>
                  <a:ext uri="{FF2B5EF4-FFF2-40B4-BE49-F238E27FC236}">
                    <a16:creationId xmlns:a16="http://schemas.microsoft.com/office/drawing/2014/main" id="{3189FDFF-2271-4C16-A432-01D27C823ACE}"/>
                  </a:ext>
                </a:extLst>
              </p:cNvPr>
              <p:cNvSpPr>
                <a:spLocks noChangeArrowheads="1"/>
              </p:cNvSpPr>
              <p:nvPr/>
            </p:nvSpPr>
            <p:spPr bwMode="auto">
              <a:xfrm>
                <a:off x="8180255" y="561874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7" name="Rectangle 8">
                <a:extLst>
                  <a:ext uri="{FF2B5EF4-FFF2-40B4-BE49-F238E27FC236}">
                    <a16:creationId xmlns:a16="http://schemas.microsoft.com/office/drawing/2014/main" id="{1E4ABF0D-F8A6-499C-9A93-AAAC851CD46B}"/>
                  </a:ext>
                </a:extLst>
              </p:cNvPr>
              <p:cNvSpPr>
                <a:spLocks noChangeArrowheads="1"/>
              </p:cNvSpPr>
              <p:nvPr/>
            </p:nvSpPr>
            <p:spPr bwMode="auto">
              <a:xfrm>
                <a:off x="8245081" y="5618738"/>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8" name="Rectangle 9">
                <a:extLst>
                  <a:ext uri="{FF2B5EF4-FFF2-40B4-BE49-F238E27FC236}">
                    <a16:creationId xmlns:a16="http://schemas.microsoft.com/office/drawing/2014/main" id="{9E493EEC-AE6A-4FC5-9EB7-B633CA127EB8}"/>
                  </a:ext>
                </a:extLst>
              </p:cNvPr>
              <p:cNvSpPr>
                <a:spLocks noChangeArrowheads="1"/>
              </p:cNvSpPr>
              <p:nvPr/>
            </p:nvSpPr>
            <p:spPr bwMode="auto">
              <a:xfrm>
                <a:off x="8180255" y="568468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10">
                <a:extLst>
                  <a:ext uri="{FF2B5EF4-FFF2-40B4-BE49-F238E27FC236}">
                    <a16:creationId xmlns:a16="http://schemas.microsoft.com/office/drawing/2014/main" id="{BC022B01-0431-4A88-81F9-6901B886B605}"/>
                  </a:ext>
                </a:extLst>
              </p:cNvPr>
              <p:cNvSpPr>
                <a:spLocks noChangeArrowheads="1"/>
              </p:cNvSpPr>
              <p:nvPr/>
            </p:nvSpPr>
            <p:spPr bwMode="auto">
              <a:xfrm>
                <a:off x="8245081" y="5684678"/>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0" name="Rectangle 11">
                <a:extLst>
                  <a:ext uri="{FF2B5EF4-FFF2-40B4-BE49-F238E27FC236}">
                    <a16:creationId xmlns:a16="http://schemas.microsoft.com/office/drawing/2014/main" id="{EE36E2BA-A11E-40BE-8AA2-BAC980F7B038}"/>
                  </a:ext>
                </a:extLst>
              </p:cNvPr>
              <p:cNvSpPr>
                <a:spLocks noChangeArrowheads="1"/>
              </p:cNvSpPr>
              <p:nvPr/>
            </p:nvSpPr>
            <p:spPr bwMode="auto">
              <a:xfrm>
                <a:off x="8180249" y="5749505"/>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1" name="Rectangle 12">
                <a:extLst>
                  <a:ext uri="{FF2B5EF4-FFF2-40B4-BE49-F238E27FC236}">
                    <a16:creationId xmlns:a16="http://schemas.microsoft.com/office/drawing/2014/main" id="{C67A0EFF-2695-4607-9A9E-803818432501}"/>
                  </a:ext>
                </a:extLst>
              </p:cNvPr>
              <p:cNvSpPr>
                <a:spLocks noChangeArrowheads="1"/>
              </p:cNvSpPr>
              <p:nvPr/>
            </p:nvSpPr>
            <p:spPr bwMode="auto">
              <a:xfrm>
                <a:off x="8245075" y="5749506"/>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2" name="Rectangle 13">
                <a:extLst>
                  <a:ext uri="{FF2B5EF4-FFF2-40B4-BE49-F238E27FC236}">
                    <a16:creationId xmlns:a16="http://schemas.microsoft.com/office/drawing/2014/main" id="{6A24DD1C-D144-4A6C-A871-D77528601F12}"/>
                  </a:ext>
                </a:extLst>
              </p:cNvPr>
              <p:cNvSpPr>
                <a:spLocks noChangeArrowheads="1"/>
              </p:cNvSpPr>
              <p:nvPr/>
            </p:nvSpPr>
            <p:spPr bwMode="auto">
              <a:xfrm>
                <a:off x="8180253" y="581545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3" name="Rectangle 14">
                <a:extLst>
                  <a:ext uri="{FF2B5EF4-FFF2-40B4-BE49-F238E27FC236}">
                    <a16:creationId xmlns:a16="http://schemas.microsoft.com/office/drawing/2014/main" id="{D4F81382-EAA3-4151-81A2-1B9B6571DF76}"/>
                  </a:ext>
                </a:extLst>
              </p:cNvPr>
              <p:cNvSpPr>
                <a:spLocks noChangeArrowheads="1"/>
              </p:cNvSpPr>
              <p:nvPr/>
            </p:nvSpPr>
            <p:spPr bwMode="auto">
              <a:xfrm>
                <a:off x="8245080" y="5815451"/>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4" name="Rectangle 15">
                <a:extLst>
                  <a:ext uri="{FF2B5EF4-FFF2-40B4-BE49-F238E27FC236}">
                    <a16:creationId xmlns:a16="http://schemas.microsoft.com/office/drawing/2014/main" id="{4FB9CE00-9466-42B3-940F-82FE967B243D}"/>
                  </a:ext>
                </a:extLst>
              </p:cNvPr>
              <p:cNvSpPr>
                <a:spLocks noChangeArrowheads="1"/>
              </p:cNvSpPr>
              <p:nvPr/>
            </p:nvSpPr>
            <p:spPr bwMode="auto">
              <a:xfrm>
                <a:off x="8205959" y="5919127"/>
                <a:ext cx="52530" cy="5253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5" name="Rectangle 16">
                <a:extLst>
                  <a:ext uri="{FF2B5EF4-FFF2-40B4-BE49-F238E27FC236}">
                    <a16:creationId xmlns:a16="http://schemas.microsoft.com/office/drawing/2014/main" id="{0F67E027-35AA-418B-81F1-FE347313EC81}"/>
                  </a:ext>
                </a:extLst>
              </p:cNvPr>
              <p:cNvSpPr>
                <a:spLocks noChangeArrowheads="1"/>
              </p:cNvSpPr>
              <p:nvPr/>
            </p:nvSpPr>
            <p:spPr bwMode="auto">
              <a:xfrm>
                <a:off x="8384476" y="5810679"/>
                <a:ext cx="39119" cy="39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7">
                <a:extLst>
                  <a:ext uri="{FF2B5EF4-FFF2-40B4-BE49-F238E27FC236}">
                    <a16:creationId xmlns:a16="http://schemas.microsoft.com/office/drawing/2014/main" id="{4A8F06F5-B604-45AB-82E9-78B472A79C49}"/>
                  </a:ext>
                </a:extLst>
              </p:cNvPr>
              <p:cNvSpPr>
                <a:spLocks noChangeArrowheads="1"/>
              </p:cNvSpPr>
              <p:nvPr/>
            </p:nvSpPr>
            <p:spPr bwMode="auto">
              <a:xfrm>
                <a:off x="8450406" y="5810679"/>
                <a:ext cx="39119" cy="39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8" name="Rectangle 18">
                <a:extLst>
                  <a:ext uri="{FF2B5EF4-FFF2-40B4-BE49-F238E27FC236}">
                    <a16:creationId xmlns:a16="http://schemas.microsoft.com/office/drawing/2014/main" id="{CF51C92A-A9AF-4B3C-88A5-2CB4E1648995}"/>
                  </a:ext>
                </a:extLst>
              </p:cNvPr>
              <p:cNvSpPr>
                <a:spLocks noChangeArrowheads="1"/>
              </p:cNvSpPr>
              <p:nvPr/>
            </p:nvSpPr>
            <p:spPr bwMode="auto">
              <a:xfrm>
                <a:off x="8411269" y="5921234"/>
                <a:ext cx="52530" cy="5253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49" name="Picture 4" descr="Image result for google cloud platform">
              <a:extLst>
                <a:ext uri="{FF2B5EF4-FFF2-40B4-BE49-F238E27FC236}">
                  <a16:creationId xmlns:a16="http://schemas.microsoft.com/office/drawing/2014/main" id="{906866BA-59F3-4A1E-A642-90E28A6E25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623" t="11721" r="20623" b="34406"/>
            <a:stretch/>
          </p:blipFill>
          <p:spPr bwMode="auto">
            <a:xfrm>
              <a:off x="8835605" y="4341789"/>
              <a:ext cx="224047" cy="183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C9447A0-FF01-4F48-9A18-E738960C77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7738" y="4333927"/>
              <a:ext cx="322073" cy="2116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12465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4.375E-6 1.11111E-6 L 4.375E-6 0.03773 " pathEditMode="relative" rAng="0" ptsTypes="AA">
                                      <p:cBhvr>
                                        <p:cTn id="9" dur="750" spd="-100000" fill="hold"/>
                                        <p:tgtEl>
                                          <p:spTgt spid="11"/>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75E-6 -2.59259E-6 L 3.75E-6 0.03773 " pathEditMode="relative" rAng="0" ptsTypes="AA">
                                      <p:cBhvr>
                                        <p:cTn id="14" dur="750" spd="-100000" fill="hold"/>
                                        <p:tgtEl>
                                          <p:spTgt spid="2"/>
                                        </p:tgtEl>
                                        <p:attrNameLst>
                                          <p:attrName>ppt_x</p:attrName>
                                          <p:attrName>ppt_y</p:attrName>
                                        </p:attrNameLst>
                                      </p:cBhvr>
                                      <p:rCtr x="0" y="1875"/>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4.375E-6 1.11111E-6 L 4.375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nodeType="withEffect">
                                  <p:stCondLst>
                                    <p:cond delay="3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42" presetClass="path" presetSubtype="0" decel="100000" fill="hold" nodeType="withEffect">
                                  <p:stCondLst>
                                    <p:cond delay="300"/>
                                  </p:stCondLst>
                                  <p:childTnLst>
                                    <p:animMotion origin="layout" path="M 3.95833E-6 1.85185E-6 L 3.95833E-6 0.03773 " pathEditMode="relative" rAng="0" ptsTypes="AA">
                                      <p:cBhvr>
                                        <p:cTn id="24" dur="750" spd="-100000" fill="hold"/>
                                        <p:tgtEl>
                                          <p:spTgt spid="102"/>
                                        </p:tgtEl>
                                        <p:attrNameLst>
                                          <p:attrName>ppt_x</p:attrName>
                                          <p:attrName>ppt_y</p:attrName>
                                        </p:attrNameLst>
                                      </p:cBhvr>
                                      <p:rCtr x="0" y="1875"/>
                                    </p:animMotion>
                                  </p:childTnLst>
                                </p:cTn>
                              </p:par>
                              <p:par>
                                <p:cTn id="25" presetID="10"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400"/>
                                  </p:stCondLst>
                                  <p:childTnLst>
                                    <p:animMotion origin="layout" path="M 2.5E-6 -3.7037E-6 L 2.5E-6 0.03774 " pathEditMode="relative" rAng="0" ptsTypes="AA">
                                      <p:cBhvr>
                                        <p:cTn id="29" dur="750" spd="-100000" fill="hold"/>
                                        <p:tgtEl>
                                          <p:spTgt spid="4"/>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6"/>
                                        </p:tgtEl>
                                        <p:attrNameLst>
                                          <p:attrName>style.visibility</p:attrName>
                                        </p:attrNameLst>
                                      </p:cBhvr>
                                      <p:to>
                                        <p:strVal val="visible"/>
                                      </p:to>
                                    </p:set>
                                    <p:animEffect transition="in" filter="fade">
                                      <p:cBhvr>
                                        <p:cTn id="44" dur="500"/>
                                        <p:tgtEl>
                                          <p:spTgt spid="176"/>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nodeType="withEffect">
                                  <p:stCondLst>
                                    <p:cond delay="0"/>
                                  </p:stCondLst>
                                  <p:childTnLst>
                                    <p:animMotion origin="layout" path="M 5E-6 2.96296E-6 L 5E-6 0.03773 " pathEditMode="relative" rAng="0" ptsTypes="AA">
                                      <p:cBhvr>
                                        <p:cTn id="49"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Semibold"/>
                <a:ea typeface="+mj-ea"/>
                <a:cs typeface="+mj-cs"/>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39" name="Group 38">
            <a:extLst>
              <a:ext uri="{FF2B5EF4-FFF2-40B4-BE49-F238E27FC236}">
                <a16:creationId xmlns:a16="http://schemas.microsoft.com/office/drawing/2014/main" id="{D517415F-216F-43F3-9C9A-30E160CA59CD}"/>
              </a:ext>
            </a:extLst>
          </p:cNvPr>
          <p:cNvGrpSpPr/>
          <p:nvPr/>
        </p:nvGrpSpPr>
        <p:grpSpPr>
          <a:xfrm>
            <a:off x="6174615" y="5144164"/>
            <a:ext cx="3890483" cy="894686"/>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9" name="Group 8">
            <a:extLst>
              <a:ext uri="{FF2B5EF4-FFF2-40B4-BE49-F238E27FC236}">
                <a16:creationId xmlns:a16="http://schemas.microsoft.com/office/drawing/2014/main" id="{46B9ED10-BBEB-41E9-85E8-36CF13893B29}"/>
              </a:ext>
            </a:extLst>
          </p:cNvPr>
          <p:cNvGrpSpPr/>
          <p:nvPr/>
        </p:nvGrpSpPr>
        <p:grpSpPr>
          <a:xfrm>
            <a:off x="6224854" y="4595129"/>
            <a:ext cx="3891619" cy="389434"/>
            <a:chOff x="6382115" y="4538276"/>
            <a:chExt cx="3891619" cy="389434"/>
          </a:xfrm>
        </p:grpSpPr>
        <p:grpSp>
          <p:nvGrpSpPr>
            <p:cNvPr id="16" name="Group 15">
              <a:extLst>
                <a:ext uri="{FF2B5EF4-FFF2-40B4-BE49-F238E27FC236}">
                  <a16:creationId xmlns:a16="http://schemas.microsoft.com/office/drawing/2014/main" id="{987B209E-1A82-4497-8871-5C1AAD8C276A}"/>
                </a:ext>
              </a:extLst>
            </p:cNvPr>
            <p:cNvGrpSpPr/>
            <p:nvPr/>
          </p:nvGrpSpPr>
          <p:grpSpPr>
            <a:xfrm>
              <a:off x="6382115" y="4547615"/>
              <a:ext cx="3429028" cy="380095"/>
              <a:chOff x="6382115" y="4547615"/>
              <a:chExt cx="3429028" cy="380095"/>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2115" y="4556564"/>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9452" y="4547947"/>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321" y="4556564"/>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4" y="4556564"/>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6789" y="4556564"/>
                <a:ext cx="365760" cy="365760"/>
              </a:xfrm>
              <a:prstGeom prst="rect">
                <a:avLst/>
              </a:prstGeom>
            </p:spPr>
          </p:pic>
          <p:pic>
            <p:nvPicPr>
              <p:cNvPr id="10" name="Graphic 9">
                <a:extLst>
                  <a:ext uri="{FF2B5EF4-FFF2-40B4-BE49-F238E27FC236}">
                    <a16:creationId xmlns:a16="http://schemas.microsoft.com/office/drawing/2014/main" id="{8B796450-1621-452F-B02E-42204E2A0D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95323" y="4547615"/>
                <a:ext cx="365760" cy="365760"/>
              </a:xfrm>
              <a:prstGeom prst="rect">
                <a:avLst/>
              </a:prstGeom>
            </p:spPr>
          </p:pic>
          <p:pic>
            <p:nvPicPr>
              <p:cNvPr id="13" name="Graphic 12">
                <a:extLst>
                  <a:ext uri="{FF2B5EF4-FFF2-40B4-BE49-F238E27FC236}">
                    <a16:creationId xmlns:a16="http://schemas.microsoft.com/office/drawing/2014/main" id="{05B346F9-46C3-4F9C-BCAC-3D4F7803AB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45383" y="4547615"/>
                <a:ext cx="365760" cy="365760"/>
              </a:xfrm>
              <a:prstGeom prst="rect">
                <a:avLst/>
              </a:prstGeom>
            </p:spPr>
          </p:pic>
          <p:pic>
            <p:nvPicPr>
              <p:cNvPr id="15" name="Graphic 14">
                <a:extLst>
                  <a:ext uri="{FF2B5EF4-FFF2-40B4-BE49-F238E27FC236}">
                    <a16:creationId xmlns:a16="http://schemas.microsoft.com/office/drawing/2014/main" id="{E4AC7B32-6A14-4D01-962F-E478533E175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39626" y="4561950"/>
                <a:ext cx="365760" cy="365760"/>
              </a:xfrm>
              <a:prstGeom prst="rect">
                <a:avLst/>
              </a:prstGeom>
            </p:spPr>
          </p:pic>
        </p:grpSp>
        <p:pic>
          <p:nvPicPr>
            <p:cNvPr id="6" name="Graphic 15">
              <a:extLst>
                <a:ext uri="{FF2B5EF4-FFF2-40B4-BE49-F238E27FC236}">
                  <a16:creationId xmlns:a16="http://schemas.microsoft.com/office/drawing/2014/main" id="{1CEB244C-209D-4DB6-B977-348F6F3D07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89686" y="4538276"/>
              <a:ext cx="384048" cy="384048"/>
            </a:xfrm>
            <a:prstGeom prst="rect">
              <a:avLst/>
            </a:prstGeom>
          </p:spPr>
        </p:pic>
      </p:grpSp>
    </p:spTree>
    <p:extLst>
      <p:ext uri="{BB962C8B-B14F-4D97-AF65-F5344CB8AC3E}">
        <p14:creationId xmlns:p14="http://schemas.microsoft.com/office/powerpoint/2010/main" val="427608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56D1-3F5B-4A5F-A757-BCEDA0263E8F}"/>
              </a:ext>
            </a:extLst>
          </p:cNvPr>
          <p:cNvSpPr>
            <a:spLocks noGrp="1"/>
          </p:cNvSpPr>
          <p:nvPr>
            <p:ph type="title"/>
          </p:nvPr>
        </p:nvSpPr>
        <p:spPr/>
        <p:txBody>
          <a:bodyPr/>
          <a:lstStyle/>
          <a:p>
            <a:r>
              <a:rPr lang="en-US">
                <a:solidFill>
                  <a:schemeClr val="tx1"/>
                </a:solidFill>
              </a:rPr>
              <a:t>Azure Arc Architecture</a:t>
            </a:r>
          </a:p>
        </p:txBody>
      </p:sp>
      <p:sp>
        <p:nvSpPr>
          <p:cNvPr id="77" name="Rectangle 76">
            <a:extLst>
              <a:ext uri="{FF2B5EF4-FFF2-40B4-BE49-F238E27FC236}">
                <a16:creationId xmlns:a16="http://schemas.microsoft.com/office/drawing/2014/main" id="{28250B10-4A5D-48EB-B30A-BA019FB7C6F5}"/>
              </a:ext>
            </a:extLst>
          </p:cNvPr>
          <p:cNvSpPr/>
          <p:nvPr/>
        </p:nvSpPr>
        <p:spPr>
          <a:xfrm>
            <a:off x="606466" y="6431858"/>
            <a:ext cx="1843188" cy="1538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t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Arc Components</a:t>
            </a:r>
          </a:p>
        </p:txBody>
      </p:sp>
      <p:sp>
        <p:nvSpPr>
          <p:cNvPr id="172" name="Rectangle 171">
            <a:extLst>
              <a:ext uri="{FF2B5EF4-FFF2-40B4-BE49-F238E27FC236}">
                <a16:creationId xmlns:a16="http://schemas.microsoft.com/office/drawing/2014/main" id="{750FBACC-5F4F-4573-853E-0C93F98723C3}"/>
              </a:ext>
              <a:ext uri="{C183D7F6-B498-43B3-948B-1728B52AA6E4}">
                <adec:decorative xmlns:adec="http://schemas.microsoft.com/office/drawing/2017/decorative" val="1"/>
              </a:ext>
            </a:extLst>
          </p:cNvPr>
          <p:cNvSpPr/>
          <p:nvPr/>
        </p:nvSpPr>
        <p:spPr>
          <a:xfrm>
            <a:off x="403900" y="6407520"/>
            <a:ext cx="202566" cy="202566"/>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0" name="Group 59" descr="Azure Arc architecture diagram">
            <a:extLst>
              <a:ext uri="{FF2B5EF4-FFF2-40B4-BE49-F238E27FC236}">
                <a16:creationId xmlns:a16="http://schemas.microsoft.com/office/drawing/2014/main" id="{3EC7A567-1431-49C7-8516-BD59D92E10D4}"/>
              </a:ext>
            </a:extLst>
          </p:cNvPr>
          <p:cNvGrpSpPr/>
          <p:nvPr/>
        </p:nvGrpSpPr>
        <p:grpSpPr>
          <a:xfrm>
            <a:off x="403900" y="1244841"/>
            <a:ext cx="11384200" cy="4832351"/>
            <a:chOff x="225188" y="1436688"/>
            <a:chExt cx="11384200" cy="4832351"/>
          </a:xfrm>
        </p:grpSpPr>
        <p:sp>
          <p:nvSpPr>
            <p:cNvPr id="69" name="TextBox 68">
              <a:extLst>
                <a:ext uri="{FF2B5EF4-FFF2-40B4-BE49-F238E27FC236}">
                  <a16:creationId xmlns:a16="http://schemas.microsoft.com/office/drawing/2014/main" id="{F6512433-254A-4ADA-9EFF-28CDBD668EAD}"/>
                </a:ext>
              </a:extLst>
            </p:cNvPr>
            <p:cNvSpPr txBox="1"/>
            <p:nvPr/>
          </p:nvSpPr>
          <p:spPr>
            <a:xfrm>
              <a:off x="9378111" y="1436689"/>
              <a:ext cx="2231277"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Resource specific tools</a:t>
              </a:r>
            </a:p>
          </p:txBody>
        </p:sp>
        <p:sp>
          <p:nvSpPr>
            <p:cNvPr id="70" name="TextBox 69">
              <a:extLst>
                <a:ext uri="{FF2B5EF4-FFF2-40B4-BE49-F238E27FC236}">
                  <a16:creationId xmlns:a16="http://schemas.microsoft.com/office/drawing/2014/main" id="{2CA879CA-2505-447B-BC0A-730B43F88A49}"/>
                </a:ext>
              </a:extLst>
            </p:cNvPr>
            <p:cNvSpPr txBox="1"/>
            <p:nvPr/>
          </p:nvSpPr>
          <p:spPr>
            <a:xfrm>
              <a:off x="225188" y="1436688"/>
              <a:ext cx="5013175"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p:txBody>
        </p:sp>
        <p:sp>
          <p:nvSpPr>
            <p:cNvPr id="71" name="Rectangle 70">
              <a:extLst>
                <a:ext uri="{FF2B5EF4-FFF2-40B4-BE49-F238E27FC236}">
                  <a16:creationId xmlns:a16="http://schemas.microsoft.com/office/drawing/2014/main" id="{C253915D-EF11-4F01-8D75-88B8CF5FFDC4}"/>
                </a:ext>
              </a:extLst>
            </p:cNvPr>
            <p:cNvSpPr/>
            <p:nvPr/>
          </p:nvSpPr>
          <p:spPr>
            <a:xfrm>
              <a:off x="1942638" y="1963793"/>
              <a:ext cx="1627175" cy="40602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(ARM)</a:t>
              </a:r>
            </a:p>
          </p:txBody>
        </p:sp>
        <p:sp>
          <p:nvSpPr>
            <p:cNvPr id="72" name="TextBox 71">
              <a:extLst>
                <a:ext uri="{FF2B5EF4-FFF2-40B4-BE49-F238E27FC236}">
                  <a16:creationId xmlns:a16="http://schemas.microsoft.com/office/drawing/2014/main" id="{ECAE01A9-2792-4B22-9F81-AADD7672A2C5}"/>
                </a:ext>
              </a:extLst>
            </p:cNvPr>
            <p:cNvSpPr txBox="1"/>
            <p:nvPr/>
          </p:nvSpPr>
          <p:spPr>
            <a:xfrm>
              <a:off x="303239" y="1969103"/>
              <a:ext cx="1440771" cy="155478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Management Interfaces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grpSp>
          <p:nvGrpSpPr>
            <p:cNvPr id="12" name="Group 11">
              <a:extLst>
                <a:ext uri="{FF2B5EF4-FFF2-40B4-BE49-F238E27FC236}">
                  <a16:creationId xmlns:a16="http://schemas.microsoft.com/office/drawing/2014/main" id="{AC567668-0CE2-49B1-98AF-66D7CE346D92}"/>
                </a:ext>
              </a:extLst>
            </p:cNvPr>
            <p:cNvGrpSpPr/>
            <p:nvPr/>
          </p:nvGrpSpPr>
          <p:grpSpPr>
            <a:xfrm>
              <a:off x="383330" y="2613249"/>
              <a:ext cx="1280160" cy="842278"/>
              <a:chOff x="383544" y="2613249"/>
              <a:chExt cx="1280160" cy="842278"/>
            </a:xfrm>
          </p:grpSpPr>
          <p:sp>
            <p:nvSpPr>
              <p:cNvPr id="74" name="TextBox 73">
                <a:extLst>
                  <a:ext uri="{FF2B5EF4-FFF2-40B4-BE49-F238E27FC236}">
                    <a16:creationId xmlns:a16="http://schemas.microsoft.com/office/drawing/2014/main" id="{38567B8F-63A7-40D8-AD4E-F4E72E2F613F}"/>
                  </a:ext>
                </a:extLst>
              </p:cNvPr>
              <p:cNvSpPr txBox="1"/>
              <p:nvPr/>
            </p:nvSpPr>
            <p:spPr>
              <a:xfrm>
                <a:off x="383544" y="2613249"/>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sp>
            <p:nvSpPr>
              <p:cNvPr id="75" name="TextBox 74">
                <a:extLst>
                  <a:ext uri="{FF2B5EF4-FFF2-40B4-BE49-F238E27FC236}">
                    <a16:creationId xmlns:a16="http://schemas.microsoft.com/office/drawing/2014/main" id="{E1B5BF7A-9A87-4DAD-8089-1F7F0506D208}"/>
                  </a:ext>
                </a:extLst>
              </p:cNvPr>
              <p:cNvSpPr txBox="1"/>
              <p:nvPr/>
            </p:nvSpPr>
            <p:spPr>
              <a:xfrm>
                <a:off x="383544" y="2918972"/>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sp>
            <p:nvSpPr>
              <p:cNvPr id="76" name="TextBox 75">
                <a:extLst>
                  <a:ext uri="{FF2B5EF4-FFF2-40B4-BE49-F238E27FC236}">
                    <a16:creationId xmlns:a16="http://schemas.microsoft.com/office/drawing/2014/main" id="{442DC4A1-808B-4BD7-A981-C5DE5A4BFF9F}"/>
                  </a:ext>
                </a:extLst>
              </p:cNvPr>
              <p:cNvSpPr txBox="1"/>
              <p:nvPr/>
            </p:nvSpPr>
            <p:spPr>
              <a:xfrm>
                <a:off x="383544" y="3224695"/>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p:txBody>
          </p:sp>
        </p:grpSp>
        <p:grpSp>
          <p:nvGrpSpPr>
            <p:cNvPr id="4" name="Group 3">
              <a:extLst>
                <a:ext uri="{FF2B5EF4-FFF2-40B4-BE49-F238E27FC236}">
                  <a16:creationId xmlns:a16="http://schemas.microsoft.com/office/drawing/2014/main" id="{540C2EB8-E1D2-4DE2-BF37-0B3C0C7C5244}"/>
                </a:ext>
              </a:extLst>
            </p:cNvPr>
            <p:cNvGrpSpPr/>
            <p:nvPr/>
          </p:nvGrpSpPr>
          <p:grpSpPr>
            <a:xfrm>
              <a:off x="2259205" y="2613249"/>
              <a:ext cx="985497" cy="2970868"/>
              <a:chOff x="2532668" y="2671315"/>
              <a:chExt cx="985497" cy="2970868"/>
            </a:xfrm>
          </p:grpSpPr>
          <p:sp>
            <p:nvSpPr>
              <p:cNvPr id="80" name="Rectangle 79">
                <a:extLst>
                  <a:ext uri="{FF2B5EF4-FFF2-40B4-BE49-F238E27FC236}">
                    <a16:creationId xmlns:a16="http://schemas.microsoft.com/office/drawing/2014/main" id="{B1E63C44-A0EE-4E4C-A7FE-0A20D665B413}"/>
                  </a:ext>
                </a:extLst>
              </p:cNvPr>
              <p:cNvSpPr/>
              <p:nvPr/>
            </p:nvSpPr>
            <p:spPr>
              <a:xfrm>
                <a:off x="2532669" y="267131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Identity</a:t>
                </a:r>
              </a:p>
            </p:txBody>
          </p:sp>
          <p:sp>
            <p:nvSpPr>
              <p:cNvPr id="81" name="Rectangle 80">
                <a:extLst>
                  <a:ext uri="{FF2B5EF4-FFF2-40B4-BE49-F238E27FC236}">
                    <a16:creationId xmlns:a16="http://schemas.microsoft.com/office/drawing/2014/main" id="{1CDCC0BF-9B1B-4965-8235-1A1A4A1280F2}"/>
                  </a:ext>
                </a:extLst>
              </p:cNvPr>
              <p:cNvSpPr/>
              <p:nvPr/>
            </p:nvSpPr>
            <p:spPr>
              <a:xfrm>
                <a:off x="2532669" y="320030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sp>
            <p:nvSpPr>
              <p:cNvPr id="82" name="Rectangle 81">
                <a:extLst>
                  <a:ext uri="{FF2B5EF4-FFF2-40B4-BE49-F238E27FC236}">
                    <a16:creationId xmlns:a16="http://schemas.microsoft.com/office/drawing/2014/main" id="{389F16DF-2E20-4F1D-85B8-9DD83A7EFE4F}"/>
                  </a:ext>
                </a:extLst>
              </p:cNvPr>
              <p:cNvSpPr/>
              <p:nvPr/>
            </p:nvSpPr>
            <p:spPr>
              <a:xfrm>
                <a:off x="2532669" y="3729295"/>
                <a:ext cx="985496" cy="3259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Policy</a:t>
                </a:r>
              </a:p>
            </p:txBody>
          </p:sp>
          <p:sp>
            <p:nvSpPr>
              <p:cNvPr id="83" name="Rectangle 82">
                <a:extLst>
                  <a:ext uri="{FF2B5EF4-FFF2-40B4-BE49-F238E27FC236}">
                    <a16:creationId xmlns:a16="http://schemas.microsoft.com/office/drawing/2014/main" id="{C9C80D61-6E92-4DAC-A867-3843B6D0661E}"/>
                  </a:ext>
                </a:extLst>
              </p:cNvPr>
              <p:cNvSpPr/>
              <p:nvPr/>
            </p:nvSpPr>
            <p:spPr>
              <a:xfrm>
                <a:off x="2532669" y="424853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Index</a:t>
                </a:r>
              </a:p>
            </p:txBody>
          </p:sp>
          <p:sp>
            <p:nvSpPr>
              <p:cNvPr id="84" name="Rectangle 83">
                <a:extLst>
                  <a:ext uri="{FF2B5EF4-FFF2-40B4-BE49-F238E27FC236}">
                    <a16:creationId xmlns:a16="http://schemas.microsoft.com/office/drawing/2014/main" id="{66FF176D-B63C-4490-B17C-3EA369C71752}"/>
                  </a:ext>
                </a:extLst>
              </p:cNvPr>
              <p:cNvSpPr/>
              <p:nvPr/>
            </p:nvSpPr>
            <p:spPr>
              <a:xfrm>
                <a:off x="2532669" y="477752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Groups</a:t>
                </a:r>
              </a:p>
            </p:txBody>
          </p:sp>
          <p:sp>
            <p:nvSpPr>
              <p:cNvPr id="85" name="Rectangle 84">
                <a:extLst>
                  <a:ext uri="{FF2B5EF4-FFF2-40B4-BE49-F238E27FC236}">
                    <a16:creationId xmlns:a16="http://schemas.microsoft.com/office/drawing/2014/main" id="{15DCB3B5-293F-443C-833A-768A731BF43C}"/>
                  </a:ext>
                </a:extLst>
              </p:cNvPr>
              <p:cNvSpPr/>
              <p:nvPr/>
            </p:nvSpPr>
            <p:spPr>
              <a:xfrm>
                <a:off x="2532668" y="5306515"/>
                <a:ext cx="985494"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Etc.</a:t>
                </a:r>
              </a:p>
            </p:txBody>
          </p:sp>
        </p:grpSp>
        <p:sp>
          <p:nvSpPr>
            <p:cNvPr id="87" name="Rectangle 86">
              <a:extLst>
                <a:ext uri="{FF2B5EF4-FFF2-40B4-BE49-F238E27FC236}">
                  <a16:creationId xmlns:a16="http://schemas.microsoft.com/office/drawing/2014/main" id="{BDA3315C-DCBC-4C3B-9C78-C3D1926F7235}"/>
                </a:ext>
              </a:extLst>
            </p:cNvPr>
            <p:cNvSpPr/>
            <p:nvPr/>
          </p:nvSpPr>
          <p:spPr>
            <a:xfrm>
              <a:off x="3674775" y="2445165"/>
              <a:ext cx="1504498" cy="536123"/>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Resource Provider (RP)</a:t>
              </a:r>
            </a:p>
          </p:txBody>
        </p:sp>
        <p:sp>
          <p:nvSpPr>
            <p:cNvPr id="88" name="Rectangle 87">
              <a:extLst>
                <a:ext uri="{FF2B5EF4-FFF2-40B4-BE49-F238E27FC236}">
                  <a16:creationId xmlns:a16="http://schemas.microsoft.com/office/drawing/2014/main" id="{BEF9F841-046A-4AEF-9AE2-BC35723DECB8}"/>
                </a:ext>
              </a:extLst>
            </p:cNvPr>
            <p:cNvSpPr/>
            <p:nvPr/>
          </p:nvSpPr>
          <p:spPr>
            <a:xfrm>
              <a:off x="3672644" y="3161985"/>
              <a:ext cx="1508760" cy="5394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Container Registry</a:t>
              </a:r>
            </a:p>
          </p:txBody>
        </p:sp>
        <p:sp>
          <p:nvSpPr>
            <p:cNvPr id="89" name="Rectangle 88">
              <a:extLst>
                <a:ext uri="{FF2B5EF4-FFF2-40B4-BE49-F238E27FC236}">
                  <a16:creationId xmlns:a16="http://schemas.microsoft.com/office/drawing/2014/main" id="{F81E2E07-0336-4235-9987-1E19560906D1}"/>
                </a:ext>
              </a:extLst>
            </p:cNvPr>
            <p:cNvSpPr/>
            <p:nvPr/>
          </p:nvSpPr>
          <p:spPr>
            <a:xfrm>
              <a:off x="3672644" y="3886883"/>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Resource Provider (RP)</a:t>
              </a:r>
            </a:p>
          </p:txBody>
        </p:sp>
        <p:sp>
          <p:nvSpPr>
            <p:cNvPr id="90" name="Rectangle 89">
              <a:extLst>
                <a:ext uri="{FF2B5EF4-FFF2-40B4-BE49-F238E27FC236}">
                  <a16:creationId xmlns:a16="http://schemas.microsoft.com/office/drawing/2014/main" id="{2DD62BE5-107D-48A7-AC56-B9688538754E}"/>
                </a:ext>
              </a:extLst>
            </p:cNvPr>
            <p:cNvSpPr/>
            <p:nvPr/>
          </p:nvSpPr>
          <p:spPr>
            <a:xfrm>
              <a:off x="3672644" y="4678522"/>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Resource Provider (RP)</a:t>
              </a:r>
            </a:p>
          </p:txBody>
        </p:sp>
        <p:sp>
          <p:nvSpPr>
            <p:cNvPr id="91" name="TextBox 90">
              <a:extLst>
                <a:ext uri="{FF2B5EF4-FFF2-40B4-BE49-F238E27FC236}">
                  <a16:creationId xmlns:a16="http://schemas.microsoft.com/office/drawing/2014/main" id="{52FB7B8C-07D1-43A7-B28F-64BCA92A8EC3}"/>
                </a:ext>
              </a:extLst>
            </p:cNvPr>
            <p:cNvSpPr txBox="1"/>
            <p:nvPr/>
          </p:nvSpPr>
          <p:spPr>
            <a:xfrm>
              <a:off x="5607056" y="1436688"/>
              <a:ext cx="3402361"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Customer locations (on-premises/clouds)</a:t>
              </a:r>
            </a:p>
          </p:txBody>
        </p:sp>
        <p:sp>
          <p:nvSpPr>
            <p:cNvPr id="92" name="Rectangle 91">
              <a:extLst>
                <a:ext uri="{FF2B5EF4-FFF2-40B4-BE49-F238E27FC236}">
                  <a16:creationId xmlns:a16="http://schemas.microsoft.com/office/drawing/2014/main" id="{CA3BB9E5-08F0-493C-BC28-B041CEED9A48}"/>
                </a:ext>
              </a:extLst>
            </p:cNvPr>
            <p:cNvSpPr/>
            <p:nvPr/>
          </p:nvSpPr>
          <p:spPr>
            <a:xfrm>
              <a:off x="6237715" y="1969103"/>
              <a:ext cx="2300996" cy="9859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3" name="Rectangle 92">
              <a:extLst>
                <a:ext uri="{FF2B5EF4-FFF2-40B4-BE49-F238E27FC236}">
                  <a16:creationId xmlns:a16="http://schemas.microsoft.com/office/drawing/2014/main" id="{92BFF0D3-FFDB-4315-9225-DE1FA9F515CB}"/>
                </a:ext>
              </a:extLst>
            </p:cNvPr>
            <p:cNvSpPr/>
            <p:nvPr/>
          </p:nvSpPr>
          <p:spPr>
            <a:xfrm>
              <a:off x="6581489" y="2014934"/>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 services</a:t>
              </a:r>
            </a:p>
          </p:txBody>
        </p:sp>
        <p:sp>
          <p:nvSpPr>
            <p:cNvPr id="96" name="Rectangle 95">
              <a:extLst>
                <a:ext uri="{FF2B5EF4-FFF2-40B4-BE49-F238E27FC236}">
                  <a16:creationId xmlns:a16="http://schemas.microsoft.com/office/drawing/2014/main" id="{25A034B5-78EF-4A7B-B357-53D31C0D47A4}"/>
                </a:ext>
              </a:extLst>
            </p:cNvPr>
            <p:cNvSpPr/>
            <p:nvPr/>
          </p:nvSpPr>
          <p:spPr>
            <a:xfrm>
              <a:off x="6237715" y="3034491"/>
              <a:ext cx="2300996" cy="19187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Kubernetes Cluster</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 name="Rectangle 101">
              <a:extLst>
                <a:ext uri="{FF2B5EF4-FFF2-40B4-BE49-F238E27FC236}">
                  <a16:creationId xmlns:a16="http://schemas.microsoft.com/office/drawing/2014/main" id="{82527F8A-D847-42A5-9550-DBDB8DB5EE60}"/>
                </a:ext>
              </a:extLst>
            </p:cNvPr>
            <p:cNvSpPr/>
            <p:nvPr/>
          </p:nvSpPr>
          <p:spPr>
            <a:xfrm>
              <a:off x="6454625" y="2373300"/>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Agent</a:t>
              </a:r>
            </a:p>
          </p:txBody>
        </p:sp>
        <p:sp>
          <p:nvSpPr>
            <p:cNvPr id="111" name="Rectangle 110">
              <a:extLst>
                <a:ext uri="{FF2B5EF4-FFF2-40B4-BE49-F238E27FC236}">
                  <a16:creationId xmlns:a16="http://schemas.microsoft.com/office/drawing/2014/main" id="{ACFA9C1F-3E23-4281-B1EE-B75BAA3CE9AC}"/>
                </a:ext>
              </a:extLst>
            </p:cNvPr>
            <p:cNvSpPr/>
            <p:nvPr/>
          </p:nvSpPr>
          <p:spPr>
            <a:xfrm>
              <a:off x="6237715" y="5016546"/>
              <a:ext cx="2300996" cy="101335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4" name="Rectangle 113">
              <a:extLst>
                <a:ext uri="{FF2B5EF4-FFF2-40B4-BE49-F238E27FC236}">
                  <a16:creationId xmlns:a16="http://schemas.microsoft.com/office/drawing/2014/main" id="{911D0842-564C-408E-AE37-A0C3BFF400AB}"/>
                </a:ext>
              </a:extLst>
            </p:cNvPr>
            <p:cNvSpPr/>
            <p:nvPr/>
          </p:nvSpPr>
          <p:spPr>
            <a:xfrm>
              <a:off x="6365646" y="5087735"/>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Servers</a:t>
              </a:r>
            </a:p>
          </p:txBody>
        </p:sp>
        <p:sp>
          <p:nvSpPr>
            <p:cNvPr id="116" name="Rectangle 115">
              <a:extLst>
                <a:ext uri="{FF2B5EF4-FFF2-40B4-BE49-F238E27FC236}">
                  <a16:creationId xmlns:a16="http://schemas.microsoft.com/office/drawing/2014/main" id="{047B5C69-E085-4CFB-AC84-E4EA1AD94BBD}"/>
                </a:ext>
              </a:extLst>
            </p:cNvPr>
            <p:cNvSpPr/>
            <p:nvPr/>
          </p:nvSpPr>
          <p:spPr>
            <a:xfrm>
              <a:off x="7496636" y="5120874"/>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Linux</a:t>
              </a:r>
            </a:p>
          </p:txBody>
        </p:sp>
        <p:sp>
          <p:nvSpPr>
            <p:cNvPr id="121" name="Rectangle 120">
              <a:extLst>
                <a:ext uri="{FF2B5EF4-FFF2-40B4-BE49-F238E27FC236}">
                  <a16:creationId xmlns:a16="http://schemas.microsoft.com/office/drawing/2014/main" id="{C683E312-9D33-4C45-AE8B-4065420C668A}"/>
                </a:ext>
              </a:extLst>
            </p:cNvPr>
            <p:cNvSpPr/>
            <p:nvPr/>
          </p:nvSpPr>
          <p:spPr>
            <a:xfrm>
              <a:off x="7491926" y="5553426"/>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Windows Server</a:t>
              </a:r>
            </a:p>
          </p:txBody>
        </p:sp>
        <p:sp>
          <p:nvSpPr>
            <p:cNvPr id="122" name="Rectangle 121">
              <a:extLst>
                <a:ext uri="{FF2B5EF4-FFF2-40B4-BE49-F238E27FC236}">
                  <a16:creationId xmlns:a16="http://schemas.microsoft.com/office/drawing/2014/main" id="{FDADC825-8596-4E44-9809-46DB4EA381A5}"/>
                </a:ext>
              </a:extLst>
            </p:cNvPr>
            <p:cNvSpPr/>
            <p:nvPr/>
          </p:nvSpPr>
          <p:spPr>
            <a:xfrm>
              <a:off x="6445638" y="5553426"/>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Agent</a:t>
              </a:r>
            </a:p>
          </p:txBody>
        </p:sp>
        <p:sp>
          <p:nvSpPr>
            <p:cNvPr id="129" name="Rectangle 128">
              <a:extLst>
                <a:ext uri="{FF2B5EF4-FFF2-40B4-BE49-F238E27FC236}">
                  <a16:creationId xmlns:a16="http://schemas.microsoft.com/office/drawing/2014/main" id="{9E88D9E0-2F56-4D3A-926B-A1D5CE446D72}"/>
                </a:ext>
              </a:extLst>
            </p:cNvPr>
            <p:cNvSpPr/>
            <p:nvPr/>
          </p:nvSpPr>
          <p:spPr>
            <a:xfrm>
              <a:off x="9596296" y="2153441"/>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55" name="Group 54">
              <a:extLst>
                <a:ext uri="{FF2B5EF4-FFF2-40B4-BE49-F238E27FC236}">
                  <a16:creationId xmlns:a16="http://schemas.microsoft.com/office/drawing/2014/main" id="{1FC0005B-4550-40BF-A52D-55E2246EAE0A}"/>
                </a:ext>
              </a:extLst>
            </p:cNvPr>
            <p:cNvGrpSpPr/>
            <p:nvPr/>
          </p:nvGrpSpPr>
          <p:grpSpPr>
            <a:xfrm>
              <a:off x="9596296" y="3039013"/>
              <a:ext cx="1809212" cy="1909258"/>
              <a:chOff x="9596296" y="3192563"/>
              <a:chExt cx="1809212" cy="1909258"/>
            </a:xfrm>
          </p:grpSpPr>
          <p:sp>
            <p:nvSpPr>
              <p:cNvPr id="130" name="Rectangle 129">
                <a:extLst>
                  <a:ext uri="{FF2B5EF4-FFF2-40B4-BE49-F238E27FC236}">
                    <a16:creationId xmlns:a16="http://schemas.microsoft.com/office/drawing/2014/main" id="{42596E1C-FBD5-4810-B55E-83CD597CF6A4}"/>
                  </a:ext>
                </a:extLst>
              </p:cNvPr>
              <p:cNvSpPr/>
              <p:nvPr/>
            </p:nvSpPr>
            <p:spPr>
              <a:xfrm>
                <a:off x="9596296" y="3192563"/>
                <a:ext cx="1794905" cy="19092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K8s Native Tools</a:t>
                </a:r>
              </a:p>
            </p:txBody>
          </p:sp>
          <p:sp>
            <p:nvSpPr>
              <p:cNvPr id="131" name="Rectangle 130">
                <a:extLst>
                  <a:ext uri="{FF2B5EF4-FFF2-40B4-BE49-F238E27FC236}">
                    <a16:creationId xmlns:a16="http://schemas.microsoft.com/office/drawing/2014/main" id="{A6F4F6DF-91CC-402D-85E6-89DF2B358F80}"/>
                  </a:ext>
                </a:extLst>
              </p:cNvPr>
              <p:cNvSpPr/>
              <p:nvPr/>
            </p:nvSpPr>
            <p:spPr>
              <a:xfrm>
                <a:off x="9601320" y="3571658"/>
                <a:ext cx="1804188" cy="1431161"/>
              </a:xfrm>
              <a:prstGeom prst="rect">
                <a:avLst/>
              </a:prstGeom>
              <a:ln w="3175">
                <a:noFill/>
              </a:ln>
            </p:spPr>
            <p:txBody>
              <a:bodyPr wrap="square"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provisioning​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upgrade and</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patch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lifecycle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monitoring </a:t>
                </a:r>
              </a:p>
            </p:txBody>
          </p:sp>
        </p:grpSp>
        <p:sp>
          <p:nvSpPr>
            <p:cNvPr id="135" name="Rectangle 134">
              <a:extLst>
                <a:ext uri="{FF2B5EF4-FFF2-40B4-BE49-F238E27FC236}">
                  <a16:creationId xmlns:a16="http://schemas.microsoft.com/office/drawing/2014/main" id="{80A7281C-8FB9-4DDA-887F-5D99E21E89BE}"/>
                </a:ext>
              </a:extLst>
            </p:cNvPr>
            <p:cNvSpPr/>
            <p:nvPr/>
          </p:nvSpPr>
          <p:spPr>
            <a:xfrm>
              <a:off x="9596297" y="5208997"/>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Server Admin Tools</a:t>
              </a:r>
            </a:p>
          </p:txBody>
        </p:sp>
        <p:cxnSp>
          <p:nvCxnSpPr>
            <p:cNvPr id="141" name="Elbow Connector 33">
              <a:extLst>
                <a:ext uri="{FF2B5EF4-FFF2-40B4-BE49-F238E27FC236}">
                  <a16:creationId xmlns:a16="http://schemas.microsoft.com/office/drawing/2014/main" id="{07F11710-96CE-4E51-A13A-33AABAA89F55}"/>
                </a:ext>
              </a:extLst>
            </p:cNvPr>
            <p:cNvCxnSpPr>
              <a:cxnSpLocks/>
              <a:stCxn id="89" idx="3"/>
              <a:endCxn id="108" idx="1"/>
            </p:cNvCxnSpPr>
            <p:nvPr/>
          </p:nvCxnSpPr>
          <p:spPr>
            <a:xfrm>
              <a:off x="5181404" y="4156631"/>
              <a:ext cx="1230052" cy="515302"/>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B8AF96-9BDD-4616-B147-2D90EF3B9894}"/>
                </a:ext>
              </a:extLst>
            </p:cNvPr>
            <p:cNvCxnSpPr>
              <a:cxnSpLocks/>
            </p:cNvCxnSpPr>
            <p:nvPr/>
          </p:nvCxnSpPr>
          <p:spPr>
            <a:xfrm>
              <a:off x="6581489" y="2708968"/>
              <a:ext cx="0" cy="746559"/>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46">
              <a:extLst>
                <a:ext uri="{FF2B5EF4-FFF2-40B4-BE49-F238E27FC236}">
                  <a16:creationId xmlns:a16="http://schemas.microsoft.com/office/drawing/2014/main" id="{BC5022B3-6CC7-492F-83F6-3C2B29BB464C}"/>
                </a:ext>
              </a:extLst>
            </p:cNvPr>
            <p:cNvCxnSpPr>
              <a:cxnSpLocks/>
              <a:stCxn id="92" idx="1"/>
              <a:endCxn id="87" idx="3"/>
            </p:cNvCxnSpPr>
            <p:nvPr/>
          </p:nvCxnSpPr>
          <p:spPr>
            <a:xfrm rot="10800000" flipV="1">
              <a:off x="5179273" y="2462063"/>
              <a:ext cx="1058442" cy="251164"/>
            </a:xfrm>
            <a:prstGeom prst="bentConnector3">
              <a:avLst>
                <a:gd name="adj1" fmla="val 42263"/>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Elbow Connector 164">
              <a:extLst>
                <a:ext uri="{FF2B5EF4-FFF2-40B4-BE49-F238E27FC236}">
                  <a16:creationId xmlns:a16="http://schemas.microsoft.com/office/drawing/2014/main" id="{75DFE7F9-C86B-4909-84DB-B293BEE65F0B}"/>
                </a:ext>
              </a:extLst>
            </p:cNvPr>
            <p:cNvCxnSpPr>
              <a:cxnSpLocks/>
              <a:stCxn id="92" idx="1"/>
              <a:endCxn id="88" idx="3"/>
            </p:cNvCxnSpPr>
            <p:nvPr/>
          </p:nvCxnSpPr>
          <p:spPr>
            <a:xfrm rot="10800000" flipV="1">
              <a:off x="5181405" y="2462063"/>
              <a:ext cx="1056311" cy="969670"/>
            </a:xfrm>
            <a:prstGeom prst="bentConnector3">
              <a:avLst>
                <a:gd name="adj1" fmla="val 42248"/>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169">
              <a:extLst>
                <a:ext uri="{FF2B5EF4-FFF2-40B4-BE49-F238E27FC236}">
                  <a16:creationId xmlns:a16="http://schemas.microsoft.com/office/drawing/2014/main" id="{C5306107-0BC1-478A-A345-58A99DFDBDD3}"/>
                </a:ext>
              </a:extLst>
            </p:cNvPr>
            <p:cNvCxnSpPr>
              <a:cxnSpLocks/>
              <a:stCxn id="90" idx="3"/>
              <a:endCxn id="122" idx="1"/>
            </p:cNvCxnSpPr>
            <p:nvPr/>
          </p:nvCxnSpPr>
          <p:spPr>
            <a:xfrm>
              <a:off x="5181404" y="4948270"/>
              <a:ext cx="1264234" cy="772990"/>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3" name="Elbow Connector 172">
              <a:extLst>
                <a:ext uri="{FF2B5EF4-FFF2-40B4-BE49-F238E27FC236}">
                  <a16:creationId xmlns:a16="http://schemas.microsoft.com/office/drawing/2014/main" id="{A473148C-EA80-455B-8883-2944E33B1F5E}"/>
                </a:ext>
              </a:extLst>
            </p:cNvPr>
            <p:cNvCxnSpPr>
              <a:cxnSpLocks/>
              <a:stCxn id="88" idx="3"/>
              <a:endCxn id="108" idx="1"/>
            </p:cNvCxnSpPr>
            <p:nvPr/>
          </p:nvCxnSpPr>
          <p:spPr>
            <a:xfrm>
              <a:off x="5181404" y="3431733"/>
              <a:ext cx="1230052" cy="1240200"/>
            </a:xfrm>
            <a:prstGeom prst="bentConnector3">
              <a:avLst>
                <a:gd name="adj1" fmla="val 49445"/>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78">
              <a:extLst>
                <a:ext uri="{FF2B5EF4-FFF2-40B4-BE49-F238E27FC236}">
                  <a16:creationId xmlns:a16="http://schemas.microsoft.com/office/drawing/2014/main" id="{E4FB88A0-4EB7-43FA-9692-01201049D2FF}"/>
                </a:ext>
              </a:extLst>
            </p:cNvPr>
            <p:cNvCxnSpPr>
              <a:cxnSpLocks/>
              <a:stCxn id="135" idx="1"/>
              <a:endCxn id="121" idx="3"/>
            </p:cNvCxnSpPr>
            <p:nvPr/>
          </p:nvCxnSpPr>
          <p:spPr>
            <a:xfrm rot="10800000" flipV="1">
              <a:off x="8388231" y="5517617"/>
              <a:ext cx="1208067" cy="203399"/>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557AD71-88AD-4CC3-92A4-E788AE058198}"/>
                </a:ext>
              </a:extLst>
            </p:cNvPr>
            <p:cNvCxnSpPr>
              <a:cxnSpLocks/>
            </p:cNvCxnSpPr>
            <p:nvPr/>
          </p:nvCxnSpPr>
          <p:spPr>
            <a:xfrm>
              <a:off x="7898316" y="3762945"/>
              <a:ext cx="0" cy="291802"/>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9F905E7-0131-4606-8E4A-D074E113871B}"/>
                </a:ext>
              </a:extLst>
            </p:cNvPr>
            <p:cNvCxnSpPr>
              <a:cxnSpLocks/>
              <a:stCxn id="92" idx="3"/>
              <a:endCxn id="129" idx="1"/>
            </p:cNvCxnSpPr>
            <p:nvPr/>
          </p:nvCxnSpPr>
          <p:spPr>
            <a:xfrm flipV="1">
              <a:off x="8538711" y="2462062"/>
              <a:ext cx="1057585"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5" name="Elbow Connector 178">
              <a:extLst>
                <a:ext uri="{FF2B5EF4-FFF2-40B4-BE49-F238E27FC236}">
                  <a16:creationId xmlns:a16="http://schemas.microsoft.com/office/drawing/2014/main" id="{FC5A47BE-3481-40EC-ADD6-D0372568DE7B}"/>
                </a:ext>
              </a:extLst>
            </p:cNvPr>
            <p:cNvCxnSpPr>
              <a:cxnSpLocks/>
              <a:stCxn id="135" idx="1"/>
              <a:endCxn id="116" idx="3"/>
            </p:cNvCxnSpPr>
            <p:nvPr/>
          </p:nvCxnSpPr>
          <p:spPr>
            <a:xfrm rot="10800000">
              <a:off x="8392941" y="5288466"/>
              <a:ext cx="1203357" cy="2291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EBE6A5B-C8DD-4F05-A8F0-59FEC4A12C72}"/>
                </a:ext>
              </a:extLst>
            </p:cNvPr>
            <p:cNvGrpSpPr/>
            <p:nvPr/>
          </p:nvGrpSpPr>
          <p:grpSpPr>
            <a:xfrm>
              <a:off x="1988951" y="1548305"/>
              <a:ext cx="1485637" cy="267552"/>
              <a:chOff x="8433304" y="2569966"/>
              <a:chExt cx="1685926" cy="311236"/>
            </a:xfrm>
          </p:grpSpPr>
          <p:pic>
            <p:nvPicPr>
              <p:cNvPr id="65" name="Picture 64" descr="A picture containing drawing&#10;&#10;Description automatically generated">
                <a:extLst>
                  <a:ext uri="{FF2B5EF4-FFF2-40B4-BE49-F238E27FC236}">
                    <a16:creationId xmlns:a16="http://schemas.microsoft.com/office/drawing/2014/main" id="{8E7B8242-C9D5-4469-87E1-D9659DE1309B}"/>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14F72EA2-A888-4523-AC0F-C7D41CBA75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17" name="Graphic 16">
              <a:extLst>
                <a:ext uri="{FF2B5EF4-FFF2-40B4-BE49-F238E27FC236}">
                  <a16:creationId xmlns:a16="http://schemas.microsoft.com/office/drawing/2014/main" id="{1B3D60D4-638E-4C96-B2E2-902FA65D2C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274" y="2420688"/>
              <a:ext cx="274320" cy="274320"/>
            </a:xfrm>
            <a:prstGeom prst="rect">
              <a:avLst/>
            </a:prstGeom>
          </p:spPr>
        </p:pic>
        <p:pic>
          <p:nvPicPr>
            <p:cNvPr id="18" name="Graphic 17">
              <a:extLst>
                <a:ext uri="{FF2B5EF4-FFF2-40B4-BE49-F238E27FC236}">
                  <a16:creationId xmlns:a16="http://schemas.microsoft.com/office/drawing/2014/main" id="{BA2A9E99-961D-4506-B8A8-A94BAC628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2918" y="2420688"/>
              <a:ext cx="274320" cy="274320"/>
            </a:xfrm>
            <a:prstGeom prst="rect">
              <a:avLst/>
            </a:prstGeom>
          </p:spPr>
        </p:pic>
        <p:pic>
          <p:nvPicPr>
            <p:cNvPr id="19" name="Graphic 18">
              <a:extLst>
                <a:ext uri="{FF2B5EF4-FFF2-40B4-BE49-F238E27FC236}">
                  <a16:creationId xmlns:a16="http://schemas.microsoft.com/office/drawing/2014/main" id="{771DB08A-2B62-408E-87AF-7C7E120348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555" y="2420688"/>
              <a:ext cx="274320" cy="274320"/>
            </a:xfrm>
            <a:prstGeom prst="rect">
              <a:avLst/>
            </a:prstGeom>
          </p:spPr>
        </p:pic>
        <p:grpSp>
          <p:nvGrpSpPr>
            <p:cNvPr id="23" name="Group 22">
              <a:extLst>
                <a:ext uri="{FF2B5EF4-FFF2-40B4-BE49-F238E27FC236}">
                  <a16:creationId xmlns:a16="http://schemas.microsoft.com/office/drawing/2014/main" id="{483F24CA-488C-40A4-B977-7B6B09E74795}"/>
                </a:ext>
              </a:extLst>
            </p:cNvPr>
            <p:cNvGrpSpPr/>
            <p:nvPr/>
          </p:nvGrpSpPr>
          <p:grpSpPr>
            <a:xfrm>
              <a:off x="6408153" y="3444736"/>
              <a:ext cx="1960119" cy="1387217"/>
              <a:chOff x="6650807" y="3283415"/>
              <a:chExt cx="1960119" cy="1387217"/>
            </a:xfrm>
          </p:grpSpPr>
          <p:sp>
            <p:nvSpPr>
              <p:cNvPr id="98" name="Rectangle 97">
                <a:extLst>
                  <a:ext uri="{FF2B5EF4-FFF2-40B4-BE49-F238E27FC236}">
                    <a16:creationId xmlns:a16="http://schemas.microsoft.com/office/drawing/2014/main" id="{BE4B26FA-C1B5-45EB-9849-AA2EFEF36D18}"/>
                  </a:ext>
                </a:extLst>
              </p:cNvPr>
              <p:cNvSpPr/>
              <p:nvPr/>
            </p:nvSpPr>
            <p:spPr>
              <a:xfrm>
                <a:off x="7692818" y="3893426"/>
                <a:ext cx="896304" cy="33518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Segoe UI" pitchFamily="34" charset="0"/>
                  </a:rPr>
                  <a:t>Azure PaaS Control</a:t>
                </a:r>
              </a:p>
            </p:txBody>
          </p:sp>
          <p:sp>
            <p:nvSpPr>
              <p:cNvPr id="106" name="Rectangle 105">
                <a:extLst>
                  <a:ext uri="{FF2B5EF4-FFF2-40B4-BE49-F238E27FC236}">
                    <a16:creationId xmlns:a16="http://schemas.microsoft.com/office/drawing/2014/main" id="{1C573F3C-1DB7-45E9-B589-E717A4D05BB4}"/>
                  </a:ext>
                </a:extLst>
              </p:cNvPr>
              <p:cNvSpPr/>
              <p:nvPr/>
            </p:nvSpPr>
            <p:spPr>
              <a:xfrm>
                <a:off x="6650807" y="3895802"/>
                <a:ext cx="898260"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Manager</a:t>
                </a:r>
              </a:p>
            </p:txBody>
          </p:sp>
          <p:sp>
            <p:nvSpPr>
              <p:cNvPr id="108" name="Rectangle 107">
                <a:extLst>
                  <a:ext uri="{FF2B5EF4-FFF2-40B4-BE49-F238E27FC236}">
                    <a16:creationId xmlns:a16="http://schemas.microsoft.com/office/drawing/2014/main" id="{AFC5436E-23B0-4BA9-B03D-00F510AF715C}"/>
                  </a:ext>
                </a:extLst>
              </p:cNvPr>
              <p:cNvSpPr/>
              <p:nvPr/>
            </p:nvSpPr>
            <p:spPr>
              <a:xfrm>
                <a:off x="6654110" y="4350592"/>
                <a:ext cx="1956816" cy="32004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Agent</a:t>
                </a:r>
              </a:p>
            </p:txBody>
          </p:sp>
          <p:sp>
            <p:nvSpPr>
              <p:cNvPr id="95" name="Rectangle 94">
                <a:extLst>
                  <a:ext uri="{FF2B5EF4-FFF2-40B4-BE49-F238E27FC236}">
                    <a16:creationId xmlns:a16="http://schemas.microsoft.com/office/drawing/2014/main" id="{1CEEDF34-254D-4E23-ACEC-59D93ED27882}"/>
                  </a:ext>
                </a:extLst>
              </p:cNvPr>
              <p:cNvSpPr/>
              <p:nvPr/>
            </p:nvSpPr>
            <p:spPr>
              <a:xfrm>
                <a:off x="6650807" y="3283415"/>
                <a:ext cx="1953969" cy="318209"/>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Controller</a:t>
                </a:r>
              </a:p>
            </p:txBody>
          </p:sp>
        </p:grpSp>
        <p:pic>
          <p:nvPicPr>
            <p:cNvPr id="20" name="Picture 19" descr="A close up of a sign&#10;&#10;Description automatically generated">
              <a:extLst>
                <a:ext uri="{FF2B5EF4-FFF2-40B4-BE49-F238E27FC236}">
                  <a16:creationId xmlns:a16="http://schemas.microsoft.com/office/drawing/2014/main" id="{3BE554E0-7E3A-459C-B38E-72040F2C60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0207" y="3087535"/>
              <a:ext cx="282804" cy="274320"/>
            </a:xfrm>
            <a:prstGeom prst="rect">
              <a:avLst/>
            </a:prstGeom>
          </p:spPr>
        </p:pic>
        <p:cxnSp>
          <p:nvCxnSpPr>
            <p:cNvPr id="115" name="Straight Arrow Connector 114">
              <a:extLst>
                <a:ext uri="{FF2B5EF4-FFF2-40B4-BE49-F238E27FC236}">
                  <a16:creationId xmlns:a16="http://schemas.microsoft.com/office/drawing/2014/main" id="{E3C5B2E5-8742-4614-BC80-486292E6D2F8}"/>
                </a:ext>
              </a:extLst>
            </p:cNvPr>
            <p:cNvCxnSpPr>
              <a:cxnSpLocks/>
              <a:stCxn id="96" idx="3"/>
              <a:endCxn id="130" idx="1"/>
            </p:cNvCxnSpPr>
            <p:nvPr/>
          </p:nvCxnSpPr>
          <p:spPr>
            <a:xfrm flipV="1">
              <a:off x="8538711" y="3993642"/>
              <a:ext cx="1057585" cy="24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586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38200" y="185739"/>
            <a:ext cx="10515600" cy="644691"/>
          </a:xfrm>
        </p:spPr>
        <p:txBody>
          <a:bodyPr vert="horz" wrap="square" lIns="0" tIns="0" rIns="0" bIns="0" rtlCol="0" anchor="t">
            <a:spAutoFit/>
          </a:bodyPr>
          <a:lstStyle/>
          <a:p>
            <a:r>
              <a:rPr lang="en-US"/>
              <a:t>GitOps – Definition &amp; Principles</a:t>
            </a:r>
          </a:p>
        </p:txBody>
      </p:sp>
      <p:graphicFrame>
        <p:nvGraphicFramePr>
          <p:cNvPr id="7" name="Content Placeholder 4">
            <a:extLst>
              <a:ext uri="{FF2B5EF4-FFF2-40B4-BE49-F238E27FC236}">
                <a16:creationId xmlns:a16="http://schemas.microsoft.com/office/drawing/2014/main" id="{101F4981-944C-456B-AE67-DCB9C6CBBB8E}"/>
              </a:ext>
            </a:extLst>
          </p:cNvPr>
          <p:cNvGraphicFramePr>
            <a:graphicFrameLocks noGrp="1"/>
          </p:cNvGraphicFramePr>
          <p:nvPr>
            <p:ph idx="1"/>
            <p:extLst>
              <p:ext uri="{D42A27DB-BD31-4B8C-83A1-F6EECF244321}">
                <p14:modId xmlns:p14="http://schemas.microsoft.com/office/powerpoint/2010/main" val="2765374639"/>
              </p:ext>
            </p:extLst>
          </p:nvPr>
        </p:nvGraphicFramePr>
        <p:xfrm>
          <a:off x="838200" y="1235837"/>
          <a:ext cx="10515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235835" y="6487595"/>
            <a:ext cx="4956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8"/>
              </a:rPr>
              <a:t>https://www.weave.works/technologies/gitops/</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Content Placeholder 4">
            <a:extLst>
              <a:ext uri="{FF2B5EF4-FFF2-40B4-BE49-F238E27FC236}">
                <a16:creationId xmlns:a16="http://schemas.microsoft.com/office/drawing/2014/main" id="{D089208F-3C30-4B3F-9958-D3AED9FBDA1B}"/>
              </a:ext>
            </a:extLst>
          </p:cNvPr>
          <p:cNvGraphicFramePr>
            <a:graphicFrameLocks/>
          </p:cNvGraphicFramePr>
          <p:nvPr>
            <p:extLst>
              <p:ext uri="{D42A27DB-BD31-4B8C-83A1-F6EECF244321}">
                <p14:modId xmlns:p14="http://schemas.microsoft.com/office/powerpoint/2010/main" val="4124218808"/>
              </p:ext>
            </p:extLst>
          </p:nvPr>
        </p:nvGraphicFramePr>
        <p:xfrm>
          <a:off x="838200" y="3889025"/>
          <a:ext cx="10515600" cy="2286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22050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p:txBody>
          <a:bodyPr/>
          <a:lstStyle/>
          <a:p>
            <a:r>
              <a:rPr lang="en-US"/>
              <a:t>Azure Arc enabled Kubernetes GitOps Flow</a:t>
            </a:r>
          </a:p>
        </p:txBody>
      </p:sp>
      <p:pic>
        <p:nvPicPr>
          <p:cNvPr id="82" name="Graphic 81" descr="Kuberenetes icon">
            <a:extLst>
              <a:ext uri="{FF2B5EF4-FFF2-40B4-BE49-F238E27FC236}">
                <a16:creationId xmlns:a16="http://schemas.microsoft.com/office/drawing/2014/main" id="{0FD1FE5E-8772-433B-9BED-234E087BD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936" y="1850769"/>
            <a:ext cx="640264" cy="640264"/>
          </a:xfrm>
          <a:prstGeom prst="rect">
            <a:avLst/>
          </a:prstGeom>
        </p:spPr>
      </p:pic>
      <p:sp>
        <p:nvSpPr>
          <p:cNvPr id="86" name="Rectangle 85">
            <a:extLst>
              <a:ext uri="{FF2B5EF4-FFF2-40B4-BE49-F238E27FC236}">
                <a16:creationId xmlns:a16="http://schemas.microsoft.com/office/drawing/2014/main" id="{7FD0C919-8241-4F52-92E2-D72666E87C8B}"/>
              </a:ext>
            </a:extLst>
          </p:cNvPr>
          <p:cNvSpPr/>
          <p:nvPr/>
        </p:nvSpPr>
        <p:spPr>
          <a:xfrm>
            <a:off x="4803195" y="1285506"/>
            <a:ext cx="15037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Arc Connected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Kubernetes Cluster</a:t>
            </a:r>
            <a:endParaRPr kumimoji="0" lang="en-US" sz="1200" b="0" i="0" u="none" strike="noStrike" kern="1200" cap="none" spc="0" normalizeH="0" baseline="0" noProof="0">
              <a:ln>
                <a:noFill/>
              </a:ln>
              <a:effectLst/>
              <a:uLnTx/>
              <a:uFillTx/>
              <a:latin typeface="Segoe UI"/>
              <a:ea typeface="+mn-ea"/>
              <a:cs typeface="+mn-cs"/>
            </a:endParaRPr>
          </a:p>
        </p:txBody>
      </p:sp>
      <p:sp>
        <p:nvSpPr>
          <p:cNvPr id="87" name="Rectangle 86">
            <a:extLst>
              <a:ext uri="{FF2B5EF4-FFF2-40B4-BE49-F238E27FC236}">
                <a16:creationId xmlns:a16="http://schemas.microsoft.com/office/drawing/2014/main" id="{5EEF0CD4-4A18-4385-901E-51DDFAD822FC}"/>
              </a:ext>
            </a:extLst>
          </p:cNvPr>
          <p:cNvSpPr/>
          <p:nvPr/>
        </p:nvSpPr>
        <p:spPr>
          <a:xfrm>
            <a:off x="6681064" y="1285506"/>
            <a:ext cx="121860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Configurations</a:t>
            </a:r>
            <a:endParaRPr kumimoji="0" lang="en-US" sz="1200" b="0" i="0" u="none" strike="noStrike" kern="1200" cap="none" spc="0" normalizeH="0" baseline="0" noProof="0">
              <a:ln>
                <a:noFill/>
              </a:ln>
              <a:effectLst/>
              <a:uLnTx/>
              <a:uFillTx/>
              <a:latin typeface="Segoe UI"/>
              <a:ea typeface="+mn-ea"/>
              <a:cs typeface="+mn-cs"/>
            </a:endParaRPr>
          </a:p>
        </p:txBody>
      </p:sp>
      <p:sp>
        <p:nvSpPr>
          <p:cNvPr id="89" name="Rectangle 88">
            <a:extLst>
              <a:ext uri="{FF2B5EF4-FFF2-40B4-BE49-F238E27FC236}">
                <a16:creationId xmlns:a16="http://schemas.microsoft.com/office/drawing/2014/main" id="{4B036597-17B1-41C4-949D-9AA036DDB534}"/>
              </a:ext>
            </a:extLst>
          </p:cNvPr>
          <p:cNvSpPr/>
          <p:nvPr/>
        </p:nvSpPr>
        <p:spPr>
          <a:xfrm>
            <a:off x="10479988" y="1285506"/>
            <a:ext cx="937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git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Repository</a:t>
            </a:r>
            <a:endParaRPr kumimoji="0" lang="en-US" sz="1200" b="0" i="0" u="none" strike="noStrike" kern="1200" cap="none" spc="0" normalizeH="0" baseline="0" noProof="0">
              <a:ln>
                <a:noFill/>
              </a:ln>
              <a:effectLst/>
              <a:uLnTx/>
              <a:uFillTx/>
              <a:latin typeface="Segoe UI"/>
              <a:ea typeface="+mn-ea"/>
              <a:cs typeface="+mn-cs"/>
            </a:endParaRPr>
          </a:p>
        </p:txBody>
      </p:sp>
      <p:sp>
        <p:nvSpPr>
          <p:cNvPr id="91" name="Rectangle 90">
            <a:extLst>
              <a:ext uri="{FF2B5EF4-FFF2-40B4-BE49-F238E27FC236}">
                <a16:creationId xmlns:a16="http://schemas.microsoft.com/office/drawing/2014/main" id="{899437C7-BA8E-4F8D-A47D-3EEDDEBB50FC}"/>
              </a:ext>
            </a:extLst>
          </p:cNvPr>
          <p:cNvSpPr/>
          <p:nvPr/>
        </p:nvSpPr>
        <p:spPr>
          <a:xfrm>
            <a:off x="8289824" y="1285506"/>
            <a:ext cx="14191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Operator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Helm Operator</a:t>
            </a:r>
            <a:endParaRPr kumimoji="0" lang="en-US" sz="1200" b="0" i="0" u="none" strike="noStrike" kern="1200" cap="none" spc="0" normalizeH="0" baseline="0" noProof="0">
              <a:ln>
                <a:noFill/>
              </a:ln>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461A6332-8CEC-4178-8036-D7BD2AC52CA3}"/>
              </a:ext>
              <a:ext uri="{C183D7F6-B498-43B3-948B-1728B52AA6E4}">
                <adec:decorative xmlns:adec="http://schemas.microsoft.com/office/drawing/2017/decorative" val="1"/>
              </a:ext>
            </a:extLst>
          </p:cNvPr>
          <p:cNvCxnSpPr>
            <a:cxnSpLocks/>
          </p:cNvCxnSpPr>
          <p:nvPr/>
        </p:nvCxnSpPr>
        <p:spPr>
          <a:xfrm flipH="1">
            <a:off x="5907625" y="2170809"/>
            <a:ext cx="1097712" cy="92"/>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F1F3E9-5C5C-498E-A5A7-5337094599D2}"/>
              </a:ext>
              <a:ext uri="{C183D7F6-B498-43B3-948B-1728B52AA6E4}">
                <adec:decorative xmlns:adec="http://schemas.microsoft.com/office/drawing/2017/decorative" val="1"/>
              </a:ext>
            </a:extLst>
          </p:cNvPr>
          <p:cNvCxnSpPr>
            <a:cxnSpLocks/>
          </p:cNvCxnSpPr>
          <p:nvPr/>
        </p:nvCxnSpPr>
        <p:spPr>
          <a:xfrm flipH="1">
            <a:off x="7612992" y="2170809"/>
            <a:ext cx="773588"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8DCBB1-B0F5-49F4-9BEA-AE06CA079A2D}"/>
              </a:ext>
              <a:ext uri="{C183D7F6-B498-43B3-948B-1728B52AA6E4}">
                <adec:decorative xmlns:adec="http://schemas.microsoft.com/office/drawing/2017/decorative" val="1"/>
              </a:ext>
            </a:extLst>
          </p:cNvPr>
          <p:cNvCxnSpPr>
            <a:cxnSpLocks/>
          </p:cNvCxnSpPr>
          <p:nvPr/>
        </p:nvCxnSpPr>
        <p:spPr>
          <a:xfrm flipH="1">
            <a:off x="9578382" y="2153338"/>
            <a:ext cx="971390" cy="0"/>
          </a:xfrm>
          <a:prstGeom prst="line">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6" name="Graphic 95" descr="application changes icon">
            <a:extLst>
              <a:ext uri="{FF2B5EF4-FFF2-40B4-BE49-F238E27FC236}">
                <a16:creationId xmlns:a16="http://schemas.microsoft.com/office/drawing/2014/main" id="{1CBAEE1B-5248-4A86-9B7A-41C44D0283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80" y="4045784"/>
            <a:ext cx="640080" cy="640080"/>
          </a:xfrm>
          <a:prstGeom prst="rect">
            <a:avLst/>
          </a:prstGeom>
        </p:spPr>
      </p:pic>
      <p:sp>
        <p:nvSpPr>
          <p:cNvPr id="97" name="Rectangle 96">
            <a:extLst>
              <a:ext uri="{FF2B5EF4-FFF2-40B4-BE49-F238E27FC236}">
                <a16:creationId xmlns:a16="http://schemas.microsoft.com/office/drawing/2014/main" id="{5B9926E4-AB41-4F80-84D6-E4AF14EFE106}"/>
              </a:ext>
            </a:extLst>
          </p:cNvPr>
          <p:cNvSpPr/>
          <p:nvPr/>
        </p:nvSpPr>
        <p:spPr>
          <a:xfrm>
            <a:off x="10457355" y="4685864"/>
            <a:ext cx="98296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Changes</a:t>
            </a:r>
            <a:endParaRPr kumimoji="0" lang="en-US" sz="1200" b="0" i="0" u="none" strike="noStrike" kern="1200" cap="none" spc="0" normalizeH="0" baseline="0" noProof="0">
              <a:ln>
                <a:noFill/>
              </a:ln>
              <a:effectLst/>
              <a:uLnTx/>
              <a:uFillTx/>
              <a:latin typeface="Segoe UI"/>
              <a:ea typeface="+mn-ea"/>
              <a:cs typeface="+mn-cs"/>
            </a:endParaRPr>
          </a:p>
        </p:txBody>
      </p:sp>
      <p:sp>
        <p:nvSpPr>
          <p:cNvPr id="98" name="Rectangle 97">
            <a:extLst>
              <a:ext uri="{FF2B5EF4-FFF2-40B4-BE49-F238E27FC236}">
                <a16:creationId xmlns:a16="http://schemas.microsoft.com/office/drawing/2014/main" id="{1686EB33-AAE9-4F7F-9CD1-9257C55C0E29}"/>
              </a:ext>
            </a:extLst>
          </p:cNvPr>
          <p:cNvSpPr/>
          <p:nvPr/>
        </p:nvSpPr>
        <p:spPr>
          <a:xfrm>
            <a:off x="11310308" y="3098842"/>
            <a:ext cx="61734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Semibold"/>
                <a:ea typeface="+mn-ea"/>
                <a:cs typeface="+mn-cs"/>
              </a:rPr>
              <a:t>git</a:t>
            </a:r>
            <a:br>
              <a:rPr kumimoji="0" lang="en-US" sz="1200" b="0" i="1" u="none" strike="noStrike" kern="1200" cap="none" spc="0" normalizeH="0" baseline="0" noProof="0">
                <a:ln>
                  <a:noFill/>
                </a:ln>
                <a:effectLst/>
                <a:uLnTx/>
                <a:uFillTx/>
                <a:latin typeface="Segoe UI Semibold"/>
                <a:ea typeface="+mn-ea"/>
                <a:cs typeface="+mn-cs"/>
              </a:rPr>
            </a:br>
            <a:r>
              <a:rPr kumimoji="0" lang="en-US" sz="1200" b="0" i="1" u="none" strike="noStrike" kern="1200" cap="none" spc="0" normalizeH="0" baseline="0" noProof="0">
                <a:ln>
                  <a:noFill/>
                </a:ln>
                <a:effectLst/>
                <a:uLnTx/>
                <a:uFillTx/>
                <a:latin typeface="Segoe UI Semibold"/>
                <a:ea typeface="+mn-ea"/>
                <a:cs typeface="+mn-cs"/>
              </a:rPr>
              <a:t>merge</a:t>
            </a:r>
            <a:endParaRPr kumimoji="0" lang="en-US" sz="1200" b="0" i="1" u="none" strike="noStrike" kern="1200" cap="none" spc="0" normalizeH="0" baseline="0" noProof="0">
              <a:ln>
                <a:noFill/>
              </a:ln>
              <a:effectLst/>
              <a:uLnTx/>
              <a:uFillTx/>
              <a:latin typeface="Segoe UI"/>
              <a:ea typeface="+mn-ea"/>
              <a:cs typeface="+mn-cs"/>
            </a:endParaRPr>
          </a:p>
        </p:txBody>
      </p:sp>
      <p:cxnSp>
        <p:nvCxnSpPr>
          <p:cNvPr id="99" name="Straight Connector 98">
            <a:extLst>
              <a:ext uri="{FF2B5EF4-FFF2-40B4-BE49-F238E27FC236}">
                <a16:creationId xmlns:a16="http://schemas.microsoft.com/office/drawing/2014/main" id="{F8E5571A-B9A0-4DEA-B550-96B2D9470D42}"/>
              </a:ext>
              <a:ext uri="{C183D7F6-B498-43B3-948B-1728B52AA6E4}">
                <adec:decorative xmlns:adec="http://schemas.microsoft.com/office/drawing/2017/decorative" val="1"/>
              </a:ext>
            </a:extLst>
          </p:cNvPr>
          <p:cNvCxnSpPr>
            <a:cxnSpLocks/>
          </p:cNvCxnSpPr>
          <p:nvPr/>
        </p:nvCxnSpPr>
        <p:spPr>
          <a:xfrm flipH="1">
            <a:off x="9578382" y="2335166"/>
            <a:ext cx="971390" cy="0"/>
          </a:xfrm>
          <a:prstGeom prst="line">
            <a:avLst/>
          </a:prstGeom>
          <a:ln w="15875">
            <a:solidFill>
              <a:srgbClr val="9BF00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D33D03B-7F4E-46CF-9719-59FEF489DEBE}"/>
              </a:ext>
            </a:extLst>
          </p:cNvPr>
          <p:cNvSpPr/>
          <p:nvPr/>
        </p:nvSpPr>
        <p:spPr>
          <a:xfrm>
            <a:off x="9477848" y="2372745"/>
            <a:ext cx="1266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pickup changes</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01" name="Group 100">
            <a:extLst>
              <a:ext uri="{FF2B5EF4-FFF2-40B4-BE49-F238E27FC236}">
                <a16:creationId xmlns:a16="http://schemas.microsoft.com/office/drawing/2014/main" id="{05BA06E4-591F-4667-A69C-0224D6878B54}"/>
              </a:ext>
              <a:ext uri="{C183D7F6-B498-43B3-948B-1728B52AA6E4}">
                <adec:decorative xmlns:adec="http://schemas.microsoft.com/office/drawing/2017/decorative" val="1"/>
              </a:ext>
            </a:extLst>
          </p:cNvPr>
          <p:cNvGrpSpPr/>
          <p:nvPr/>
        </p:nvGrpSpPr>
        <p:grpSpPr>
          <a:xfrm>
            <a:off x="8425677" y="4125403"/>
            <a:ext cx="1062896" cy="560461"/>
            <a:chOff x="9869006" y="3388646"/>
            <a:chExt cx="1062896" cy="560461"/>
          </a:xfrm>
        </p:grpSpPr>
        <p:pic>
          <p:nvPicPr>
            <p:cNvPr id="102" name="Picture 101" descr="A close up of a sign&#10;&#10;Description automatically generated">
              <a:extLst>
                <a:ext uri="{FF2B5EF4-FFF2-40B4-BE49-F238E27FC236}">
                  <a16:creationId xmlns:a16="http://schemas.microsoft.com/office/drawing/2014/main" id="{BE274FEC-7566-4386-BA99-1FD08E83B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03" name="Graphic 102">
              <a:extLst>
                <a:ext uri="{FF2B5EF4-FFF2-40B4-BE49-F238E27FC236}">
                  <a16:creationId xmlns:a16="http://schemas.microsoft.com/office/drawing/2014/main" id="{7C855180-1360-4274-949D-A6615D4A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04" name="Rectangle 103">
            <a:extLst>
              <a:ext uri="{FF2B5EF4-FFF2-40B4-BE49-F238E27FC236}">
                <a16:creationId xmlns:a16="http://schemas.microsoft.com/office/drawing/2014/main" id="{52DBBC8D-5202-4682-953A-77AC15B565CD}"/>
              </a:ext>
            </a:extLst>
          </p:cNvPr>
          <p:cNvSpPr/>
          <p:nvPr/>
        </p:nvSpPr>
        <p:spPr>
          <a:xfrm>
            <a:off x="8355093" y="4685863"/>
            <a:ext cx="1210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(Desired State)</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091DCEA5-A1EE-49C6-B5AF-CBD5EE50777D}"/>
              </a:ext>
              <a:ext uri="{C183D7F6-B498-43B3-948B-1728B52AA6E4}">
                <adec:decorative xmlns:adec="http://schemas.microsoft.com/office/drawing/2017/decorative" val="1"/>
              </a:ext>
            </a:extLst>
          </p:cNvPr>
          <p:cNvCxnSpPr>
            <a:cxnSpLocks/>
          </p:cNvCxnSpPr>
          <p:nvPr/>
        </p:nvCxnSpPr>
        <p:spPr>
          <a:xfrm>
            <a:off x="10966820" y="2494156"/>
            <a:ext cx="0" cy="1486778"/>
          </a:xfrm>
          <a:prstGeom prst="line">
            <a:avLst/>
          </a:prstGeom>
          <a:ln w="15875">
            <a:solidFill>
              <a:srgbClr val="D83B0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4CF066-344A-4D33-A48C-037C709EBE5E}"/>
              </a:ext>
              <a:ext uri="{C183D7F6-B498-43B3-948B-1728B52AA6E4}">
                <adec:decorative xmlns:adec="http://schemas.microsoft.com/office/drawing/2017/decorative" val="1"/>
              </a:ext>
            </a:extLst>
          </p:cNvPr>
          <p:cNvCxnSpPr>
            <a:cxnSpLocks/>
          </p:cNvCxnSpPr>
          <p:nvPr/>
        </p:nvCxnSpPr>
        <p:spPr>
          <a:xfrm flipV="1">
            <a:off x="8710352" y="2525258"/>
            <a:ext cx="0" cy="1513814"/>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7" name="Shape 339">
            <a:extLst>
              <a:ext uri="{FF2B5EF4-FFF2-40B4-BE49-F238E27FC236}">
                <a16:creationId xmlns:a16="http://schemas.microsoft.com/office/drawing/2014/main" id="{0E6ED490-8AE1-40D5-BD21-C418CDD29423}"/>
              </a:ext>
              <a:ext uri="{C183D7F6-B498-43B3-948B-1728B52AA6E4}">
                <adec:decorative xmlns:adec="http://schemas.microsoft.com/office/drawing/2017/decorative" val="1"/>
              </a:ext>
            </a:extLst>
          </p:cNvPr>
          <p:cNvPicPr preferRelativeResize="0"/>
          <p:nvPr/>
        </p:nvPicPr>
        <p:blipFill rotWithShape="1">
          <a:blip r:embed="rId10"/>
          <a:srcRect t="5092" b="5092"/>
          <a:stretch/>
        </p:blipFill>
        <p:spPr>
          <a:xfrm>
            <a:off x="2621801" y="1876339"/>
            <a:ext cx="638810" cy="553998"/>
          </a:xfrm>
          <a:prstGeom prst="rect">
            <a:avLst/>
          </a:prstGeom>
        </p:spPr>
      </p:pic>
      <p:sp>
        <p:nvSpPr>
          <p:cNvPr id="108" name="TextBox 107">
            <a:extLst>
              <a:ext uri="{FF2B5EF4-FFF2-40B4-BE49-F238E27FC236}">
                <a16:creationId xmlns:a16="http://schemas.microsoft.com/office/drawing/2014/main" id="{05B07652-E238-4CA5-A6B9-629D511AEB8D}"/>
              </a:ext>
            </a:extLst>
          </p:cNvPr>
          <p:cNvSpPr txBox="1"/>
          <p:nvPr/>
        </p:nvSpPr>
        <p:spPr>
          <a:xfrm>
            <a:off x="382017" y="1936284"/>
            <a:ext cx="2006015" cy="461665"/>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Google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Engine (GKE)</a:t>
            </a:r>
          </a:p>
        </p:txBody>
      </p:sp>
      <p:cxnSp>
        <p:nvCxnSpPr>
          <p:cNvPr id="109" name="Straight Connector 108">
            <a:extLst>
              <a:ext uri="{FF2B5EF4-FFF2-40B4-BE49-F238E27FC236}">
                <a16:creationId xmlns:a16="http://schemas.microsoft.com/office/drawing/2014/main" id="{5E268BC7-49CF-4E82-ADB9-23B45806E99A}"/>
              </a:ext>
              <a:ext uri="{C183D7F6-B498-43B3-948B-1728B52AA6E4}">
                <adec:decorative xmlns:adec="http://schemas.microsoft.com/office/drawing/2017/decorative" val="1"/>
              </a:ext>
            </a:extLst>
          </p:cNvPr>
          <p:cNvCxnSpPr>
            <a:cxnSpLocks/>
          </p:cNvCxnSpPr>
          <p:nvPr/>
        </p:nvCxnSpPr>
        <p:spPr>
          <a:xfrm flipH="1">
            <a:off x="3434757" y="2170809"/>
            <a:ext cx="1800179"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0" name="Graphic 109" descr="EKS icon">
            <a:extLst>
              <a:ext uri="{FF2B5EF4-FFF2-40B4-BE49-F238E27FC236}">
                <a16:creationId xmlns:a16="http://schemas.microsoft.com/office/drawing/2014/main" id="{E3D8B7D6-7895-4EC9-8D4F-F8D23BD3F5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611" y="3855459"/>
            <a:ext cx="560461" cy="560461"/>
          </a:xfrm>
          <a:prstGeom prst="rect">
            <a:avLst/>
          </a:prstGeom>
        </p:spPr>
      </p:pic>
      <p:sp>
        <p:nvSpPr>
          <p:cNvPr id="111" name="Rectangle 110">
            <a:extLst>
              <a:ext uri="{FF2B5EF4-FFF2-40B4-BE49-F238E27FC236}">
                <a16:creationId xmlns:a16="http://schemas.microsoft.com/office/drawing/2014/main" id="{2A19C703-5D0F-4D31-9E0A-B73702C3C97D}"/>
              </a:ext>
            </a:extLst>
          </p:cNvPr>
          <p:cNvSpPr/>
          <p:nvPr/>
        </p:nvSpPr>
        <p:spPr>
          <a:xfrm>
            <a:off x="504329" y="3904857"/>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Elastic Kubernetes Service (EKS)</a:t>
            </a:r>
          </a:p>
        </p:txBody>
      </p:sp>
      <p:sp>
        <p:nvSpPr>
          <p:cNvPr id="112" name="Rectangle 111">
            <a:extLst>
              <a:ext uri="{FF2B5EF4-FFF2-40B4-BE49-F238E27FC236}">
                <a16:creationId xmlns:a16="http://schemas.microsoft.com/office/drawing/2014/main" id="{09214308-201C-4328-8D8A-826C472EB56A}"/>
              </a:ext>
            </a:extLst>
          </p:cNvPr>
          <p:cNvSpPr/>
          <p:nvPr/>
        </p:nvSpPr>
        <p:spPr>
          <a:xfrm>
            <a:off x="476785" y="4937219"/>
            <a:ext cx="176139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Rancher K3s</a:t>
            </a:r>
          </a:p>
        </p:txBody>
      </p:sp>
      <p:sp>
        <p:nvSpPr>
          <p:cNvPr id="115" name="Rectangle 114">
            <a:extLst>
              <a:ext uri="{FF2B5EF4-FFF2-40B4-BE49-F238E27FC236}">
                <a16:creationId xmlns:a16="http://schemas.microsoft.com/office/drawing/2014/main" id="{ECE8D105-81AB-4E04-AA40-A4480A680D4C}"/>
              </a:ext>
            </a:extLst>
          </p:cNvPr>
          <p:cNvSpPr/>
          <p:nvPr/>
        </p:nvSpPr>
        <p:spPr>
          <a:xfrm>
            <a:off x="661832" y="2912066"/>
            <a:ext cx="144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Azure Kubernetes Service on HCI</a:t>
            </a:r>
          </a:p>
        </p:txBody>
      </p:sp>
      <p:pic>
        <p:nvPicPr>
          <p:cNvPr id="117" name="Picture 4" descr="Rancher Brand Guidelines &amp; Resources">
            <a:extLst>
              <a:ext uri="{FF2B5EF4-FFF2-40B4-BE49-F238E27FC236}">
                <a16:creationId xmlns:a16="http://schemas.microsoft.com/office/drawing/2014/main" id="{1558B545-7E25-4A32-B4EB-B6C0420555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107" y="4881411"/>
            <a:ext cx="765468" cy="3886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DCDB8AE-1A22-43D5-88CA-B2D6E08742AB}"/>
              </a:ext>
              <a:ext uri="{C183D7F6-B498-43B3-948B-1728B52AA6E4}">
                <adec:decorative xmlns:adec="http://schemas.microsoft.com/office/drawing/2017/decorative" val="1"/>
              </a:ext>
            </a:extLst>
          </p:cNvPr>
          <p:cNvGrpSpPr/>
          <p:nvPr/>
        </p:nvGrpSpPr>
        <p:grpSpPr>
          <a:xfrm>
            <a:off x="8417535" y="1876339"/>
            <a:ext cx="1058751" cy="581167"/>
            <a:chOff x="8435919" y="1840161"/>
            <a:chExt cx="1058751" cy="581167"/>
          </a:xfrm>
        </p:grpSpPr>
        <p:pic>
          <p:nvPicPr>
            <p:cNvPr id="119" name="Picture 118" descr="A close up of a sign&#10;&#10;Description automatically generated">
              <a:extLst>
                <a:ext uri="{FF2B5EF4-FFF2-40B4-BE49-F238E27FC236}">
                  <a16:creationId xmlns:a16="http://schemas.microsoft.com/office/drawing/2014/main" id="{79CB20CE-7750-4057-9D06-DA502980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4475" y="1869541"/>
              <a:ext cx="490195" cy="475488"/>
            </a:xfrm>
            <a:prstGeom prst="rect">
              <a:avLst/>
            </a:prstGeom>
          </p:spPr>
        </p:pic>
        <p:pic>
          <p:nvPicPr>
            <p:cNvPr id="120" name="Picture 6" descr="CNCF Branding | Flux">
              <a:extLst>
                <a:ext uri="{FF2B5EF4-FFF2-40B4-BE49-F238E27FC236}">
                  <a16:creationId xmlns:a16="http://schemas.microsoft.com/office/drawing/2014/main" id="{3ECAFB6C-926B-4FF4-9B06-C143551F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5919" y="1840161"/>
              <a:ext cx="581167" cy="581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1" name="Graphic 120" descr="Checklist">
            <a:extLst>
              <a:ext uri="{FF2B5EF4-FFF2-40B4-BE49-F238E27FC236}">
                <a16:creationId xmlns:a16="http://schemas.microsoft.com/office/drawing/2014/main" id="{B9A282D7-7DDE-49EF-9DD8-BF44C6741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74470" y="1852526"/>
            <a:ext cx="631793" cy="631793"/>
          </a:xfrm>
          <a:prstGeom prst="rect">
            <a:avLst/>
          </a:prstGeom>
        </p:spPr>
      </p:pic>
      <p:pic>
        <p:nvPicPr>
          <p:cNvPr id="122" name="Picture 8" descr="Git - Logo Downloads">
            <a:extLst>
              <a:ext uri="{FF2B5EF4-FFF2-40B4-BE49-F238E27FC236}">
                <a16:creationId xmlns:a16="http://schemas.microsoft.com/office/drawing/2014/main" id="{2B2AD68F-8178-4DCD-827E-96F4C1519B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6780" y="1817427"/>
            <a:ext cx="640079" cy="640079"/>
          </a:xfrm>
          <a:prstGeom prst="rect">
            <a:avLst/>
          </a:prstGeom>
          <a:noFill/>
          <a:extLst>
            <a:ext uri="{909E8E84-426E-40DD-AFC4-6F175D3DCCD1}">
              <a14:hiddenFill xmlns:a14="http://schemas.microsoft.com/office/drawing/2010/main">
                <a:solidFill>
                  <a:srgbClr val="FFFFFF"/>
                </a:solidFill>
              </a14:hiddenFill>
            </a:ext>
          </a:extLst>
        </p:spPr>
      </p:pic>
      <p:pic>
        <p:nvPicPr>
          <p:cNvPr id="123" name="Graphic 122" descr="Azure Kubernetes Service on HCI icon">
            <a:extLst>
              <a:ext uri="{FF2B5EF4-FFF2-40B4-BE49-F238E27FC236}">
                <a16:creationId xmlns:a16="http://schemas.microsoft.com/office/drawing/2014/main" id="{4F89B08D-FA66-4E0D-9B76-64AE03438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2125" y="2842433"/>
            <a:ext cx="600930" cy="600930"/>
          </a:xfrm>
          <a:prstGeom prst="rect">
            <a:avLst/>
          </a:prstGeom>
        </p:spPr>
      </p:pic>
      <p:pic>
        <p:nvPicPr>
          <p:cNvPr id="124" name="Graphic 123" descr="Magnifying glass">
            <a:extLst>
              <a:ext uri="{FF2B5EF4-FFF2-40B4-BE49-F238E27FC236}">
                <a16:creationId xmlns:a16="http://schemas.microsoft.com/office/drawing/2014/main" id="{54D74A9D-2487-4329-9073-7C218BE428A3}"/>
              </a:ext>
            </a:extLst>
          </p:cNvPr>
          <p:cNvPicPr>
            <a:picLocks noChangeAspect="1"/>
          </p:cNvPicPr>
          <p:nvPr/>
        </p:nvPicPr>
        <p:blipFill>
          <a:blip r:embed="rId20">
            <a:lum bright="100000"/>
            <a:extLst>
              <a:ext uri="{96DAC541-7B7A-43D3-8B79-37D633B846F1}">
                <asvg:svgBlip xmlns:asvg="http://schemas.microsoft.com/office/drawing/2016/SVG/main" r:embed="rId21"/>
              </a:ext>
            </a:extLst>
          </a:blip>
          <a:stretch>
            <a:fillRect/>
          </a:stretch>
        </p:blipFill>
        <p:spPr>
          <a:xfrm>
            <a:off x="9889342" y="1701260"/>
            <a:ext cx="349469" cy="349469"/>
          </a:xfrm>
          <a:prstGeom prst="rect">
            <a:avLst/>
          </a:prstGeom>
        </p:spPr>
      </p:pic>
      <p:pic>
        <p:nvPicPr>
          <p:cNvPr id="125" name="Picture 10" descr="Git merge icon">
            <a:extLst>
              <a:ext uri="{FF2B5EF4-FFF2-40B4-BE49-F238E27FC236}">
                <a16:creationId xmlns:a16="http://schemas.microsoft.com/office/drawing/2014/main" id="{E138BB99-52A5-4E3D-A5F7-90BB1CE631D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37374" y="3147933"/>
            <a:ext cx="303451" cy="404601"/>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1CBA1054-A503-47C0-975D-D83AEB4805B9}"/>
              </a:ext>
              <a:ext uri="{C183D7F6-B498-43B3-948B-1728B52AA6E4}">
                <adec:decorative xmlns:adec="http://schemas.microsoft.com/office/drawing/2017/decorative" val="1"/>
              </a:ext>
            </a:extLst>
          </p:cNvPr>
          <p:cNvGrpSpPr/>
          <p:nvPr/>
        </p:nvGrpSpPr>
        <p:grpSpPr>
          <a:xfrm>
            <a:off x="2259342" y="1878319"/>
            <a:ext cx="234964" cy="234964"/>
            <a:chOff x="6142353" y="5302154"/>
            <a:chExt cx="640264" cy="441747"/>
          </a:xfrm>
          <a:solidFill>
            <a:schemeClr val="accent1"/>
          </a:solidFill>
        </p:grpSpPr>
        <p:sp>
          <p:nvSpPr>
            <p:cNvPr id="127" name="Oval 126">
              <a:extLst>
                <a:ext uri="{FF2B5EF4-FFF2-40B4-BE49-F238E27FC236}">
                  <a16:creationId xmlns:a16="http://schemas.microsoft.com/office/drawing/2014/main" id="{7B360439-DEED-47E8-B561-14673DB80D86}"/>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50ECA3EC-AA9F-413B-83DC-34742F52A9D6}"/>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1</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5B306F14-8368-44B5-81F8-FFC1853D6328}"/>
              </a:ext>
              <a:ext uri="{C183D7F6-B498-43B3-948B-1728B52AA6E4}">
                <adec:decorative xmlns:adec="http://schemas.microsoft.com/office/drawing/2017/decorative" val="1"/>
              </a:ext>
            </a:extLst>
          </p:cNvPr>
          <p:cNvGrpSpPr/>
          <p:nvPr/>
        </p:nvGrpSpPr>
        <p:grpSpPr>
          <a:xfrm>
            <a:off x="4813406" y="1878319"/>
            <a:ext cx="234964" cy="234964"/>
            <a:chOff x="6142353" y="5302154"/>
            <a:chExt cx="640264" cy="441747"/>
          </a:xfrm>
          <a:solidFill>
            <a:schemeClr val="accent1"/>
          </a:solidFill>
        </p:grpSpPr>
        <p:sp>
          <p:nvSpPr>
            <p:cNvPr id="130" name="Oval 129">
              <a:extLst>
                <a:ext uri="{FF2B5EF4-FFF2-40B4-BE49-F238E27FC236}">
                  <a16:creationId xmlns:a16="http://schemas.microsoft.com/office/drawing/2014/main" id="{B3CCA80D-5A15-4491-B6AE-A99748F644AC}"/>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31B57E5C-2340-427A-8D8E-0E1ADE16CE44}"/>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2</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23CA6C35-55C6-4A1F-BA5F-D5E50C397A33}"/>
              </a:ext>
              <a:ext uri="{C183D7F6-B498-43B3-948B-1728B52AA6E4}">
                <adec:decorative xmlns:adec="http://schemas.microsoft.com/office/drawing/2017/decorative" val="1"/>
              </a:ext>
            </a:extLst>
          </p:cNvPr>
          <p:cNvGrpSpPr/>
          <p:nvPr/>
        </p:nvGrpSpPr>
        <p:grpSpPr>
          <a:xfrm>
            <a:off x="6551662" y="1875640"/>
            <a:ext cx="234964" cy="234964"/>
            <a:chOff x="6142353" y="5302154"/>
            <a:chExt cx="640264" cy="441747"/>
          </a:xfrm>
          <a:solidFill>
            <a:schemeClr val="accent1"/>
          </a:solidFill>
        </p:grpSpPr>
        <p:sp>
          <p:nvSpPr>
            <p:cNvPr id="133" name="Oval 132">
              <a:extLst>
                <a:ext uri="{FF2B5EF4-FFF2-40B4-BE49-F238E27FC236}">
                  <a16:creationId xmlns:a16="http://schemas.microsoft.com/office/drawing/2014/main" id="{F4DEBC89-86A2-4189-9CF6-AF79BC3E740E}"/>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28FA4655-CB54-4786-99E5-C01586BF52FC}"/>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3</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CB122730-E5F4-4200-8E82-85DD21344D37}"/>
              </a:ext>
              <a:ext uri="{C183D7F6-B498-43B3-948B-1728B52AA6E4}">
                <adec:decorative xmlns:adec="http://schemas.microsoft.com/office/drawing/2017/decorative" val="1"/>
              </a:ext>
            </a:extLst>
          </p:cNvPr>
          <p:cNvGrpSpPr/>
          <p:nvPr/>
        </p:nvGrpSpPr>
        <p:grpSpPr>
          <a:xfrm>
            <a:off x="9946595" y="1398856"/>
            <a:ext cx="234964" cy="234964"/>
            <a:chOff x="6142353" y="5302154"/>
            <a:chExt cx="640264" cy="441747"/>
          </a:xfrm>
          <a:solidFill>
            <a:schemeClr val="accent1"/>
          </a:solidFill>
        </p:grpSpPr>
        <p:sp>
          <p:nvSpPr>
            <p:cNvPr id="136" name="Oval 135">
              <a:extLst>
                <a:ext uri="{FF2B5EF4-FFF2-40B4-BE49-F238E27FC236}">
                  <a16:creationId xmlns:a16="http://schemas.microsoft.com/office/drawing/2014/main" id="{6048B677-21A4-4B43-AE1E-5E556EBFA501}"/>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97A5D5D-6B24-423B-99E0-96F602564763}"/>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4</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701842E-8AA1-49DD-9FB5-461A347B67A2}"/>
              </a:ext>
              <a:ext uri="{C183D7F6-B498-43B3-948B-1728B52AA6E4}">
                <adec:decorative xmlns:adec="http://schemas.microsoft.com/office/drawing/2017/decorative" val="1"/>
              </a:ext>
            </a:extLst>
          </p:cNvPr>
          <p:cNvGrpSpPr/>
          <p:nvPr/>
        </p:nvGrpSpPr>
        <p:grpSpPr>
          <a:xfrm>
            <a:off x="8807165" y="3212531"/>
            <a:ext cx="1263101" cy="461665"/>
            <a:chOff x="8807165" y="3212531"/>
            <a:chExt cx="1263101" cy="461665"/>
          </a:xfrm>
        </p:grpSpPr>
        <p:sp>
          <p:nvSpPr>
            <p:cNvPr id="95" name="Rectangle 94">
              <a:extLst>
                <a:ext uri="{FF2B5EF4-FFF2-40B4-BE49-F238E27FC236}">
                  <a16:creationId xmlns:a16="http://schemas.microsoft.com/office/drawing/2014/main" id="{94D57F7D-E99A-4DC5-8287-DD4A72A6B6DC}"/>
                </a:ext>
              </a:extLst>
            </p:cNvPr>
            <p:cNvSpPr/>
            <p:nvPr/>
          </p:nvSpPr>
          <p:spPr>
            <a:xfrm>
              <a:off x="9026390" y="3212531"/>
              <a:ext cx="1043876" cy="461665"/>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Deployment</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38" name="Group 137">
              <a:extLst>
                <a:ext uri="{FF2B5EF4-FFF2-40B4-BE49-F238E27FC236}">
                  <a16:creationId xmlns:a16="http://schemas.microsoft.com/office/drawing/2014/main" id="{3D524D5B-1927-47E9-84A8-0866B03E8E74}"/>
                </a:ext>
                <a:ext uri="{C183D7F6-B498-43B3-948B-1728B52AA6E4}">
                  <adec:decorative xmlns:adec="http://schemas.microsoft.com/office/drawing/2017/decorative" val="1"/>
                </a:ext>
              </a:extLst>
            </p:cNvPr>
            <p:cNvGrpSpPr/>
            <p:nvPr/>
          </p:nvGrpSpPr>
          <p:grpSpPr>
            <a:xfrm>
              <a:off x="8807165" y="3325881"/>
              <a:ext cx="234964" cy="234964"/>
              <a:chOff x="6142353" y="5302154"/>
              <a:chExt cx="640264" cy="441747"/>
            </a:xfrm>
            <a:solidFill>
              <a:schemeClr val="accent1"/>
            </a:solidFill>
          </p:grpSpPr>
          <p:sp>
            <p:nvSpPr>
              <p:cNvPr id="139" name="Oval 138">
                <a:extLst>
                  <a:ext uri="{FF2B5EF4-FFF2-40B4-BE49-F238E27FC236}">
                    <a16:creationId xmlns:a16="http://schemas.microsoft.com/office/drawing/2014/main" id="{115A52F9-5B3C-43C5-A3C0-BEB1E5D5BF00}"/>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8400E580-844B-4F8F-88A7-92E13F5ED36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5</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BC0EE56D-D270-4E57-BB6A-6B250EAD0C2D}"/>
              </a:ext>
              <a:ext uri="{C183D7F6-B498-43B3-948B-1728B52AA6E4}">
                <adec:decorative xmlns:adec="http://schemas.microsoft.com/office/drawing/2017/decorative" val="1"/>
              </a:ext>
            </a:extLst>
          </p:cNvPr>
          <p:cNvGrpSpPr/>
          <p:nvPr/>
        </p:nvGrpSpPr>
        <p:grpSpPr>
          <a:xfrm>
            <a:off x="11310308" y="3666498"/>
            <a:ext cx="234964" cy="234964"/>
            <a:chOff x="6142353" y="5302154"/>
            <a:chExt cx="640264" cy="441747"/>
          </a:xfrm>
          <a:solidFill>
            <a:schemeClr val="accent1"/>
          </a:solidFill>
        </p:grpSpPr>
        <p:sp>
          <p:nvSpPr>
            <p:cNvPr id="142" name="Oval 141">
              <a:extLst>
                <a:ext uri="{FF2B5EF4-FFF2-40B4-BE49-F238E27FC236}">
                  <a16:creationId xmlns:a16="http://schemas.microsoft.com/office/drawing/2014/main" id="{BF28A015-B57B-465F-9D99-B1404B7D4E2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E9D9CE83-DAE7-460D-BD4F-BD54AE5C971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6</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5297BDEE-F3E1-4EBD-9A12-55F4EDD105A8}"/>
              </a:ext>
              <a:ext uri="{C183D7F6-B498-43B3-948B-1728B52AA6E4}">
                <adec:decorative xmlns:adec="http://schemas.microsoft.com/office/drawing/2017/decorative" val="1"/>
              </a:ext>
            </a:extLst>
          </p:cNvPr>
          <p:cNvGrpSpPr/>
          <p:nvPr/>
        </p:nvGrpSpPr>
        <p:grpSpPr>
          <a:xfrm>
            <a:off x="10509577" y="2882096"/>
            <a:ext cx="234964" cy="234964"/>
            <a:chOff x="6142353" y="5302154"/>
            <a:chExt cx="640264" cy="441747"/>
          </a:xfrm>
          <a:solidFill>
            <a:schemeClr val="accent1"/>
          </a:solidFill>
        </p:grpSpPr>
        <p:sp>
          <p:nvSpPr>
            <p:cNvPr id="145" name="Oval 144">
              <a:extLst>
                <a:ext uri="{FF2B5EF4-FFF2-40B4-BE49-F238E27FC236}">
                  <a16:creationId xmlns:a16="http://schemas.microsoft.com/office/drawing/2014/main" id="{7C0634AC-0919-4D46-BCEA-D33EDEEA37F7}"/>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297E44B-D874-4DD2-A0C5-BC7075EAA695}"/>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7</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DCE14FE-74A1-4126-BF7E-5118816BB18B}"/>
              </a:ext>
              <a:ext uri="{C183D7F6-B498-43B3-948B-1728B52AA6E4}">
                <adec:decorative xmlns:adec="http://schemas.microsoft.com/office/drawing/2017/decorative" val="1"/>
              </a:ext>
            </a:extLst>
          </p:cNvPr>
          <p:cNvGrpSpPr/>
          <p:nvPr/>
        </p:nvGrpSpPr>
        <p:grpSpPr>
          <a:xfrm>
            <a:off x="6723670" y="4128952"/>
            <a:ext cx="1062896" cy="560461"/>
            <a:chOff x="9869006" y="3388646"/>
            <a:chExt cx="1062896" cy="560461"/>
          </a:xfrm>
        </p:grpSpPr>
        <p:pic>
          <p:nvPicPr>
            <p:cNvPr id="148" name="Picture 147" descr="A close up of a sign&#10;&#10;Description automatically generated">
              <a:extLst>
                <a:ext uri="{FF2B5EF4-FFF2-40B4-BE49-F238E27FC236}">
                  <a16:creationId xmlns:a16="http://schemas.microsoft.com/office/drawing/2014/main" id="{19969163-27E0-4759-B67D-090DF9DD4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49" name="Graphic 148">
              <a:extLst>
                <a:ext uri="{FF2B5EF4-FFF2-40B4-BE49-F238E27FC236}">
                  <a16:creationId xmlns:a16="http://schemas.microsoft.com/office/drawing/2014/main" id="{96207C32-967C-4D0A-B9BC-C25949862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50" name="Rectangle 149">
            <a:extLst>
              <a:ext uri="{FF2B5EF4-FFF2-40B4-BE49-F238E27FC236}">
                <a16:creationId xmlns:a16="http://schemas.microsoft.com/office/drawing/2014/main" id="{F642A5FE-9A5F-4116-A3D4-F7898B46812D}"/>
              </a:ext>
            </a:extLst>
          </p:cNvPr>
          <p:cNvSpPr/>
          <p:nvPr/>
        </p:nvSpPr>
        <p:spPr>
          <a:xfrm>
            <a:off x="6502554" y="4689412"/>
            <a:ext cx="15694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 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(New Desired State)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cxnSp>
        <p:nvCxnSpPr>
          <p:cNvPr id="151" name="Straight Connector 150">
            <a:extLst>
              <a:ext uri="{FF2B5EF4-FFF2-40B4-BE49-F238E27FC236}">
                <a16:creationId xmlns:a16="http://schemas.microsoft.com/office/drawing/2014/main" id="{E90CEA9C-AE12-4965-A4E3-2E3C0F33B47E}"/>
              </a:ext>
              <a:ext uri="{C183D7F6-B498-43B3-948B-1728B52AA6E4}">
                <adec:decorative xmlns:adec="http://schemas.microsoft.com/office/drawing/2017/decorative" val="1"/>
              </a:ext>
            </a:extLst>
          </p:cNvPr>
          <p:cNvCxnSpPr>
            <a:cxnSpLocks/>
          </p:cNvCxnSpPr>
          <p:nvPr/>
        </p:nvCxnSpPr>
        <p:spPr>
          <a:xfrm flipV="1">
            <a:off x="7343246" y="2524651"/>
            <a:ext cx="1240421" cy="1486714"/>
          </a:xfrm>
          <a:prstGeom prst="line">
            <a:avLst/>
          </a:prstGeom>
          <a:ln w="15875">
            <a:solidFill>
              <a:srgbClr val="9BF00B"/>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3453FA1-D661-482E-8ECB-7957D2ECCB3E}"/>
              </a:ext>
            </a:extLst>
          </p:cNvPr>
          <p:cNvSpPr/>
          <p:nvPr/>
        </p:nvSpPr>
        <p:spPr>
          <a:xfrm>
            <a:off x="6548326" y="2738416"/>
            <a:ext cx="1224822"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Rolling Update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B63EFB48-3768-422C-ABA4-BD5B0541256F}"/>
              </a:ext>
              <a:ext uri="{C183D7F6-B498-43B3-948B-1728B52AA6E4}">
                <adec:decorative xmlns:adec="http://schemas.microsoft.com/office/drawing/2017/decorative" val="1"/>
              </a:ext>
            </a:extLst>
          </p:cNvPr>
          <p:cNvGrpSpPr/>
          <p:nvPr/>
        </p:nvGrpSpPr>
        <p:grpSpPr>
          <a:xfrm>
            <a:off x="7776517" y="2882096"/>
            <a:ext cx="234964" cy="234964"/>
            <a:chOff x="6142353" y="5302154"/>
            <a:chExt cx="640264" cy="441747"/>
          </a:xfrm>
          <a:solidFill>
            <a:schemeClr val="accent1"/>
          </a:solidFill>
        </p:grpSpPr>
        <p:sp>
          <p:nvSpPr>
            <p:cNvPr id="154" name="Oval 153">
              <a:extLst>
                <a:ext uri="{FF2B5EF4-FFF2-40B4-BE49-F238E27FC236}">
                  <a16:creationId xmlns:a16="http://schemas.microsoft.com/office/drawing/2014/main" id="{16D05ED4-2F01-41D7-84DC-F739B2E8333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8FFCD056-62A9-45F7-86FA-28492227984F}"/>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8</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56" name="Rectangle 155">
            <a:extLst>
              <a:ext uri="{FF2B5EF4-FFF2-40B4-BE49-F238E27FC236}">
                <a16:creationId xmlns:a16="http://schemas.microsoft.com/office/drawing/2014/main" id="{742CD3BC-32F9-46FD-8576-5EA710BC968C}"/>
              </a:ext>
            </a:extLst>
          </p:cNvPr>
          <p:cNvSpPr/>
          <p:nvPr/>
        </p:nvSpPr>
        <p:spPr>
          <a:xfrm>
            <a:off x="476785" y="5800020"/>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Infrastructure</a:t>
            </a:r>
          </a:p>
        </p:txBody>
      </p:sp>
      <p:pic>
        <p:nvPicPr>
          <p:cNvPr id="157" name="Picture 156" descr="Kubernetes icon">
            <a:extLst>
              <a:ext uri="{FF2B5EF4-FFF2-40B4-BE49-F238E27FC236}">
                <a16:creationId xmlns:a16="http://schemas.microsoft.com/office/drawing/2014/main" id="{E081FCF1-F466-487E-B73B-57C7461F319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9132" y="5735516"/>
            <a:ext cx="608940" cy="590672"/>
          </a:xfrm>
          <a:prstGeom prst="rect">
            <a:avLst/>
          </a:prstGeom>
        </p:spPr>
      </p:pic>
      <p:cxnSp>
        <p:nvCxnSpPr>
          <p:cNvPr id="159" name="Straight Connector 158">
            <a:extLst>
              <a:ext uri="{FF2B5EF4-FFF2-40B4-BE49-F238E27FC236}">
                <a16:creationId xmlns:a16="http://schemas.microsoft.com/office/drawing/2014/main" id="{5220A59B-DF47-4723-8183-EDBE7B588378}"/>
              </a:ext>
              <a:ext uri="{C183D7F6-B498-43B3-948B-1728B52AA6E4}">
                <adec:decorative xmlns:adec="http://schemas.microsoft.com/office/drawing/2017/decorative" val="1"/>
              </a:ext>
            </a:extLst>
          </p:cNvPr>
          <p:cNvCxnSpPr>
            <a:cxnSpLocks/>
            <a:stCxn id="82" idx="2"/>
          </p:cNvCxnSpPr>
          <p:nvPr/>
        </p:nvCxnSpPr>
        <p:spPr>
          <a:xfrm>
            <a:off x="5555068" y="2491033"/>
            <a:ext cx="0" cy="3539819"/>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B78047-1F58-482F-A587-3BA4E67C4BA4}"/>
              </a:ext>
              <a:ext uri="{C183D7F6-B498-43B3-948B-1728B52AA6E4}">
                <adec:decorative xmlns:adec="http://schemas.microsoft.com/office/drawing/2017/decorative" val="1"/>
              </a:ext>
            </a:extLst>
          </p:cNvPr>
          <p:cNvCxnSpPr>
            <a:cxnSpLocks/>
          </p:cNvCxnSpPr>
          <p:nvPr/>
        </p:nvCxnSpPr>
        <p:spPr>
          <a:xfrm flipH="1">
            <a:off x="3434757" y="314289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B656C10-807E-423A-BAF6-1E3639608500}"/>
              </a:ext>
              <a:ext uri="{C183D7F6-B498-43B3-948B-1728B52AA6E4}">
                <adec:decorative xmlns:adec="http://schemas.microsoft.com/office/drawing/2017/decorative" val="1"/>
              </a:ext>
            </a:extLst>
          </p:cNvPr>
          <p:cNvCxnSpPr>
            <a:cxnSpLocks/>
          </p:cNvCxnSpPr>
          <p:nvPr/>
        </p:nvCxnSpPr>
        <p:spPr>
          <a:xfrm flipH="1">
            <a:off x="3434757" y="4135689"/>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ED09B21-C8E5-4757-AC3F-2D1997E0ABC1}"/>
              </a:ext>
              <a:ext uri="{C183D7F6-B498-43B3-948B-1728B52AA6E4}">
                <adec:decorative xmlns:adec="http://schemas.microsoft.com/office/drawing/2017/decorative" val="1"/>
              </a:ext>
            </a:extLst>
          </p:cNvPr>
          <p:cNvCxnSpPr>
            <a:cxnSpLocks/>
          </p:cNvCxnSpPr>
          <p:nvPr/>
        </p:nvCxnSpPr>
        <p:spPr>
          <a:xfrm flipH="1">
            <a:off x="3434757" y="507571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E9A8E6C-6375-44A4-8469-FE01C5DBC76D}"/>
              </a:ext>
              <a:ext uri="{C183D7F6-B498-43B3-948B-1728B52AA6E4}">
                <adec:decorative xmlns:adec="http://schemas.microsoft.com/office/drawing/2017/decorative" val="1"/>
              </a:ext>
            </a:extLst>
          </p:cNvPr>
          <p:cNvCxnSpPr>
            <a:cxnSpLocks/>
          </p:cNvCxnSpPr>
          <p:nvPr/>
        </p:nvCxnSpPr>
        <p:spPr>
          <a:xfrm flipH="1">
            <a:off x="3434757" y="6030852"/>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4943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servers</a:t>
            </a:r>
            <a:br>
              <a:rPr lang="en-US"/>
            </a:br>
            <a:r>
              <a:rPr lang="en-US" sz="2000">
                <a:solidFill>
                  <a:schemeClr val="accent1"/>
                </a:solidFill>
                <a:latin typeface="+mn-lt"/>
                <a:cs typeface="Segoe UI"/>
              </a:rPr>
              <a:t>Connectivity Options</a:t>
            </a:r>
            <a:endParaRPr lang="en-US" sz="2000">
              <a:solidFill>
                <a:schemeClr val="accent1"/>
              </a:solidFill>
              <a:latin typeface="+mn-lt"/>
            </a:endParaRPr>
          </a:p>
        </p:txBody>
      </p:sp>
      <p:cxnSp>
        <p:nvCxnSpPr>
          <p:cNvPr id="63" name="Straight Connector 62">
            <a:extLst>
              <a:ext uri="{FF2B5EF4-FFF2-40B4-BE49-F238E27FC236}">
                <a16:creationId xmlns:a16="http://schemas.microsoft.com/office/drawing/2014/main" id="{C1182AB5-BF9F-4BC8-BE8A-2072E41B8442}"/>
              </a:ext>
              <a:ext uri="{C183D7F6-B498-43B3-948B-1728B52AA6E4}">
                <adec:decorative xmlns:adec="http://schemas.microsoft.com/office/drawing/2017/decorative" val="1"/>
              </a:ext>
            </a:extLst>
          </p:cNvPr>
          <p:cNvCxnSpPr>
            <a:cxnSpLocks/>
          </p:cNvCxnSpPr>
          <p:nvPr/>
        </p:nvCxnSpPr>
        <p:spPr>
          <a:xfrm>
            <a:off x="2699534" y="4030766"/>
            <a:ext cx="2196628" cy="1"/>
          </a:xfrm>
          <a:prstGeom prst="line">
            <a:avLst/>
          </a:prstGeom>
          <a:noFill/>
          <a:ln w="19050" cap="flat" cmpd="sng" algn="ctr">
            <a:solidFill>
              <a:schemeClr val="accent1"/>
            </a:solidFill>
            <a:prstDash val="solid"/>
            <a:miter lim="800000"/>
            <a:headEnd type="none" w="med" len="med"/>
            <a:tailEnd type="none" w="lg" len="med"/>
          </a:ln>
          <a:effectLst/>
        </p:spPr>
      </p:cxnSp>
      <p:sp>
        <p:nvSpPr>
          <p:cNvPr id="43" name="Rectangle 42">
            <a:extLst>
              <a:ext uri="{FF2B5EF4-FFF2-40B4-BE49-F238E27FC236}">
                <a16:creationId xmlns:a16="http://schemas.microsoft.com/office/drawing/2014/main" id="{59B8DE47-E024-4166-8721-51047FD3A634}"/>
              </a:ext>
            </a:extLst>
          </p:cNvPr>
          <p:cNvSpPr/>
          <p:nvPr/>
        </p:nvSpPr>
        <p:spPr>
          <a:xfrm>
            <a:off x="9977921" y="5168188"/>
            <a:ext cx="853119"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VNET</a:t>
            </a: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3054" y="4216010"/>
            <a:ext cx="274320" cy="274320"/>
          </a:xfrm>
          <a:prstGeom prst="rect">
            <a:avLst/>
          </a:prstGeom>
        </p:spPr>
      </p:pic>
      <p:grpSp>
        <p:nvGrpSpPr>
          <p:cNvPr id="3" name="Group 2">
            <a:extLst>
              <a:ext uri="{FF2B5EF4-FFF2-40B4-BE49-F238E27FC236}">
                <a16:creationId xmlns:a16="http://schemas.microsoft.com/office/drawing/2014/main" id="{67ED8DB3-2839-4E6A-83BB-69C069FD8EE0}"/>
              </a:ext>
            </a:extLst>
          </p:cNvPr>
          <p:cNvGrpSpPr/>
          <p:nvPr/>
        </p:nvGrpSpPr>
        <p:grpSpPr>
          <a:xfrm>
            <a:off x="775708" y="3886993"/>
            <a:ext cx="1918447" cy="1307090"/>
            <a:chOff x="5449391" y="5145107"/>
            <a:chExt cx="1918447" cy="1307090"/>
          </a:xfrm>
        </p:grpSpPr>
        <p:sp>
          <p:nvSpPr>
            <p:cNvPr id="52" name="Rectangle 51">
              <a:extLst>
                <a:ext uri="{FF2B5EF4-FFF2-40B4-BE49-F238E27FC236}">
                  <a16:creationId xmlns:a16="http://schemas.microsoft.com/office/drawing/2014/main" id="{051F5B14-0A09-4B5C-B68C-82F490E13769}"/>
                </a:ext>
              </a:extLst>
            </p:cNvPr>
            <p:cNvSpPr/>
            <p:nvPr/>
          </p:nvSpPr>
          <p:spPr bwMode="auto">
            <a:xfrm>
              <a:off x="5449391" y="5145107"/>
              <a:ext cx="1918447" cy="130709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a:t>
              </a:r>
            </a:p>
          </p:txBody>
        </p:sp>
        <p:pic>
          <p:nvPicPr>
            <p:cNvPr id="36" name="Graphic 35">
              <a:extLst>
                <a:ext uri="{FF2B5EF4-FFF2-40B4-BE49-F238E27FC236}">
                  <a16:creationId xmlns:a16="http://schemas.microsoft.com/office/drawing/2014/main" id="{542C8853-8CE4-4754-AC5F-F227C0E09E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8758" y="5456139"/>
              <a:ext cx="499712" cy="499712"/>
            </a:xfrm>
            <a:prstGeom prst="rect">
              <a:avLst/>
            </a:prstGeom>
          </p:spPr>
        </p:pic>
      </p:grpSp>
      <p:pic>
        <p:nvPicPr>
          <p:cNvPr id="4" name="Graphic 3" descr="World">
            <a:extLst>
              <a:ext uri="{FF2B5EF4-FFF2-40B4-BE49-F238E27FC236}">
                <a16:creationId xmlns:a16="http://schemas.microsoft.com/office/drawing/2014/main" id="{2CB401A5-2239-49D5-822A-85C4BCB7A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6920" y="3787224"/>
            <a:ext cx="485614" cy="485614"/>
          </a:xfrm>
          <a:prstGeom prst="rect">
            <a:avLst/>
          </a:prstGeom>
        </p:spPr>
      </p:pic>
      <p:grpSp>
        <p:nvGrpSpPr>
          <p:cNvPr id="6" name="Group 5">
            <a:extLst>
              <a:ext uri="{FF2B5EF4-FFF2-40B4-BE49-F238E27FC236}">
                <a16:creationId xmlns:a16="http://schemas.microsoft.com/office/drawing/2014/main" id="{6E8AD925-266B-4BAD-A21E-F1DF35EA80AC}"/>
              </a:ext>
            </a:extLst>
          </p:cNvPr>
          <p:cNvGrpSpPr/>
          <p:nvPr/>
        </p:nvGrpSpPr>
        <p:grpSpPr>
          <a:xfrm>
            <a:off x="7247077" y="2284198"/>
            <a:ext cx="4169214" cy="960417"/>
            <a:chOff x="4619772" y="2208290"/>
            <a:chExt cx="4169214" cy="960417"/>
          </a:xfrm>
        </p:grpSpPr>
        <p:sp>
          <p:nvSpPr>
            <p:cNvPr id="5" name="Rectangle 4">
              <a:extLst>
                <a:ext uri="{FF2B5EF4-FFF2-40B4-BE49-F238E27FC236}">
                  <a16:creationId xmlns:a16="http://schemas.microsoft.com/office/drawing/2014/main" id="{06046251-2DAD-4632-A76C-DA89A6E31E97}"/>
                </a:ext>
              </a:extLst>
            </p:cNvPr>
            <p:cNvSpPr/>
            <p:nvPr/>
          </p:nvSpPr>
          <p:spPr bwMode="auto">
            <a:xfrm>
              <a:off x="4619772" y="2208290"/>
              <a:ext cx="4169214"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Service</a:t>
              </a:r>
            </a:p>
          </p:txBody>
        </p:sp>
        <p:sp>
          <p:nvSpPr>
            <p:cNvPr id="41" name="Rectangle 40">
              <a:extLst>
                <a:ext uri="{FF2B5EF4-FFF2-40B4-BE49-F238E27FC236}">
                  <a16:creationId xmlns:a16="http://schemas.microsoft.com/office/drawing/2014/main" id="{8982EAD3-106D-4762-899C-37E80A1EECB7}"/>
                </a:ext>
              </a:extLst>
            </p:cNvPr>
            <p:cNvSpPr/>
            <p:nvPr/>
          </p:nvSpPr>
          <p:spPr bwMode="auto">
            <a:xfrm>
              <a:off x="4686111"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a:t>
              </a:r>
            </a:p>
          </p:txBody>
        </p:sp>
        <p:sp>
          <p:nvSpPr>
            <p:cNvPr id="42" name="Rectangle 41">
              <a:extLst>
                <a:ext uri="{FF2B5EF4-FFF2-40B4-BE49-F238E27FC236}">
                  <a16:creationId xmlns:a16="http://schemas.microsoft.com/office/drawing/2014/main" id="{CBD0C483-851B-4E7F-A66C-262811CB8096}"/>
                </a:ext>
              </a:extLst>
            </p:cNvPr>
            <p:cNvSpPr/>
            <p:nvPr/>
          </p:nvSpPr>
          <p:spPr bwMode="auto">
            <a:xfrm>
              <a:off x="6828675"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grpSp>
      <p:cxnSp>
        <p:nvCxnSpPr>
          <p:cNvPr id="69" name="Elbow Connector 20">
            <a:extLst>
              <a:ext uri="{FF2B5EF4-FFF2-40B4-BE49-F238E27FC236}">
                <a16:creationId xmlns:a16="http://schemas.microsoft.com/office/drawing/2014/main" id="{0E6E911D-1F10-4561-A378-095F5CC28285}"/>
              </a:ext>
              <a:ext uri="{C183D7F6-B498-43B3-948B-1728B52AA6E4}">
                <adec:decorative xmlns:adec="http://schemas.microsoft.com/office/drawing/2017/decorative" val="1"/>
              </a:ext>
            </a:extLst>
          </p:cNvPr>
          <p:cNvCxnSpPr>
            <a:cxnSpLocks/>
            <a:stCxn id="52" idx="3"/>
            <a:endCxn id="4" idx="2"/>
          </p:cNvCxnSpPr>
          <p:nvPr/>
        </p:nvCxnSpPr>
        <p:spPr>
          <a:xfrm flipV="1">
            <a:off x="2694155" y="4272838"/>
            <a:ext cx="2455572" cy="267700"/>
          </a:xfrm>
          <a:prstGeom prst="bentConnector2">
            <a:avLst/>
          </a:prstGeom>
          <a:noFill/>
          <a:ln w="19050" cap="flat" cmpd="sng" algn="ctr">
            <a:solidFill>
              <a:schemeClr val="accent1"/>
            </a:solidFill>
            <a:prstDash val="solid"/>
            <a:miter lim="800000"/>
            <a:headEnd type="none" w="med" len="med"/>
            <a:tailEnd type="none" w="lg" len="med"/>
          </a:ln>
          <a:effectLst/>
        </p:spPr>
      </p:cxnSp>
      <p:pic>
        <p:nvPicPr>
          <p:cNvPr id="31" name="Graphic 30">
            <a:extLst>
              <a:ext uri="{FF2B5EF4-FFF2-40B4-BE49-F238E27FC236}">
                <a16:creationId xmlns:a16="http://schemas.microsoft.com/office/drawing/2014/main" id="{468F60C3-41C6-42E2-AF30-301F17ACD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5513" y="4272838"/>
            <a:ext cx="457200" cy="466725"/>
          </a:xfrm>
          <a:prstGeom prst="rect">
            <a:avLst/>
          </a:prstGeom>
        </p:spPr>
      </p:pic>
      <p:cxnSp>
        <p:nvCxnSpPr>
          <p:cNvPr id="80" name="Straight Connector 79">
            <a:extLst>
              <a:ext uri="{FF2B5EF4-FFF2-40B4-BE49-F238E27FC236}">
                <a16:creationId xmlns:a16="http://schemas.microsoft.com/office/drawing/2014/main" id="{B1FE717A-1D26-4D1A-AD77-95630D2B80FB}"/>
              </a:ext>
              <a:ext uri="{C183D7F6-B498-43B3-948B-1728B52AA6E4}">
                <adec:decorative xmlns:adec="http://schemas.microsoft.com/office/drawing/2017/decorative" val="1"/>
              </a:ext>
            </a:extLst>
          </p:cNvPr>
          <p:cNvCxnSpPr>
            <a:cxnSpLocks/>
            <a:stCxn id="4" idx="3"/>
          </p:cNvCxnSpPr>
          <p:nvPr/>
        </p:nvCxnSpPr>
        <p:spPr>
          <a:xfrm>
            <a:off x="5392533" y="4030031"/>
            <a:ext cx="2240280" cy="0"/>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54" name="Straight Connector 53">
            <a:extLst>
              <a:ext uri="{FF2B5EF4-FFF2-40B4-BE49-F238E27FC236}">
                <a16:creationId xmlns:a16="http://schemas.microsoft.com/office/drawing/2014/main" id="{680E1098-D407-4D37-AF69-64AFACC3CFC1}"/>
              </a:ext>
              <a:ext uri="{C183D7F6-B498-43B3-948B-1728B52AA6E4}">
                <adec:decorative xmlns:adec="http://schemas.microsoft.com/office/drawing/2017/decorative" val="1"/>
              </a:ext>
            </a:extLst>
          </p:cNvPr>
          <p:cNvCxnSpPr>
            <a:cxnSpLocks/>
          </p:cNvCxnSpPr>
          <p:nvPr/>
        </p:nvCxnSpPr>
        <p:spPr>
          <a:xfrm>
            <a:off x="7626815" y="3173007"/>
            <a:ext cx="1" cy="862404"/>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8" name="Elbow Connector 20">
            <a:extLst>
              <a:ext uri="{FF2B5EF4-FFF2-40B4-BE49-F238E27FC236}">
                <a16:creationId xmlns:a16="http://schemas.microsoft.com/office/drawing/2014/main" id="{B1FB5162-03EE-44D7-A53E-ACCC4B318904}"/>
              </a:ext>
              <a:ext uri="{C183D7F6-B498-43B3-948B-1728B52AA6E4}">
                <adec:decorative xmlns:adec="http://schemas.microsoft.com/office/drawing/2017/decorative" val="1"/>
              </a:ext>
            </a:extLst>
          </p:cNvPr>
          <p:cNvCxnSpPr>
            <a:cxnSpLocks/>
            <a:endCxn id="92" idx="0"/>
          </p:cNvCxnSpPr>
          <p:nvPr/>
        </p:nvCxnSpPr>
        <p:spPr>
          <a:xfrm rot="5400000">
            <a:off x="9574870" y="4013376"/>
            <a:ext cx="1659506" cy="284"/>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pic>
        <p:nvPicPr>
          <p:cNvPr id="92" name="Graphic 91">
            <a:extLst>
              <a:ext uri="{FF2B5EF4-FFF2-40B4-BE49-F238E27FC236}">
                <a16:creationId xmlns:a16="http://schemas.microsoft.com/office/drawing/2014/main" id="{ECF3E8ED-75AB-4D03-9CE8-02ED75139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601" y="4843271"/>
            <a:ext cx="365760" cy="365760"/>
          </a:xfrm>
          <a:prstGeom prst="rect">
            <a:avLst/>
          </a:prstGeom>
        </p:spPr>
      </p:pic>
      <p:cxnSp>
        <p:nvCxnSpPr>
          <p:cNvPr id="99" name="Straight Connector 98">
            <a:extLst>
              <a:ext uri="{FF2B5EF4-FFF2-40B4-BE49-F238E27FC236}">
                <a16:creationId xmlns:a16="http://schemas.microsoft.com/office/drawing/2014/main" id="{AE1CC842-7B3B-4CA7-8CAC-4B9752CC042A}"/>
              </a:ext>
              <a:ext uri="{C183D7F6-B498-43B3-948B-1728B52AA6E4}">
                <adec:decorative xmlns:adec="http://schemas.microsoft.com/office/drawing/2017/decorative" val="1"/>
              </a:ext>
            </a:extLst>
          </p:cNvPr>
          <p:cNvCxnSpPr>
            <a:cxnSpLocks/>
            <a:endCxn id="122" idx="1"/>
          </p:cNvCxnSpPr>
          <p:nvPr/>
        </p:nvCxnSpPr>
        <p:spPr>
          <a:xfrm flipV="1">
            <a:off x="2691602" y="5026151"/>
            <a:ext cx="2831676" cy="2"/>
          </a:xfrm>
          <a:prstGeom prst="line">
            <a:avLst/>
          </a:prstGeom>
          <a:noFill/>
          <a:ln w="19050" cap="flat" cmpd="sng" algn="ctr">
            <a:solidFill>
              <a:schemeClr val="accent1"/>
            </a:solidFill>
            <a:prstDash val="solid"/>
            <a:miter lim="800000"/>
            <a:headEnd type="none" w="med" len="med"/>
            <a:tailEnd type="none" w="lg" len="med"/>
          </a:ln>
          <a:effectLst/>
        </p:spPr>
      </p:cxnSp>
      <p:sp>
        <p:nvSpPr>
          <p:cNvPr id="115" name="TextBox 114">
            <a:extLst>
              <a:ext uri="{FF2B5EF4-FFF2-40B4-BE49-F238E27FC236}">
                <a16:creationId xmlns:a16="http://schemas.microsoft.com/office/drawing/2014/main" id="{5D1683EA-CE25-48BB-A06B-81F539BC2418}"/>
              </a:ext>
            </a:extLst>
          </p:cNvPr>
          <p:cNvSpPr txBox="1"/>
          <p:nvPr/>
        </p:nvSpPr>
        <p:spPr>
          <a:xfrm>
            <a:off x="7947183" y="3250532"/>
            <a:ext cx="1455848" cy="400110"/>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Symbol"/>
                <a:ea typeface="Segoe UI Symbol"/>
                <a:cs typeface="+mn-cs"/>
              </a:rPr>
              <a:t>AzureArcInfrastructure</a:t>
            </a:r>
            <a:endParaRPr kumimoji="0" lang="en-US" sz="1000" b="0" i="0" u="none" strike="noStrike" kern="1200" cap="none" spc="0" normalizeH="0" baseline="0" noProof="0">
              <a:ln>
                <a:noFill/>
              </a:ln>
              <a:solidFill>
                <a:srgbClr val="50E6FF"/>
              </a:solidFill>
              <a:effectLst/>
              <a:uLnTx/>
              <a:uFillTx/>
              <a:latin typeface="Segoe UI Symbol"/>
              <a:ea typeface="Segoe UI Symbo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Service tag </a:t>
            </a:r>
          </a:p>
        </p:txBody>
      </p:sp>
      <p:sp>
        <p:nvSpPr>
          <p:cNvPr id="116" name="TextBox 115">
            <a:extLst>
              <a:ext uri="{FF2B5EF4-FFF2-40B4-BE49-F238E27FC236}">
                <a16:creationId xmlns:a16="http://schemas.microsoft.com/office/drawing/2014/main" id="{5419048A-9535-43FD-AC47-80BE9DF03E97}"/>
              </a:ext>
            </a:extLst>
          </p:cNvPr>
          <p:cNvSpPr txBox="1"/>
          <p:nvPr/>
        </p:nvSpPr>
        <p:spPr>
          <a:xfrm>
            <a:off x="10875947" y="4030031"/>
            <a:ext cx="832279" cy="246221"/>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Private Link</a:t>
            </a:r>
          </a:p>
        </p:txBody>
      </p:sp>
      <p:pic>
        <p:nvPicPr>
          <p:cNvPr id="118" name="Graphic 117">
            <a:extLst>
              <a:ext uri="{FF2B5EF4-FFF2-40B4-BE49-F238E27FC236}">
                <a16:creationId xmlns:a16="http://schemas.microsoft.com/office/drawing/2014/main" id="{0DC3FC69-A327-4CF5-9C43-696CBB9052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4408" y="3934394"/>
            <a:ext cx="365760" cy="365760"/>
          </a:xfrm>
          <a:prstGeom prst="rect">
            <a:avLst/>
          </a:prstGeom>
        </p:spPr>
      </p:pic>
      <p:pic>
        <p:nvPicPr>
          <p:cNvPr id="120" name="Graphic 119">
            <a:extLst>
              <a:ext uri="{FF2B5EF4-FFF2-40B4-BE49-F238E27FC236}">
                <a16:creationId xmlns:a16="http://schemas.microsoft.com/office/drawing/2014/main" id="{A62636B3-F0CD-4E5A-9F68-3311D7CDC8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98357" y="3321544"/>
            <a:ext cx="253427" cy="253427"/>
          </a:xfrm>
          <a:prstGeom prst="rect">
            <a:avLst/>
          </a:prstGeom>
        </p:spPr>
      </p:pic>
      <p:pic>
        <p:nvPicPr>
          <p:cNvPr id="122" name="Graphic 121">
            <a:extLst>
              <a:ext uri="{FF2B5EF4-FFF2-40B4-BE49-F238E27FC236}">
                <a16:creationId xmlns:a16="http://schemas.microsoft.com/office/drawing/2014/main" id="{A78B658E-B2DD-449E-9F20-974B67F8C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23278" y="4843271"/>
            <a:ext cx="365760" cy="365760"/>
          </a:xfrm>
          <a:prstGeom prst="rect">
            <a:avLst/>
          </a:prstGeom>
        </p:spPr>
      </p:pic>
      <p:pic>
        <p:nvPicPr>
          <p:cNvPr id="124" name="Graphic 123">
            <a:extLst>
              <a:ext uri="{FF2B5EF4-FFF2-40B4-BE49-F238E27FC236}">
                <a16:creationId xmlns:a16="http://schemas.microsoft.com/office/drawing/2014/main" id="{60799769-4B4E-4999-BA50-37BB57C43B1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4678" y="4842214"/>
            <a:ext cx="365760" cy="365760"/>
          </a:xfrm>
          <a:prstGeom prst="rect">
            <a:avLst/>
          </a:prstGeom>
        </p:spPr>
      </p:pic>
      <p:cxnSp>
        <p:nvCxnSpPr>
          <p:cNvPr id="126" name="Straight Connector 125">
            <a:extLst>
              <a:ext uri="{FF2B5EF4-FFF2-40B4-BE49-F238E27FC236}">
                <a16:creationId xmlns:a16="http://schemas.microsoft.com/office/drawing/2014/main" id="{E12ECEFD-C2EE-42D6-B5AF-61FDF4753051}"/>
              </a:ext>
              <a:ext uri="{C183D7F6-B498-43B3-948B-1728B52AA6E4}">
                <adec:decorative xmlns:adec="http://schemas.microsoft.com/office/drawing/2017/decorative" val="1"/>
              </a:ext>
            </a:extLst>
          </p:cNvPr>
          <p:cNvCxnSpPr>
            <a:cxnSpLocks/>
          </p:cNvCxnSpPr>
          <p:nvPr/>
        </p:nvCxnSpPr>
        <p:spPr>
          <a:xfrm>
            <a:off x="6409130" y="5025094"/>
            <a:ext cx="374557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30" name="Rectangle 129">
            <a:extLst>
              <a:ext uri="{FF2B5EF4-FFF2-40B4-BE49-F238E27FC236}">
                <a16:creationId xmlns:a16="http://schemas.microsoft.com/office/drawing/2014/main" id="{936A9F28-8805-4DB3-B872-65CE9445BB6B}"/>
              </a:ext>
            </a:extLst>
          </p:cNvPr>
          <p:cNvSpPr/>
          <p:nvPr/>
        </p:nvSpPr>
        <p:spPr>
          <a:xfrm>
            <a:off x="5183410" y="5189630"/>
            <a:ext cx="1508746" cy="400110"/>
          </a:xfrm>
          <a:prstGeom prst="rect">
            <a:avLst/>
          </a:prstGeom>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Express Route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Site-to-Site VPN</a:t>
            </a:r>
          </a:p>
        </p:txBody>
      </p:sp>
      <p:sp>
        <p:nvSpPr>
          <p:cNvPr id="132" name="Rectangle 131">
            <a:extLst>
              <a:ext uri="{FF2B5EF4-FFF2-40B4-BE49-F238E27FC236}">
                <a16:creationId xmlns:a16="http://schemas.microsoft.com/office/drawing/2014/main" id="{DAEA031F-7EED-4E66-9765-B03F8B1F3F0D}"/>
              </a:ext>
            </a:extLst>
          </p:cNvPr>
          <p:cNvSpPr/>
          <p:nvPr/>
        </p:nvSpPr>
        <p:spPr>
          <a:xfrm>
            <a:off x="4835378" y="3574971"/>
            <a:ext cx="628698"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Internet</a:t>
            </a:r>
          </a:p>
        </p:txBody>
      </p:sp>
      <p:sp>
        <p:nvSpPr>
          <p:cNvPr id="133" name="Rectangle 132">
            <a:extLst>
              <a:ext uri="{FF2B5EF4-FFF2-40B4-BE49-F238E27FC236}">
                <a16:creationId xmlns:a16="http://schemas.microsoft.com/office/drawing/2014/main" id="{30BF7067-F0BF-46FB-BA68-71649D3AC6F0}"/>
              </a:ext>
            </a:extLst>
          </p:cNvPr>
          <p:cNvSpPr/>
          <p:nvPr/>
        </p:nvSpPr>
        <p:spPr>
          <a:xfrm>
            <a:off x="4414685" y="4707294"/>
            <a:ext cx="498855"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Proxy</a:t>
            </a:r>
          </a:p>
        </p:txBody>
      </p:sp>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3054" y="3709470"/>
            <a:ext cx="274320" cy="274320"/>
          </a:xfrm>
          <a:prstGeom prst="rect">
            <a:avLst/>
          </a:prstGeom>
        </p:spPr>
      </p:pic>
      <p:pic>
        <p:nvPicPr>
          <p:cNvPr id="7" name="Graphic 6" descr="Badge 3">
            <a:extLst>
              <a:ext uri="{FF2B5EF4-FFF2-40B4-BE49-F238E27FC236}">
                <a16:creationId xmlns:a16="http://schemas.microsoft.com/office/drawing/2014/main" id="{6657A3E7-5BB5-4359-92ED-9E537F118CA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78781" y="3305446"/>
            <a:ext cx="274320" cy="274320"/>
          </a:xfrm>
          <a:prstGeom prst="rect">
            <a:avLst/>
          </a:prstGeom>
        </p:spPr>
      </p:pic>
      <p:sp>
        <p:nvSpPr>
          <p:cNvPr id="139" name="TextBox 138">
            <a:extLst>
              <a:ext uri="{FF2B5EF4-FFF2-40B4-BE49-F238E27FC236}">
                <a16:creationId xmlns:a16="http://schemas.microsoft.com/office/drawing/2014/main" id="{7BD91A45-8D94-4711-8F78-07D606209683}"/>
              </a:ext>
            </a:extLst>
          </p:cNvPr>
          <p:cNvSpPr txBox="1"/>
          <p:nvPr/>
        </p:nvSpPr>
        <p:spPr>
          <a:xfrm>
            <a:off x="411409" y="1729705"/>
            <a:ext cx="4809276" cy="1031011"/>
          </a:xfrm>
          <a:prstGeom prst="rect">
            <a:avLst/>
          </a:prstGeom>
          <a:noFill/>
        </p:spPr>
        <p:txBody>
          <a:bodyPr wrap="square" lIns="182854" tIns="146284" rIns="182854" bIns="146284" rtlCol="0">
            <a:spAutoFit/>
          </a:bodyPr>
          <a:lstStyle/>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 via direct connection</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 via proxy server</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 over Express Route – </a:t>
            </a:r>
            <a:r>
              <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rPr>
              <a:t>In Preview</a:t>
            </a:r>
          </a:p>
        </p:txBody>
      </p:sp>
      <p:sp>
        <p:nvSpPr>
          <p:cNvPr id="9" name="Rectangle 8">
            <a:extLst>
              <a:ext uri="{FF2B5EF4-FFF2-40B4-BE49-F238E27FC236}">
                <a16:creationId xmlns:a16="http://schemas.microsoft.com/office/drawing/2014/main" id="{726B0723-AEE4-4776-99FA-3EDF4E3391DC}"/>
              </a:ext>
            </a:extLst>
          </p:cNvPr>
          <p:cNvSpPr/>
          <p:nvPr/>
        </p:nvSpPr>
        <p:spPr bwMode="auto">
          <a:xfrm>
            <a:off x="6512673" y="2280507"/>
            <a:ext cx="586123"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AAD</a:t>
            </a:r>
          </a:p>
        </p:txBody>
      </p:sp>
      <p:sp>
        <p:nvSpPr>
          <p:cNvPr id="10" name="Rectangle 9">
            <a:extLst>
              <a:ext uri="{FF2B5EF4-FFF2-40B4-BE49-F238E27FC236}">
                <a16:creationId xmlns:a16="http://schemas.microsoft.com/office/drawing/2014/main" id="{EEEB436D-E206-47FF-9BAF-F771823320A9}"/>
              </a:ext>
            </a:extLst>
          </p:cNvPr>
          <p:cNvSpPr/>
          <p:nvPr/>
        </p:nvSpPr>
        <p:spPr bwMode="auto">
          <a:xfrm>
            <a:off x="5781751" y="2280506"/>
            <a:ext cx="586123"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cxnSp>
        <p:nvCxnSpPr>
          <p:cNvPr id="12" name="Straight Arrow Connector 11">
            <a:extLst>
              <a:ext uri="{FF2B5EF4-FFF2-40B4-BE49-F238E27FC236}">
                <a16:creationId xmlns:a16="http://schemas.microsoft.com/office/drawing/2014/main" id="{F0DD66BE-7909-40D1-AD2A-8CA1E74694B7}"/>
              </a:ext>
            </a:extLst>
          </p:cNvPr>
          <p:cNvCxnSpPr>
            <a:stCxn id="10" idx="2"/>
          </p:cNvCxnSpPr>
          <p:nvPr/>
        </p:nvCxnSpPr>
        <p:spPr>
          <a:xfrm flipH="1">
            <a:off x="6074812" y="3240923"/>
            <a:ext cx="1" cy="789108"/>
          </a:xfrm>
          <a:prstGeom prst="straightConnector1">
            <a:avLst/>
          </a:prstGeom>
          <a:noFill/>
          <a:ln w="19050" cap="flat" cmpd="sng" algn="ctr">
            <a:solidFill>
              <a:schemeClr val="accent1"/>
            </a:solidFill>
            <a:prstDash val="solid"/>
            <a:miter lim="800000"/>
            <a:headEnd type="arrow" w="med" len="med"/>
            <a:tailEnd type="none" w="lg" len="med"/>
          </a:ln>
          <a:effectLst/>
        </p:spPr>
      </p:cxnSp>
      <p:cxnSp>
        <p:nvCxnSpPr>
          <p:cNvPr id="13" name="Straight Arrow Connector 12">
            <a:extLst>
              <a:ext uri="{FF2B5EF4-FFF2-40B4-BE49-F238E27FC236}">
                <a16:creationId xmlns:a16="http://schemas.microsoft.com/office/drawing/2014/main" id="{1A296CE0-294F-472D-9C91-B86612EF2F7D}"/>
              </a:ext>
            </a:extLst>
          </p:cNvPr>
          <p:cNvCxnSpPr>
            <a:cxnSpLocks/>
          </p:cNvCxnSpPr>
          <p:nvPr/>
        </p:nvCxnSpPr>
        <p:spPr>
          <a:xfrm flipH="1">
            <a:off x="6807475" y="3238719"/>
            <a:ext cx="1" cy="789108"/>
          </a:xfrm>
          <a:prstGeom prst="straightConnector1">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034151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9" name="Elbow Connector 227">
            <a:extLst>
              <a:ext uri="{FF2B5EF4-FFF2-40B4-BE49-F238E27FC236}">
                <a16:creationId xmlns:a16="http://schemas.microsoft.com/office/drawing/2014/main" id="{30F16AD1-EDAB-493A-9672-4C1CDF989CB1}"/>
              </a:ext>
              <a:ext uri="{C183D7F6-B498-43B3-948B-1728B52AA6E4}">
                <adec:decorative xmlns:adec="http://schemas.microsoft.com/office/drawing/2017/decorative" val="1"/>
              </a:ext>
            </a:extLst>
          </p:cNvPr>
          <p:cNvCxnSpPr>
            <a:cxnSpLocks/>
            <a:stCxn id="149" idx="2"/>
            <a:endCxn id="166" idx="3"/>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170" name="Rectangle 169">
            <a:extLst>
              <a:ext uri="{FF2B5EF4-FFF2-40B4-BE49-F238E27FC236}">
                <a16:creationId xmlns:a16="http://schemas.microsoft.com/office/drawing/2014/main" id="{ABA5546C-3DF7-4F05-B419-C8A7239E2CC8}"/>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13" y="2251440"/>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Linux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GC_Ext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waagent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/&lt;extension&gt;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320783"/>
            <a:chOff x="5773140" y="3425961"/>
            <a:chExt cx="1927252" cy="1320783"/>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1674026"/>
            <a:chOff x="1399334" y="3425961"/>
            <a:chExt cx="1921502" cy="1674026"/>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a:t>
              </a: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grpSp>
      <p:cxnSp>
        <p:nvCxnSpPr>
          <p:cNvPr id="171" name="Elbow Connector 227">
            <a:extLst>
              <a:ext uri="{FF2B5EF4-FFF2-40B4-BE49-F238E27FC236}">
                <a16:creationId xmlns:a16="http://schemas.microsoft.com/office/drawing/2014/main" id="{FFCF59A5-3C1B-4BB5-9857-F68FC4A7C3C4}"/>
              </a:ext>
              <a:ext uri="{C183D7F6-B498-43B3-948B-1728B52AA6E4}">
                <adec:decorative xmlns:adec="http://schemas.microsoft.com/office/drawing/2017/decorative" val="1"/>
              </a:ext>
            </a:extLst>
          </p:cNvPr>
          <p:cNvCxnSpPr>
            <a:cxnSpLocks/>
            <a:stCxn id="149" idx="2"/>
            <a:endCxn id="165" idx="3"/>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7" name="Graphic 6" descr="Linux machine icon">
            <a:extLst>
              <a:ext uri="{FF2B5EF4-FFF2-40B4-BE49-F238E27FC236}">
                <a16:creationId xmlns:a16="http://schemas.microsoft.com/office/drawing/2014/main" id="{5DAAD3CE-8CD3-47DA-8354-D6E589BA3C1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7987" y="5933824"/>
            <a:ext cx="501677" cy="501677"/>
          </a:xfrm>
          <a:prstGeom prst="rect">
            <a:avLst/>
          </a:prstGeom>
        </p:spPr>
      </p:pic>
      <p:cxnSp>
        <p:nvCxnSpPr>
          <p:cNvPr id="95" name="Elbow Connector 227">
            <a:extLst>
              <a:ext uri="{FF2B5EF4-FFF2-40B4-BE49-F238E27FC236}">
                <a16:creationId xmlns:a16="http://schemas.microsoft.com/office/drawing/2014/main" id="{7BC80993-BEC0-4057-BE9E-C7D11960DFD5}"/>
              </a:ext>
              <a:ext uri="{C183D7F6-B498-43B3-948B-1728B52AA6E4}">
                <adec:decorative xmlns:adec="http://schemas.microsoft.com/office/drawing/2017/decorative" val="1"/>
              </a:ext>
            </a:extLst>
          </p:cNvPr>
          <p:cNvCxnSpPr>
            <a:cxnSpLocks/>
            <a:stCxn id="175" idx="0"/>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102" name="Elbow Connector 227">
            <a:extLst>
              <a:ext uri="{FF2B5EF4-FFF2-40B4-BE49-F238E27FC236}">
                <a16:creationId xmlns:a16="http://schemas.microsoft.com/office/drawing/2014/main" id="{D4FD9432-F529-49CE-8684-F220752E238B}"/>
              </a:ext>
              <a:ext uri="{C183D7F6-B498-43B3-948B-1728B52AA6E4}">
                <adec:decorative xmlns:adec="http://schemas.microsoft.com/office/drawing/2017/decorative" val="1"/>
              </a:ext>
            </a:extLst>
          </p:cNvPr>
          <p:cNvCxnSpPr>
            <a:cxnSpLocks/>
            <a:endCxn id="153" idx="0"/>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6C605D6B-30E9-4E3B-B202-7F8F28F36D49}"/>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21" name="Elbow Connector 227">
            <a:extLst>
              <a:ext uri="{FF2B5EF4-FFF2-40B4-BE49-F238E27FC236}">
                <a16:creationId xmlns:a16="http://schemas.microsoft.com/office/drawing/2014/main" id="{577DF6CD-81A8-4764-AF3D-A992B439A3DA}"/>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7" name="Straight Connector 56">
            <a:extLst>
              <a:ext uri="{FF2B5EF4-FFF2-40B4-BE49-F238E27FC236}">
                <a16:creationId xmlns:a16="http://schemas.microsoft.com/office/drawing/2014/main" id="{56886887-CF17-49B3-B10D-D823BAF296D9}"/>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pic>
        <p:nvPicPr>
          <p:cNvPr id="6" name="Graphic 5" descr="Linux machine icon">
            <a:extLst>
              <a:ext uri="{FF2B5EF4-FFF2-40B4-BE49-F238E27FC236}">
                <a16:creationId xmlns:a16="http://schemas.microsoft.com/office/drawing/2014/main" id="{F41E9D57-0F87-400A-B340-7013C9B2A7D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02" y="2624101"/>
            <a:ext cx="228600" cy="228600"/>
          </a:xfrm>
          <a:prstGeom prst="rect">
            <a:avLst/>
          </a:prstGeom>
        </p:spPr>
      </p:pic>
      <p:sp>
        <p:nvSpPr>
          <p:cNvPr id="8" name="Rectangle 7">
            <a:extLst>
              <a:ext uri="{FF2B5EF4-FFF2-40B4-BE49-F238E27FC236}">
                <a16:creationId xmlns:a16="http://schemas.microsoft.com/office/drawing/2014/main" id="{DB71FC80-308A-43D7-B1CD-BDB331D1F18E}"/>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spTree>
    <p:extLst>
      <p:ext uri="{BB962C8B-B14F-4D97-AF65-F5344CB8AC3E}">
        <p14:creationId xmlns:p14="http://schemas.microsoft.com/office/powerpoint/2010/main" val="37741859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descr="Windows Virtual Machine icon">
            <a:extLst>
              <a:ext uri="{FF2B5EF4-FFF2-40B4-BE49-F238E27FC236}">
                <a16:creationId xmlns:a16="http://schemas.microsoft.com/office/drawing/2014/main" id="{B5366709-C94D-4944-94CD-3D55A6514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61" y="2632978"/>
            <a:ext cx="227106" cy="227106"/>
          </a:xfrm>
          <a:prstGeom prst="rect">
            <a:avLst/>
          </a:prstGeom>
        </p:spPr>
      </p:pic>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pic>
        <p:nvPicPr>
          <p:cNvPr id="108" name="Graphic 107" descr="Windows Virtual Machine icon">
            <a:extLst>
              <a:ext uri="{FF2B5EF4-FFF2-40B4-BE49-F238E27FC236}">
                <a16:creationId xmlns:a16="http://schemas.microsoft.com/office/drawing/2014/main" id="{8FC5173A-606B-44F0-B6E0-E43BAB25D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080" y="5915288"/>
            <a:ext cx="521491" cy="521491"/>
          </a:xfrm>
          <a:prstGeom prst="rect">
            <a:avLst/>
          </a:prstGeom>
        </p:spPr>
      </p:pic>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sp>
        <p:nvSpPr>
          <p:cNvPr id="154" name="Rectangle 153">
            <a:extLst>
              <a:ext uri="{FF2B5EF4-FFF2-40B4-BE49-F238E27FC236}">
                <a16:creationId xmlns:a16="http://schemas.microsoft.com/office/drawing/2014/main" id="{A5C2C172-AE80-46CC-B99C-95043BDD506D}"/>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81" name="Elbow Connector 227">
            <a:extLst>
              <a:ext uri="{FF2B5EF4-FFF2-40B4-BE49-F238E27FC236}">
                <a16:creationId xmlns:a16="http://schemas.microsoft.com/office/drawing/2014/main" id="{5631C87F-17C1-4E21-9254-51630424C43D}"/>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519" y="2268306"/>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Windows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%\Packages\Plugins\&lt;extension&gt;&gt;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674026"/>
            <a:chOff x="5773140" y="3425961"/>
            <a:chExt cx="1927252" cy="1674026"/>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%\Program Files\</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ArcConnectedMachineAgent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\GC</a:t>
              </a:r>
            </a:p>
          </p:txBody>
        </p:sp>
        <p:sp>
          <p:nvSpPr>
            <p:cNvPr id="137" name="Rectangle 136">
              <a:extLst>
                <a:ext uri="{FF2B5EF4-FFF2-40B4-BE49-F238E27FC236}">
                  <a16:creationId xmlns:a16="http://schemas.microsoft.com/office/drawing/2014/main" id="{238FC8F3-6F37-446F-836B-44552FCC3C75}"/>
                </a:ext>
              </a:extLst>
            </p:cNvPr>
            <p:cNvSpPr/>
            <p:nvPr/>
          </p:nvSpPr>
          <p:spPr bwMode="auto">
            <a:xfrm>
              <a:off x="5778890" y="4843181"/>
              <a:ext cx="1921502" cy="25680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2751579"/>
            <a:chOff x="1399334" y="3425961"/>
            <a:chExt cx="1921502" cy="2751579"/>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ProgramFiles</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0" name="Rectangle 139">
              <a:extLst>
                <a:ext uri="{FF2B5EF4-FFF2-40B4-BE49-F238E27FC236}">
                  <a16:creationId xmlns:a16="http://schemas.microsoft.com/office/drawing/2014/main" id="{4394D1D3-43B0-4420-980C-4EC3FDA2ADD1}"/>
                </a:ext>
              </a:extLst>
            </p:cNvPr>
            <p:cNvSpPr/>
            <p:nvPr/>
          </p:nvSpPr>
          <p:spPr bwMode="auto">
            <a:xfrm>
              <a:off x="1399334" y="5178732"/>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sp>
          <p:nvSpPr>
            <p:cNvPr id="141" name="Rectangle 140">
              <a:extLst>
                <a:ext uri="{FF2B5EF4-FFF2-40B4-BE49-F238E27FC236}">
                  <a16:creationId xmlns:a16="http://schemas.microsoft.com/office/drawing/2014/main" id="{6EE39C46-F78C-46FA-8EC9-147F954A4646}"/>
                </a:ext>
              </a:extLst>
            </p:cNvPr>
            <p:cNvSpPr/>
            <p:nvPr/>
          </p:nvSpPr>
          <p:spPr bwMode="auto">
            <a:xfrm>
              <a:off x="1399334" y="5717709"/>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8" name="Straight Connector 57">
            <a:extLst>
              <a:ext uri="{FF2B5EF4-FFF2-40B4-BE49-F238E27FC236}">
                <a16:creationId xmlns:a16="http://schemas.microsoft.com/office/drawing/2014/main" id="{2561E1C7-F282-48DD-A0B5-E29536A95A04}"/>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64" name="Elbow Connector 227">
            <a:extLst>
              <a:ext uri="{FF2B5EF4-FFF2-40B4-BE49-F238E27FC236}">
                <a16:creationId xmlns:a16="http://schemas.microsoft.com/office/drawing/2014/main" id="{EAFF305E-6288-46FF-8C24-A73BB60C3774}"/>
              </a:ext>
              <a:ext uri="{C183D7F6-B498-43B3-948B-1728B52AA6E4}">
                <adec:decorative xmlns:adec="http://schemas.microsoft.com/office/drawing/2017/decorative" val="1"/>
              </a:ext>
            </a:extLst>
          </p:cNvPr>
          <p:cNvCxnSpPr>
            <a:cxnSpLocks/>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65" name="Elbow Connector 227">
            <a:extLst>
              <a:ext uri="{FF2B5EF4-FFF2-40B4-BE49-F238E27FC236}">
                <a16:creationId xmlns:a16="http://schemas.microsoft.com/office/drawing/2014/main" id="{5BB236AC-7332-4D3A-9AA7-567662682AC4}"/>
              </a:ext>
              <a:ext uri="{C183D7F6-B498-43B3-948B-1728B52AA6E4}">
                <adec:decorative xmlns:adec="http://schemas.microsoft.com/office/drawing/2017/decorative" val="1"/>
              </a:ext>
            </a:extLst>
          </p:cNvPr>
          <p:cNvCxnSpPr>
            <a:cxnSpLocks/>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66" name="Elbow Connector 227">
            <a:extLst>
              <a:ext uri="{FF2B5EF4-FFF2-40B4-BE49-F238E27FC236}">
                <a16:creationId xmlns:a16="http://schemas.microsoft.com/office/drawing/2014/main" id="{C440937A-30C8-40CF-9ADF-DC4881BA34FE}"/>
              </a:ext>
              <a:ext uri="{C183D7F6-B498-43B3-948B-1728B52AA6E4}">
                <adec:decorative xmlns:adec="http://schemas.microsoft.com/office/drawing/2017/decorative" val="1"/>
              </a:ext>
            </a:extLst>
          </p:cNvPr>
          <p:cNvCxnSpPr>
            <a:cxnSpLocks/>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67" name="Rectangle 66">
            <a:extLst>
              <a:ext uri="{FF2B5EF4-FFF2-40B4-BE49-F238E27FC236}">
                <a16:creationId xmlns:a16="http://schemas.microsoft.com/office/drawing/2014/main" id="{3477BA58-148F-45B0-A523-25872E1788F7}"/>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68" name="Elbow Connector 227">
            <a:extLst>
              <a:ext uri="{FF2B5EF4-FFF2-40B4-BE49-F238E27FC236}">
                <a16:creationId xmlns:a16="http://schemas.microsoft.com/office/drawing/2014/main" id="{9E2B8DB3-171D-48EF-8345-7A71235C5058}"/>
              </a:ext>
              <a:ext uri="{C183D7F6-B498-43B3-948B-1728B52AA6E4}">
                <adec:decorative xmlns:adec="http://schemas.microsoft.com/office/drawing/2017/decorative" val="1"/>
              </a:ext>
            </a:extLst>
          </p:cNvPr>
          <p:cNvCxnSpPr>
            <a:cxnSpLocks/>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59" name="Straight Connector 58">
            <a:extLst>
              <a:ext uri="{FF2B5EF4-FFF2-40B4-BE49-F238E27FC236}">
                <a16:creationId xmlns:a16="http://schemas.microsoft.com/office/drawing/2014/main" id="{374788D1-3CF4-479A-97CB-933F322ADBD6}"/>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710580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BE5-5BBE-449B-B4B9-ABF3DEE2DE49}"/>
              </a:ext>
            </a:extLst>
          </p:cNvPr>
          <p:cNvSpPr>
            <a:spLocks noGrp="1"/>
          </p:cNvSpPr>
          <p:nvPr>
            <p:ph type="title"/>
          </p:nvPr>
        </p:nvSpPr>
        <p:spPr>
          <a:xfrm>
            <a:off x="588263" y="457200"/>
            <a:ext cx="11018520" cy="861774"/>
          </a:xfrm>
        </p:spPr>
        <p:txBody>
          <a:bodyPr/>
          <a:lstStyle/>
          <a:p>
            <a:r>
              <a:rPr lang="en-US"/>
              <a:t>Azure Arc-enabled servers</a:t>
            </a:r>
            <a:br>
              <a:rPr lang="en-US"/>
            </a:br>
            <a:r>
              <a:rPr lang="en-US" sz="2000">
                <a:solidFill>
                  <a:schemeClr val="accent1"/>
                </a:solidFill>
                <a:latin typeface="+mn-lt"/>
              </a:rPr>
              <a:t>Connected Machine Agent</a:t>
            </a:r>
          </a:p>
        </p:txBody>
      </p:sp>
      <p:sp>
        <p:nvSpPr>
          <p:cNvPr id="43" name="Rectangle 42">
            <a:extLst>
              <a:ext uri="{FF2B5EF4-FFF2-40B4-BE49-F238E27FC236}">
                <a16:creationId xmlns:a16="http://schemas.microsoft.com/office/drawing/2014/main" id="{F53BA959-B944-472C-A8B2-50D0B5E846D4}"/>
              </a:ext>
              <a:ext uri="{C183D7F6-B498-43B3-948B-1728B52AA6E4}">
                <adec:decorative xmlns:adec="http://schemas.microsoft.com/office/drawing/2017/decorative" val="1"/>
              </a:ext>
            </a:extLst>
          </p:cNvPr>
          <p:cNvSpPr/>
          <p:nvPr/>
        </p:nvSpPr>
        <p:spPr bwMode="auto">
          <a:xfrm>
            <a:off x="6323526" y="1537898"/>
            <a:ext cx="5692555" cy="48819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4" name="Rectangle 43">
            <a:extLst>
              <a:ext uri="{FF2B5EF4-FFF2-40B4-BE49-F238E27FC236}">
                <a16:creationId xmlns:a16="http://schemas.microsoft.com/office/drawing/2014/main" id="{470E830D-497A-4995-A754-EB2B9686C0AC}"/>
              </a:ext>
            </a:extLst>
          </p:cNvPr>
          <p:cNvSpPr/>
          <p:nvPr/>
        </p:nvSpPr>
        <p:spPr bwMode="auto">
          <a:xfrm>
            <a:off x="358182" y="1537898"/>
            <a:ext cx="5692555" cy="48819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j-ea"/>
                <a:cs typeface="+mj-cs"/>
              </a:rPr>
              <a:t>Azure Arc Connected Server (On-Premises, AWS EC2, etc.)</a:t>
            </a:r>
          </a:p>
        </p:txBody>
      </p:sp>
      <p:sp>
        <p:nvSpPr>
          <p:cNvPr id="45" name="Rectangle 44">
            <a:extLst>
              <a:ext uri="{FF2B5EF4-FFF2-40B4-BE49-F238E27FC236}">
                <a16:creationId xmlns:a16="http://schemas.microsoft.com/office/drawing/2014/main" id="{28D9AC7A-F15E-463D-A10F-C70010C99149}"/>
              </a:ext>
            </a:extLst>
          </p:cNvPr>
          <p:cNvSpPr/>
          <p:nvPr/>
        </p:nvSpPr>
        <p:spPr bwMode="auto">
          <a:xfrm>
            <a:off x="753321" y="1995958"/>
            <a:ext cx="4945486" cy="42620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Arc Connected Machine Agent</a:t>
            </a:r>
          </a:p>
        </p:txBody>
      </p:sp>
      <p:sp>
        <p:nvSpPr>
          <p:cNvPr id="46" name="Rectangle 45">
            <a:extLst>
              <a:ext uri="{FF2B5EF4-FFF2-40B4-BE49-F238E27FC236}">
                <a16:creationId xmlns:a16="http://schemas.microsoft.com/office/drawing/2014/main" id="{4EE7D281-C870-435A-BB5E-7383511DB3B2}"/>
              </a:ext>
            </a:extLst>
          </p:cNvPr>
          <p:cNvSpPr/>
          <p:nvPr/>
        </p:nvSpPr>
        <p:spPr bwMode="auto">
          <a:xfrm>
            <a:off x="1026114" y="3592746"/>
            <a:ext cx="439990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 Metadata Service (HIMDS)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Handles managed identity and metadata sync (heartbeats)</a:t>
            </a:r>
          </a:p>
        </p:txBody>
      </p:sp>
      <p:sp>
        <p:nvSpPr>
          <p:cNvPr id="47" name="Rectangle 46">
            <a:extLst>
              <a:ext uri="{FF2B5EF4-FFF2-40B4-BE49-F238E27FC236}">
                <a16:creationId xmlns:a16="http://schemas.microsoft.com/office/drawing/2014/main" id="{EDBDBC6A-3BB1-4404-AD3A-63C50D206AE5}"/>
              </a:ext>
            </a:extLst>
          </p:cNvPr>
          <p:cNvSpPr/>
          <p:nvPr/>
        </p:nvSpPr>
        <p:spPr bwMode="auto">
          <a:xfrm>
            <a:off x="1026113" y="4318256"/>
            <a:ext cx="4399905"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Provides In-Guest Policy and Guest Configuration functionality, such as assessing whether the machine complies with required policies</a:t>
            </a:r>
          </a:p>
        </p:txBody>
      </p:sp>
      <p:sp>
        <p:nvSpPr>
          <p:cNvPr id="49" name="Rectangle 48">
            <a:extLst>
              <a:ext uri="{FF2B5EF4-FFF2-40B4-BE49-F238E27FC236}">
                <a16:creationId xmlns:a16="http://schemas.microsoft.com/office/drawing/2014/main" id="{6ED35FB6-FB8D-4167-B1B9-46E930D2178E}"/>
              </a:ext>
            </a:extLst>
          </p:cNvPr>
          <p:cNvSpPr/>
          <p:nvPr/>
        </p:nvSpPr>
        <p:spPr bwMode="auto">
          <a:xfrm>
            <a:off x="1026112" y="5043766"/>
            <a:ext cx="4399905" cy="10469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Manages VM extensions, including install, uninstall, and upgrade</a:t>
            </a:r>
          </a:p>
        </p:txBody>
      </p:sp>
      <p:sp>
        <p:nvSpPr>
          <p:cNvPr id="50" name="Rectangle 49">
            <a:extLst>
              <a:ext uri="{FF2B5EF4-FFF2-40B4-BE49-F238E27FC236}">
                <a16:creationId xmlns:a16="http://schemas.microsoft.com/office/drawing/2014/main" id="{A4206C83-4C22-4202-B238-C4F269245122}"/>
              </a:ext>
            </a:extLst>
          </p:cNvPr>
          <p:cNvSpPr/>
          <p:nvPr/>
        </p:nvSpPr>
        <p:spPr bwMode="auto">
          <a:xfrm>
            <a:off x="3887887"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MMA/AMA</a:t>
            </a:r>
          </a:p>
        </p:txBody>
      </p:sp>
      <p:sp>
        <p:nvSpPr>
          <p:cNvPr id="53" name="Rectangle 52">
            <a:extLst>
              <a:ext uri="{FF2B5EF4-FFF2-40B4-BE49-F238E27FC236}">
                <a16:creationId xmlns:a16="http://schemas.microsoft.com/office/drawing/2014/main" id="{B592B759-662A-40B4-88AA-BC78D857ECA0}"/>
              </a:ext>
            </a:extLst>
          </p:cNvPr>
          <p:cNvSpPr/>
          <p:nvPr/>
        </p:nvSpPr>
        <p:spPr bwMode="auto">
          <a:xfrm>
            <a:off x="2507025"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ASC</a:t>
            </a:r>
          </a:p>
        </p:txBody>
      </p:sp>
      <p:cxnSp>
        <p:nvCxnSpPr>
          <p:cNvPr id="54" name="Elbow Connector 227">
            <a:extLst>
              <a:ext uri="{FF2B5EF4-FFF2-40B4-BE49-F238E27FC236}">
                <a16:creationId xmlns:a16="http://schemas.microsoft.com/office/drawing/2014/main" id="{F7C8BA99-E0E5-4C9C-85B6-624F17C6ACE7}"/>
              </a:ext>
              <a:ext uri="{C183D7F6-B498-43B3-948B-1728B52AA6E4}">
                <adec:decorative xmlns:adec="http://schemas.microsoft.com/office/drawing/2017/decorative" val="1"/>
              </a:ext>
            </a:extLst>
          </p:cNvPr>
          <p:cNvCxnSpPr>
            <a:cxnSpLocks/>
            <a:stCxn id="47" idx="1"/>
            <a:endCxn id="46" idx="1"/>
          </p:cNvCxnSpPr>
          <p:nvPr/>
        </p:nvCxnSpPr>
        <p:spPr>
          <a:xfrm rot="10800000" flipH="1">
            <a:off x="1026112" y="3868236"/>
            <a:ext cx="1" cy="725510"/>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cxnSp>
        <p:nvCxnSpPr>
          <p:cNvPr id="56" name="Elbow Connector 227">
            <a:extLst>
              <a:ext uri="{FF2B5EF4-FFF2-40B4-BE49-F238E27FC236}">
                <a16:creationId xmlns:a16="http://schemas.microsoft.com/office/drawing/2014/main" id="{EEDE4C1C-6D2B-42C7-BE58-EB11E118A29E}"/>
              </a:ext>
              <a:ext uri="{C183D7F6-B498-43B3-948B-1728B52AA6E4}">
                <adec:decorative xmlns:adec="http://schemas.microsoft.com/office/drawing/2017/decorative" val="1"/>
              </a:ext>
            </a:extLst>
          </p:cNvPr>
          <p:cNvCxnSpPr>
            <a:cxnSpLocks/>
            <a:stCxn id="49" idx="1"/>
            <a:endCxn id="47" idx="1"/>
          </p:cNvCxnSpPr>
          <p:nvPr/>
        </p:nvCxnSpPr>
        <p:spPr>
          <a:xfrm rot="10800000" flipH="1">
            <a:off x="1026111" y="4593746"/>
            <a:ext cx="1" cy="973486"/>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sp>
        <p:nvSpPr>
          <p:cNvPr id="57" name="TextBox 56">
            <a:extLst>
              <a:ext uri="{FF2B5EF4-FFF2-40B4-BE49-F238E27FC236}">
                <a16:creationId xmlns:a16="http://schemas.microsoft.com/office/drawing/2014/main" id="{E03C277A-EC65-4235-A488-E92D66DDAD66}"/>
              </a:ext>
            </a:extLst>
          </p:cNvPr>
          <p:cNvSpPr txBox="1"/>
          <p:nvPr/>
        </p:nvSpPr>
        <p:spPr>
          <a:xfrm>
            <a:off x="1026110" y="2434714"/>
            <a:ext cx="3857146"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Configuration passed to the Agent: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Subscription and resource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Azure Region to store metadata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Network options (direct, proxy, or private link)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Credential to onboard (device login, AAD token, or SPN)</a:t>
            </a:r>
          </a:p>
        </p:txBody>
      </p:sp>
      <p:sp>
        <p:nvSpPr>
          <p:cNvPr id="58" name="Rectangle 57">
            <a:extLst>
              <a:ext uri="{FF2B5EF4-FFF2-40B4-BE49-F238E27FC236}">
                <a16:creationId xmlns:a16="http://schemas.microsoft.com/office/drawing/2014/main" id="{6AF05006-6FFB-4C18-853C-CDE60F48F836}"/>
              </a:ext>
            </a:extLst>
          </p:cNvPr>
          <p:cNvSpPr/>
          <p:nvPr/>
        </p:nvSpPr>
        <p:spPr bwMode="auto">
          <a:xfrm>
            <a:off x="7630826" y="2243885"/>
            <a:ext cx="1819834"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61" name="Graphic 60" descr="Azure AD icon">
            <a:extLst>
              <a:ext uri="{FF2B5EF4-FFF2-40B4-BE49-F238E27FC236}">
                <a16:creationId xmlns:a16="http://schemas.microsoft.com/office/drawing/2014/main" id="{DF618222-0E1F-4D52-8C97-642C218C8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7946" y="2017574"/>
            <a:ext cx="365760" cy="365760"/>
          </a:xfrm>
          <a:prstGeom prst="rect">
            <a:avLst/>
          </a:prstGeom>
        </p:spPr>
      </p:pic>
      <p:cxnSp>
        <p:nvCxnSpPr>
          <p:cNvPr id="67" name="Straight Connector 66">
            <a:extLst>
              <a:ext uri="{FF2B5EF4-FFF2-40B4-BE49-F238E27FC236}">
                <a16:creationId xmlns:a16="http://schemas.microsoft.com/office/drawing/2014/main" id="{02E17638-9845-4C6A-8318-A9259E527249}"/>
              </a:ext>
              <a:ext uri="{C183D7F6-B498-43B3-948B-1728B52AA6E4}">
                <adec:decorative xmlns:adec="http://schemas.microsoft.com/office/drawing/2017/decorative" val="1"/>
              </a:ext>
            </a:extLst>
          </p:cNvPr>
          <p:cNvCxnSpPr>
            <a:cxnSpLocks/>
            <a:stCxn id="50" idx="3"/>
            <a:endCxn id="66" idx="1"/>
          </p:cNvCxnSpPr>
          <p:nvPr/>
        </p:nvCxnSpPr>
        <p:spPr>
          <a:xfrm>
            <a:off x="5166453" y="5820178"/>
            <a:ext cx="3247088" cy="0"/>
          </a:xfrm>
          <a:prstGeom prst="line">
            <a:avLst/>
          </a:prstGeom>
          <a:noFill/>
          <a:ln w="19050" cap="flat" cmpd="sng" algn="ctr">
            <a:solidFill>
              <a:schemeClr val="accent1"/>
            </a:solidFill>
            <a:prstDash val="solid"/>
            <a:miter lim="800000"/>
            <a:headEnd type="none" w="med" len="med"/>
            <a:tailEnd type="arrow" w="med" len="med"/>
          </a:ln>
          <a:effectLst/>
        </p:spPr>
      </p:cxnSp>
      <p:sp>
        <p:nvSpPr>
          <p:cNvPr id="68" name="Rectangle 67">
            <a:extLst>
              <a:ext uri="{FF2B5EF4-FFF2-40B4-BE49-F238E27FC236}">
                <a16:creationId xmlns:a16="http://schemas.microsoft.com/office/drawing/2014/main" id="{355ED3D2-71AB-48D6-A4E7-2477B5117EEB}"/>
              </a:ext>
            </a:extLst>
          </p:cNvPr>
          <p:cNvSpPr/>
          <p:nvPr/>
        </p:nvSpPr>
        <p:spPr>
          <a:xfrm>
            <a:off x="6476764" y="5573957"/>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69" name="Rectangle 68">
            <a:extLst>
              <a:ext uri="{FF2B5EF4-FFF2-40B4-BE49-F238E27FC236}">
                <a16:creationId xmlns:a16="http://schemas.microsoft.com/office/drawing/2014/main" id="{B7E58E15-2DDF-4E39-A79C-18DF6797A444}"/>
              </a:ext>
            </a:extLst>
          </p:cNvPr>
          <p:cNvSpPr/>
          <p:nvPr/>
        </p:nvSpPr>
        <p:spPr>
          <a:xfrm>
            <a:off x="6476764" y="362201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70" name="Rectangle 69">
            <a:extLst>
              <a:ext uri="{FF2B5EF4-FFF2-40B4-BE49-F238E27FC236}">
                <a16:creationId xmlns:a16="http://schemas.microsoft.com/office/drawing/2014/main" id="{92F84112-C37A-45FF-B4B9-64755B40A69F}"/>
              </a:ext>
            </a:extLst>
          </p:cNvPr>
          <p:cNvSpPr/>
          <p:nvPr/>
        </p:nvSpPr>
        <p:spPr bwMode="auto">
          <a:xfrm>
            <a:off x="8854133" y="3215077"/>
            <a:ext cx="2296352" cy="30337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Resource Manager (ARM)</a:t>
            </a:r>
          </a:p>
        </p:txBody>
      </p:sp>
      <p:sp>
        <p:nvSpPr>
          <p:cNvPr id="73" name="Rectangle 72">
            <a:extLst>
              <a:ext uri="{FF2B5EF4-FFF2-40B4-BE49-F238E27FC236}">
                <a16:creationId xmlns:a16="http://schemas.microsoft.com/office/drawing/2014/main" id="{D12A17BA-2B16-4FA3-9871-E4566871597D}"/>
              </a:ext>
            </a:extLst>
          </p:cNvPr>
          <p:cNvSpPr/>
          <p:nvPr/>
        </p:nvSpPr>
        <p:spPr bwMode="auto">
          <a:xfrm>
            <a:off x="8431075" y="3667068"/>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74" name="Graphic 73">
            <a:extLst>
              <a:ext uri="{FF2B5EF4-FFF2-40B4-BE49-F238E27FC236}">
                <a16:creationId xmlns:a16="http://schemas.microsoft.com/office/drawing/2014/main" id="{CB7A2346-58BF-43F6-B82E-82C363A7D6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3685355"/>
            <a:ext cx="365760" cy="365760"/>
          </a:xfrm>
          <a:prstGeom prst="rect">
            <a:avLst/>
          </a:prstGeom>
        </p:spPr>
      </p:pic>
      <p:sp>
        <p:nvSpPr>
          <p:cNvPr id="66" name="Rectangle 65">
            <a:extLst>
              <a:ext uri="{FF2B5EF4-FFF2-40B4-BE49-F238E27FC236}">
                <a16:creationId xmlns:a16="http://schemas.microsoft.com/office/drawing/2014/main" id="{C860248A-EDB9-4B0E-95F8-8072AA08D5BC}"/>
              </a:ext>
            </a:extLst>
          </p:cNvPr>
          <p:cNvSpPr/>
          <p:nvPr/>
        </p:nvSpPr>
        <p:spPr bwMode="auto">
          <a:xfrm>
            <a:off x="8413541" y="5621354"/>
            <a:ext cx="231388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p:txBody>
      </p:sp>
      <p:sp>
        <p:nvSpPr>
          <p:cNvPr id="75" name="Rectangle 74">
            <a:extLst>
              <a:ext uri="{FF2B5EF4-FFF2-40B4-BE49-F238E27FC236}">
                <a16:creationId xmlns:a16="http://schemas.microsoft.com/office/drawing/2014/main" id="{23CA5C2C-CF15-468E-88B8-3D7E4C929468}"/>
              </a:ext>
            </a:extLst>
          </p:cNvPr>
          <p:cNvSpPr/>
          <p:nvPr/>
        </p:nvSpPr>
        <p:spPr>
          <a:xfrm>
            <a:off x="9540760" y="1972751"/>
            <a:ext cx="1609725" cy="923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REST API</a:t>
            </a:r>
          </a:p>
        </p:txBody>
      </p:sp>
      <p:grpSp>
        <p:nvGrpSpPr>
          <p:cNvPr id="76" name="Group 75" descr="Azure admin icon">
            <a:extLst>
              <a:ext uri="{FF2B5EF4-FFF2-40B4-BE49-F238E27FC236}">
                <a16:creationId xmlns:a16="http://schemas.microsoft.com/office/drawing/2014/main" id="{EDBE9C4C-F377-414F-B527-FA22A0A9703E}"/>
              </a:ext>
              <a:ext uri="{C183D7F6-B498-43B3-948B-1728B52AA6E4}">
                <adec:decorative xmlns:adec="http://schemas.microsoft.com/office/drawing/2017/decorative" val="0"/>
              </a:ext>
            </a:extLst>
          </p:cNvPr>
          <p:cNvGrpSpPr/>
          <p:nvPr/>
        </p:nvGrpSpPr>
        <p:grpSpPr>
          <a:xfrm>
            <a:off x="9725496" y="609175"/>
            <a:ext cx="1240252" cy="708183"/>
            <a:chOff x="9537620" y="319606"/>
            <a:chExt cx="1240252" cy="708183"/>
          </a:xfrm>
        </p:grpSpPr>
        <p:pic>
          <p:nvPicPr>
            <p:cNvPr id="77" name="Graphic 76">
              <a:extLst>
                <a:ext uri="{FF2B5EF4-FFF2-40B4-BE49-F238E27FC236}">
                  <a16:creationId xmlns:a16="http://schemas.microsoft.com/office/drawing/2014/main" id="{D826B3C8-689A-416C-BF46-D1F498A01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5499" y="803292"/>
              <a:ext cx="224497" cy="224497"/>
            </a:xfrm>
            <a:prstGeom prst="rect">
              <a:avLst/>
            </a:prstGeom>
          </p:spPr>
        </p:pic>
        <p:pic>
          <p:nvPicPr>
            <p:cNvPr id="78" name="Graphic 77" descr="User">
              <a:extLst>
                <a:ext uri="{FF2B5EF4-FFF2-40B4-BE49-F238E27FC236}">
                  <a16:creationId xmlns:a16="http://schemas.microsoft.com/office/drawing/2014/main" id="{4947FC66-47D8-4052-BBE3-3F620938A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2257" y="456635"/>
              <a:ext cx="550979" cy="550979"/>
            </a:xfrm>
            <a:prstGeom prst="rect">
              <a:avLst/>
            </a:prstGeom>
          </p:spPr>
        </p:pic>
        <p:sp>
          <p:nvSpPr>
            <p:cNvPr id="79" name="Rectangle 78">
              <a:extLst>
                <a:ext uri="{FF2B5EF4-FFF2-40B4-BE49-F238E27FC236}">
                  <a16:creationId xmlns:a16="http://schemas.microsoft.com/office/drawing/2014/main" id="{47680CBB-B26C-4695-B895-7AF26EF3536B}"/>
                </a:ext>
              </a:extLst>
            </p:cNvPr>
            <p:cNvSpPr/>
            <p:nvPr/>
          </p:nvSpPr>
          <p:spPr>
            <a:xfrm>
              <a:off x="9537620" y="319606"/>
              <a:ext cx="124025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Admin</a:t>
              </a:r>
            </a:p>
          </p:txBody>
        </p:sp>
      </p:grpSp>
      <p:cxnSp>
        <p:nvCxnSpPr>
          <p:cNvPr id="80" name="Straight Connector 79">
            <a:extLst>
              <a:ext uri="{FF2B5EF4-FFF2-40B4-BE49-F238E27FC236}">
                <a16:creationId xmlns:a16="http://schemas.microsoft.com/office/drawing/2014/main" id="{D91E1C87-0F41-4805-BEB6-01AFAD036728}"/>
              </a:ext>
              <a:ext uri="{C183D7F6-B498-43B3-948B-1728B52AA6E4}">
                <adec:decorative xmlns:adec="http://schemas.microsoft.com/office/drawing/2017/decorative" val="1"/>
              </a:ext>
            </a:extLst>
          </p:cNvPr>
          <p:cNvCxnSpPr>
            <a:cxnSpLocks/>
            <a:endCxn id="75" idx="2"/>
          </p:cNvCxnSpPr>
          <p:nvPr/>
        </p:nvCxnSpPr>
        <p:spPr>
          <a:xfrm flipV="1">
            <a:off x="10345622" y="2896676"/>
            <a:ext cx="1" cy="318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81" name="Straight Connector 80">
            <a:extLst>
              <a:ext uri="{FF2B5EF4-FFF2-40B4-BE49-F238E27FC236}">
                <a16:creationId xmlns:a16="http://schemas.microsoft.com/office/drawing/2014/main" id="{D28F9FC4-6697-4EB1-B8B8-A68942247755}"/>
              </a:ext>
              <a:ext uri="{C183D7F6-B498-43B3-948B-1728B52AA6E4}">
                <adec:decorative xmlns:adec="http://schemas.microsoft.com/office/drawing/2017/decorative" val="1"/>
              </a:ext>
            </a:extLst>
          </p:cNvPr>
          <p:cNvCxnSpPr>
            <a:cxnSpLocks/>
            <a:stCxn id="75" idx="0"/>
          </p:cNvCxnSpPr>
          <p:nvPr/>
        </p:nvCxnSpPr>
        <p:spPr>
          <a:xfrm flipV="1">
            <a:off x="10345623" y="1401575"/>
            <a:ext cx="0" cy="571176"/>
          </a:xfrm>
          <a:prstGeom prst="line">
            <a:avLst/>
          </a:prstGeom>
          <a:noFill/>
          <a:ln w="19050" cap="flat" cmpd="sng" algn="ctr">
            <a:solidFill>
              <a:schemeClr val="accent1"/>
            </a:solidFill>
            <a:prstDash val="solid"/>
            <a:miter lim="800000"/>
            <a:headEnd type="arrow" w="med" len="med"/>
            <a:tailEnd type="none" w="lg" len="med"/>
          </a:ln>
          <a:effectLst/>
        </p:spPr>
      </p:cxnSp>
      <p:pic>
        <p:nvPicPr>
          <p:cNvPr id="82" name="Graphic 81" descr="Server icon">
            <a:extLst>
              <a:ext uri="{FF2B5EF4-FFF2-40B4-BE49-F238E27FC236}">
                <a16:creationId xmlns:a16="http://schemas.microsoft.com/office/drawing/2014/main" id="{43BC1ADD-1245-46DE-B3B8-9A2CAE0542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19" y="1401575"/>
            <a:ext cx="365760" cy="365760"/>
          </a:xfrm>
          <a:prstGeom prst="rect">
            <a:avLst/>
          </a:prstGeom>
        </p:spPr>
      </p:pic>
      <p:sp>
        <p:nvSpPr>
          <p:cNvPr id="85" name="Rectangle 84">
            <a:extLst>
              <a:ext uri="{FF2B5EF4-FFF2-40B4-BE49-F238E27FC236}">
                <a16:creationId xmlns:a16="http://schemas.microsoft.com/office/drawing/2014/main" id="{8D79153B-F697-4D21-9D3C-01A74A7B5D22}"/>
              </a:ext>
            </a:extLst>
          </p:cNvPr>
          <p:cNvSpPr/>
          <p:nvPr/>
        </p:nvSpPr>
        <p:spPr>
          <a:xfrm>
            <a:off x="7351784" y="2966319"/>
            <a:ext cx="127350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Authentication &amp; Authorization</a:t>
            </a:r>
          </a:p>
        </p:txBody>
      </p:sp>
      <p:sp>
        <p:nvSpPr>
          <p:cNvPr id="87" name="Rectangle 86">
            <a:extLst>
              <a:ext uri="{FF2B5EF4-FFF2-40B4-BE49-F238E27FC236}">
                <a16:creationId xmlns:a16="http://schemas.microsoft.com/office/drawing/2014/main" id="{E10DEB69-DBD8-41FC-9292-D3AC8F2654C7}"/>
              </a:ext>
            </a:extLst>
          </p:cNvPr>
          <p:cNvSpPr/>
          <p:nvPr/>
        </p:nvSpPr>
        <p:spPr bwMode="auto">
          <a:xfrm>
            <a:off x="8431075" y="4387806"/>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89" name="Graphic 88">
            <a:extLst>
              <a:ext uri="{FF2B5EF4-FFF2-40B4-BE49-F238E27FC236}">
                <a16:creationId xmlns:a16="http://schemas.microsoft.com/office/drawing/2014/main" id="{66F65768-34E8-485C-979A-F78EBA4AF6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4400703"/>
            <a:ext cx="365760" cy="365760"/>
          </a:xfrm>
          <a:prstGeom prst="rect">
            <a:avLst/>
          </a:prstGeom>
        </p:spPr>
      </p:pic>
      <p:sp>
        <p:nvSpPr>
          <p:cNvPr id="91" name="Rectangle 90">
            <a:extLst>
              <a:ext uri="{FF2B5EF4-FFF2-40B4-BE49-F238E27FC236}">
                <a16:creationId xmlns:a16="http://schemas.microsoft.com/office/drawing/2014/main" id="{FD8A3354-A229-45CE-A31B-9C233324E785}"/>
              </a:ext>
            </a:extLst>
          </p:cNvPr>
          <p:cNvSpPr/>
          <p:nvPr/>
        </p:nvSpPr>
        <p:spPr>
          <a:xfrm>
            <a:off x="6476764" y="434773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92" name="Straight Connector 91">
            <a:extLst>
              <a:ext uri="{FF2B5EF4-FFF2-40B4-BE49-F238E27FC236}">
                <a16:creationId xmlns:a16="http://schemas.microsoft.com/office/drawing/2014/main" id="{25942EC9-4155-471E-ADCA-066C82E45E0E}"/>
              </a:ext>
              <a:ext uri="{C183D7F6-B498-43B3-948B-1728B52AA6E4}">
                <adec:decorative xmlns:adec="http://schemas.microsoft.com/office/drawing/2017/decorative" val="1"/>
              </a:ext>
            </a:extLst>
          </p:cNvPr>
          <p:cNvCxnSpPr>
            <a:cxnSpLocks/>
            <a:stCxn id="73" idx="1"/>
            <a:endCxn id="46" idx="3"/>
          </p:cNvCxnSpPr>
          <p:nvPr/>
        </p:nvCxnSpPr>
        <p:spPr>
          <a:xfrm flipH="1">
            <a:off x="5426018" y="3868236"/>
            <a:ext cx="3005057" cy="0"/>
          </a:xfrm>
          <a:prstGeom prst="line">
            <a:avLst/>
          </a:prstGeom>
          <a:noFill/>
          <a:ln w="19050" cap="flat" cmpd="sng" algn="ctr">
            <a:solidFill>
              <a:schemeClr val="accent1"/>
            </a:solidFill>
            <a:prstDash val="solid"/>
            <a:miter lim="800000"/>
            <a:headEnd type="arrow" w="med" len="med"/>
            <a:tailEnd type="none" w="med" len="med"/>
          </a:ln>
          <a:effectLst/>
        </p:spPr>
      </p:cxnSp>
      <p:cxnSp>
        <p:nvCxnSpPr>
          <p:cNvPr id="93" name="Straight Connector 92">
            <a:extLst>
              <a:ext uri="{FF2B5EF4-FFF2-40B4-BE49-F238E27FC236}">
                <a16:creationId xmlns:a16="http://schemas.microsoft.com/office/drawing/2014/main" id="{FFF8DE5F-336B-40F4-9AEF-1140FF646F2B}"/>
              </a:ext>
              <a:ext uri="{C183D7F6-B498-43B3-948B-1728B52AA6E4}">
                <adec:decorative xmlns:adec="http://schemas.microsoft.com/office/drawing/2017/decorative" val="1"/>
              </a:ext>
            </a:extLst>
          </p:cNvPr>
          <p:cNvCxnSpPr>
            <a:cxnSpLocks/>
            <a:stCxn id="87" idx="1"/>
            <a:endCxn id="47" idx="3"/>
          </p:cNvCxnSpPr>
          <p:nvPr/>
        </p:nvCxnSpPr>
        <p:spPr>
          <a:xfrm flipH="1">
            <a:off x="5426018" y="4588974"/>
            <a:ext cx="3005057" cy="4772"/>
          </a:xfrm>
          <a:prstGeom prst="line">
            <a:avLst/>
          </a:prstGeom>
          <a:noFill/>
          <a:ln w="19050" cap="flat" cmpd="sng" algn="ctr">
            <a:solidFill>
              <a:schemeClr val="accent1"/>
            </a:solidFill>
            <a:prstDash val="solid"/>
            <a:miter lim="800000"/>
            <a:headEnd type="arrow" w="med" len="med"/>
            <a:tailEnd type="none" w="med" len="med"/>
          </a:ln>
          <a:effectLst/>
        </p:spPr>
      </p:cxnSp>
      <p:grpSp>
        <p:nvGrpSpPr>
          <p:cNvPr id="52" name="Group 51" descr="Microsoft Azure logo">
            <a:extLst>
              <a:ext uri="{FF2B5EF4-FFF2-40B4-BE49-F238E27FC236}">
                <a16:creationId xmlns:a16="http://schemas.microsoft.com/office/drawing/2014/main" id="{C603158D-EFC5-4667-A709-DE8D17CBC0BD}"/>
              </a:ext>
            </a:extLst>
          </p:cNvPr>
          <p:cNvGrpSpPr/>
          <p:nvPr/>
        </p:nvGrpSpPr>
        <p:grpSpPr>
          <a:xfrm>
            <a:off x="8352244" y="1615585"/>
            <a:ext cx="1635118" cy="301856"/>
            <a:chOff x="9047655" y="4372095"/>
            <a:chExt cx="1685927" cy="311236"/>
          </a:xfrm>
        </p:grpSpPr>
        <p:pic>
          <p:nvPicPr>
            <p:cNvPr id="55" name="Picture 54" descr="A picture containing drawing&#10;&#10;Description automatically generated">
              <a:extLst>
                <a:ext uri="{FF2B5EF4-FFF2-40B4-BE49-F238E27FC236}">
                  <a16:creationId xmlns:a16="http://schemas.microsoft.com/office/drawing/2014/main" id="{5B13E7CB-442D-4622-A828-90CE3B1E3B03}"/>
                </a:ext>
              </a:extLst>
            </p:cNvPr>
            <p:cNvPicPr>
              <a:picLocks noChangeAspect="1"/>
            </p:cNvPicPr>
            <p:nvPr/>
          </p:nvPicPr>
          <p:blipFill rotWithShape="1">
            <a:blip r:embed="rId10">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5541B993-CC3C-4DA0-91A3-A4889F4CF4F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cxnSp>
        <p:nvCxnSpPr>
          <p:cNvPr id="4" name="Connector: Elbow 3">
            <a:extLst>
              <a:ext uri="{FF2B5EF4-FFF2-40B4-BE49-F238E27FC236}">
                <a16:creationId xmlns:a16="http://schemas.microsoft.com/office/drawing/2014/main" id="{DF058F29-4B84-4C11-B7B4-9D04F12921D7}"/>
              </a:ext>
            </a:extLst>
          </p:cNvPr>
          <p:cNvCxnSpPr/>
          <p:nvPr/>
        </p:nvCxnSpPr>
        <p:spPr>
          <a:xfrm flipV="1">
            <a:off x="5245240" y="2434714"/>
            <a:ext cx="2385586" cy="1158032"/>
          </a:xfrm>
          <a:prstGeom prst="bentConnector3">
            <a:avLst>
              <a:gd name="adj1" fmla="val -124"/>
            </a:avLst>
          </a:prstGeom>
          <a:noFill/>
          <a:ln w="19050" cap="flat" cmpd="sng" algn="ctr">
            <a:solidFill>
              <a:schemeClr val="accent1"/>
            </a:solidFill>
            <a:prstDash val="solid"/>
            <a:miter lim="800000"/>
            <a:headEnd type="none" w="med" len="med"/>
            <a:tailEnd type="arrow" w="med" len="med"/>
          </a:ln>
          <a:effectLst/>
        </p:spPr>
      </p:cxnSp>
      <p:sp>
        <p:nvSpPr>
          <p:cNvPr id="6" name="Rectangle 5">
            <a:extLst>
              <a:ext uri="{FF2B5EF4-FFF2-40B4-BE49-F238E27FC236}">
                <a16:creationId xmlns:a16="http://schemas.microsoft.com/office/drawing/2014/main" id="{177AD659-E6B1-44A6-9F07-E7E28160A1CC}"/>
              </a:ext>
            </a:extLst>
          </p:cNvPr>
          <p:cNvSpPr/>
          <p:nvPr/>
        </p:nvSpPr>
        <p:spPr>
          <a:xfrm>
            <a:off x="6476764" y="218827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pic>
        <p:nvPicPr>
          <p:cNvPr id="11" name="Graphic 10">
            <a:extLst>
              <a:ext uri="{FF2B5EF4-FFF2-40B4-BE49-F238E27FC236}">
                <a16:creationId xmlns:a16="http://schemas.microsoft.com/office/drawing/2014/main" id="{EB7EF3B6-2156-4588-961E-D918F646C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5639539"/>
            <a:ext cx="365760" cy="365760"/>
          </a:xfrm>
          <a:prstGeom prst="rect">
            <a:avLst/>
          </a:prstGeom>
        </p:spPr>
      </p:pic>
      <p:sp>
        <p:nvSpPr>
          <p:cNvPr id="12" name="Rectangle 11">
            <a:extLst>
              <a:ext uri="{FF2B5EF4-FFF2-40B4-BE49-F238E27FC236}">
                <a16:creationId xmlns:a16="http://schemas.microsoft.com/office/drawing/2014/main" id="{B4633EB4-9FF4-41AB-9A92-42CE8CF7CF0F}"/>
              </a:ext>
            </a:extLst>
          </p:cNvPr>
          <p:cNvSpPr/>
          <p:nvPr/>
        </p:nvSpPr>
        <p:spPr bwMode="auto">
          <a:xfrm>
            <a:off x="1126163"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 Script</a:t>
            </a:r>
          </a:p>
        </p:txBody>
      </p:sp>
      <p:cxnSp>
        <p:nvCxnSpPr>
          <p:cNvPr id="64" name="Straight Connector 63">
            <a:extLst>
              <a:ext uri="{FF2B5EF4-FFF2-40B4-BE49-F238E27FC236}">
                <a16:creationId xmlns:a16="http://schemas.microsoft.com/office/drawing/2014/main" id="{966891F1-D484-46D1-A759-4008189E19AB}"/>
              </a:ext>
              <a:ext uri="{C183D7F6-B498-43B3-948B-1728B52AA6E4}">
                <adec:decorative xmlns:adec="http://schemas.microsoft.com/office/drawing/2017/decorative" val="1"/>
              </a:ext>
            </a:extLst>
          </p:cNvPr>
          <p:cNvCxnSpPr>
            <a:cxnSpLocks/>
            <a:endCxn id="58" idx="2"/>
          </p:cNvCxnSpPr>
          <p:nvPr/>
        </p:nvCxnSpPr>
        <p:spPr>
          <a:xfrm flipV="1">
            <a:off x="8540743" y="2646221"/>
            <a:ext cx="0" cy="1039134"/>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0" name="Connector: Elbow 9">
            <a:extLst>
              <a:ext uri="{FF2B5EF4-FFF2-40B4-BE49-F238E27FC236}">
                <a16:creationId xmlns:a16="http://schemas.microsoft.com/office/drawing/2014/main" id="{15479569-2017-4A74-BCCA-C2566EC330EC}"/>
              </a:ext>
            </a:extLst>
          </p:cNvPr>
          <p:cNvCxnSpPr>
            <a:endCxn id="87" idx="1"/>
          </p:cNvCxnSpPr>
          <p:nvPr/>
        </p:nvCxnSpPr>
        <p:spPr>
          <a:xfrm flipV="1">
            <a:off x="5426017" y="4588974"/>
            <a:ext cx="3005058" cy="725976"/>
          </a:xfrm>
          <a:prstGeom prst="bentConnector3">
            <a:avLst/>
          </a:prstGeom>
          <a:noFill/>
          <a:ln w="19050" cap="flat" cmpd="sng" algn="ctr">
            <a:solidFill>
              <a:schemeClr val="accent1"/>
            </a:solidFill>
            <a:prstDash val="solid"/>
            <a:miter lim="800000"/>
            <a:headEnd type="none" w="med" len="med"/>
            <a:tailEnd type="none" w="med" len="med"/>
          </a:ln>
          <a:effectLst/>
        </p:spPr>
      </p:cxnSp>
    </p:spTree>
    <p:extLst>
      <p:ext uri="{BB962C8B-B14F-4D97-AF65-F5344CB8AC3E}">
        <p14:creationId xmlns:p14="http://schemas.microsoft.com/office/powerpoint/2010/main" val="583570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500"/>
                                        <p:tgtEl>
                                          <p:spTgt spid="9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0" grpId="0" animBg="1"/>
      <p:bldP spid="53" grpId="0" animBg="1"/>
      <p:bldP spid="57" grpId="0"/>
      <p:bldP spid="68" grpId="0"/>
      <p:bldP spid="69" grpId="0"/>
      <p:bldP spid="91" grpId="0"/>
      <p:bldP spid="6" grpId="0"/>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BC6AB9-657C-4067-A580-481B917FB256}"/>
              </a:ext>
            </a:extLst>
          </p:cNvPr>
          <p:cNvSpPr/>
          <p:nvPr/>
        </p:nvSpPr>
        <p:spPr bwMode="auto">
          <a:xfrm>
            <a:off x="7621058" y="4450521"/>
            <a:ext cx="4520141" cy="23463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a:t>
            </a:r>
          </a:p>
        </p:txBody>
      </p:sp>
      <p:cxnSp>
        <p:nvCxnSpPr>
          <p:cNvPr id="64" name="Elbow Connector 227">
            <a:extLst>
              <a:ext uri="{FF2B5EF4-FFF2-40B4-BE49-F238E27FC236}">
                <a16:creationId xmlns:a16="http://schemas.microsoft.com/office/drawing/2014/main" id="{D419615D-290D-4185-A009-667E77D6A9D7}"/>
              </a:ext>
              <a:ext uri="{C183D7F6-B498-43B3-948B-1728B52AA6E4}">
                <adec:decorative xmlns:adec="http://schemas.microsoft.com/office/drawing/2017/decorative" val="1"/>
              </a:ext>
            </a:extLst>
          </p:cNvPr>
          <p:cNvCxnSpPr>
            <a:cxnSpLocks/>
            <a:stCxn id="89" idx="1"/>
            <a:endCxn id="79" idx="2"/>
          </p:cNvCxnSpPr>
          <p:nvPr/>
        </p:nvCxnSpPr>
        <p:spPr>
          <a:xfrm rot="10800000">
            <a:off x="516766" y="2460154"/>
            <a:ext cx="7319918" cy="2808101"/>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servers</a:t>
            </a:r>
            <a:br>
              <a:rPr lang="en-US"/>
            </a:br>
            <a:r>
              <a:rPr lang="en-US" sz="2000">
                <a:solidFill>
                  <a:schemeClr val="accent1"/>
                </a:solidFill>
                <a:latin typeface="+mn-lt"/>
                <a:cs typeface="Segoe UI"/>
              </a:rPr>
              <a:t>Azure Key Vault Integration</a:t>
            </a:r>
            <a:endParaRPr lang="en-US" sz="2000">
              <a:solidFill>
                <a:schemeClr val="accent1"/>
              </a:solidFill>
              <a:latin typeface="+mn-lt"/>
            </a:endParaRPr>
          </a:p>
        </p:txBody>
      </p:sp>
      <p:sp>
        <p:nvSpPr>
          <p:cNvPr id="5" name="Rectangle 4">
            <a:extLst>
              <a:ext uri="{FF2B5EF4-FFF2-40B4-BE49-F238E27FC236}">
                <a16:creationId xmlns:a16="http://schemas.microsoft.com/office/drawing/2014/main" id="{06046251-2DAD-4632-A76C-DA89A6E31E97}"/>
              </a:ext>
            </a:extLst>
          </p:cNvPr>
          <p:cNvSpPr/>
          <p:nvPr/>
        </p:nvSpPr>
        <p:spPr bwMode="auto">
          <a:xfrm>
            <a:off x="3246069" y="2918770"/>
            <a:ext cx="2438325" cy="13022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 (AKV)</a:t>
            </a:r>
          </a:p>
        </p:txBody>
      </p:sp>
      <p:pic>
        <p:nvPicPr>
          <p:cNvPr id="8" name="Graphic 7">
            <a:extLst>
              <a:ext uri="{FF2B5EF4-FFF2-40B4-BE49-F238E27FC236}">
                <a16:creationId xmlns:a16="http://schemas.microsoft.com/office/drawing/2014/main" id="{ECC8B9A6-AF10-45EA-9132-1567F151B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189" y="2735890"/>
            <a:ext cx="365760" cy="365760"/>
          </a:xfrm>
          <a:prstGeom prst="rect">
            <a:avLst/>
          </a:prstGeom>
        </p:spPr>
      </p:pic>
      <p:grpSp>
        <p:nvGrpSpPr>
          <p:cNvPr id="12" name="Group 11">
            <a:extLst>
              <a:ext uri="{FF2B5EF4-FFF2-40B4-BE49-F238E27FC236}">
                <a16:creationId xmlns:a16="http://schemas.microsoft.com/office/drawing/2014/main" id="{D5BC1BC2-D3FB-4DEF-80D3-39137D54D551}"/>
              </a:ext>
            </a:extLst>
          </p:cNvPr>
          <p:cNvGrpSpPr/>
          <p:nvPr/>
        </p:nvGrpSpPr>
        <p:grpSpPr>
          <a:xfrm>
            <a:off x="3589897" y="3345615"/>
            <a:ext cx="1750667" cy="741728"/>
            <a:chOff x="5809860" y="4867507"/>
            <a:chExt cx="1750667" cy="741728"/>
          </a:xfrm>
        </p:grpSpPr>
        <p:sp>
          <p:nvSpPr>
            <p:cNvPr id="44" name="Rectangle 43">
              <a:extLst>
                <a:ext uri="{FF2B5EF4-FFF2-40B4-BE49-F238E27FC236}">
                  <a16:creationId xmlns:a16="http://schemas.microsoft.com/office/drawing/2014/main" id="{3F1F694E-5B05-4788-8017-5FA384A760C0}"/>
                </a:ext>
              </a:extLst>
            </p:cNvPr>
            <p:cNvSpPr/>
            <p:nvPr/>
          </p:nvSpPr>
          <p:spPr bwMode="auto">
            <a:xfrm>
              <a:off x="5809860" y="4867507"/>
              <a:ext cx="1750667" cy="74172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User Certificates</a:t>
              </a:r>
            </a:p>
          </p:txBody>
        </p:sp>
        <p:grpSp>
          <p:nvGrpSpPr>
            <p:cNvPr id="11" name="Group 10">
              <a:extLst>
                <a:ext uri="{FF2B5EF4-FFF2-40B4-BE49-F238E27FC236}">
                  <a16:creationId xmlns:a16="http://schemas.microsoft.com/office/drawing/2014/main" id="{8AA05723-EFAB-4821-BF21-20927F41CB2F}"/>
                </a:ext>
              </a:extLst>
            </p:cNvPr>
            <p:cNvGrpSpPr/>
            <p:nvPr/>
          </p:nvGrpSpPr>
          <p:grpSpPr>
            <a:xfrm>
              <a:off x="6069909" y="5195753"/>
              <a:ext cx="1239272" cy="365762"/>
              <a:chOff x="4914863" y="2458129"/>
              <a:chExt cx="1239272" cy="365762"/>
            </a:xfrm>
          </p:grpSpPr>
          <p:pic>
            <p:nvPicPr>
              <p:cNvPr id="10" name="Graphic 9">
                <a:extLst>
                  <a:ext uri="{FF2B5EF4-FFF2-40B4-BE49-F238E27FC236}">
                    <a16:creationId xmlns:a16="http://schemas.microsoft.com/office/drawing/2014/main" id="{B48A7293-F2E1-4D0E-90EB-2196031F51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863" y="2458131"/>
                <a:ext cx="365760" cy="365760"/>
              </a:xfrm>
              <a:prstGeom prst="rect">
                <a:avLst/>
              </a:prstGeom>
            </p:spPr>
          </p:pic>
          <p:pic>
            <p:nvPicPr>
              <p:cNvPr id="45" name="Graphic 44">
                <a:extLst>
                  <a:ext uri="{FF2B5EF4-FFF2-40B4-BE49-F238E27FC236}">
                    <a16:creationId xmlns:a16="http://schemas.microsoft.com/office/drawing/2014/main" id="{0F3F46BB-DEE0-4641-86D2-E6E6430C6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619" y="2458130"/>
                <a:ext cx="365760" cy="365760"/>
              </a:xfrm>
              <a:prstGeom prst="rect">
                <a:avLst/>
              </a:prstGeom>
            </p:spPr>
          </p:pic>
          <p:pic>
            <p:nvPicPr>
              <p:cNvPr id="46" name="Graphic 45">
                <a:extLst>
                  <a:ext uri="{FF2B5EF4-FFF2-40B4-BE49-F238E27FC236}">
                    <a16:creationId xmlns:a16="http://schemas.microsoft.com/office/drawing/2014/main" id="{960FE62E-47FC-45A4-81B6-EBE471561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75" y="2458129"/>
                <a:ext cx="365760" cy="365760"/>
              </a:xfrm>
              <a:prstGeom prst="rect">
                <a:avLst/>
              </a:prstGeom>
            </p:spPr>
          </p:pic>
        </p:grpSp>
      </p:grpSp>
      <p:sp>
        <p:nvSpPr>
          <p:cNvPr id="48" name="Rectangle 47">
            <a:extLst>
              <a:ext uri="{FF2B5EF4-FFF2-40B4-BE49-F238E27FC236}">
                <a16:creationId xmlns:a16="http://schemas.microsoft.com/office/drawing/2014/main" id="{61C10756-84D8-4DEC-AEC4-208FF4E76E94}"/>
              </a:ext>
            </a:extLst>
          </p:cNvPr>
          <p:cNvSpPr/>
          <p:nvPr/>
        </p:nvSpPr>
        <p:spPr bwMode="auto">
          <a:xfrm>
            <a:off x="1893237" y="1950661"/>
            <a:ext cx="2169802" cy="46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Public Key Infrastructure (PKI)</a:t>
            </a:r>
          </a:p>
        </p:txBody>
      </p:sp>
      <p:pic>
        <p:nvPicPr>
          <p:cNvPr id="14" name="Graphic 13">
            <a:extLst>
              <a:ext uri="{FF2B5EF4-FFF2-40B4-BE49-F238E27FC236}">
                <a16:creationId xmlns:a16="http://schemas.microsoft.com/office/drawing/2014/main" id="{A221A8AB-47FC-43C3-B0F9-1B2A3B694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9974">
            <a:off x="1736671" y="1776959"/>
            <a:ext cx="274320" cy="274320"/>
          </a:xfrm>
          <a:prstGeom prst="rect">
            <a:avLst/>
          </a:prstGeom>
        </p:spPr>
      </p:pic>
      <p:cxnSp>
        <p:nvCxnSpPr>
          <p:cNvPr id="51" name="Straight Connector 50">
            <a:extLst>
              <a:ext uri="{FF2B5EF4-FFF2-40B4-BE49-F238E27FC236}">
                <a16:creationId xmlns:a16="http://schemas.microsoft.com/office/drawing/2014/main" id="{C0FB0262-B36D-40D5-B749-FE67DCC86287}"/>
              </a:ext>
              <a:ext uri="{C183D7F6-B498-43B3-948B-1728B52AA6E4}">
                <adec:decorative xmlns:adec="http://schemas.microsoft.com/office/drawing/2017/decorative" val="1"/>
              </a:ext>
            </a:extLst>
          </p:cNvPr>
          <p:cNvCxnSpPr>
            <a:cxnSpLocks/>
          </p:cNvCxnSpPr>
          <p:nvPr/>
        </p:nvCxnSpPr>
        <p:spPr>
          <a:xfrm flipV="1">
            <a:off x="8091723" y="3559529"/>
            <a:ext cx="5011" cy="1450944"/>
          </a:xfrm>
          <a:prstGeom prst="line">
            <a:avLst/>
          </a:prstGeom>
          <a:noFill/>
          <a:ln w="19050" cap="flat" cmpd="sng" algn="ctr">
            <a:solidFill>
              <a:schemeClr val="accent1"/>
            </a:solidFill>
            <a:prstDash val="solid"/>
            <a:miter lim="800000"/>
            <a:headEnd type="arrow" w="med" len="med"/>
            <a:tailEnd type="none" w="lg" len="med"/>
          </a:ln>
          <a:effectLst/>
        </p:spPr>
      </p:cxnSp>
      <p:sp>
        <p:nvSpPr>
          <p:cNvPr id="19" name="Rectangle 18">
            <a:extLst>
              <a:ext uri="{FF2B5EF4-FFF2-40B4-BE49-F238E27FC236}">
                <a16:creationId xmlns:a16="http://schemas.microsoft.com/office/drawing/2014/main" id="{1907E8F9-3387-4135-A968-4040CDBE837B}"/>
              </a:ext>
            </a:extLst>
          </p:cNvPr>
          <p:cNvSpPr/>
          <p:nvPr/>
        </p:nvSpPr>
        <p:spPr bwMode="auto">
          <a:xfrm>
            <a:off x="3246069" y="4783774"/>
            <a:ext cx="2438325" cy="13022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sp>
        <p:nvSpPr>
          <p:cNvPr id="59" name="Rectangle 58">
            <a:extLst>
              <a:ext uri="{FF2B5EF4-FFF2-40B4-BE49-F238E27FC236}">
                <a16:creationId xmlns:a16="http://schemas.microsoft.com/office/drawing/2014/main" id="{B7F09F11-BDCB-421D-A67B-DEE233AFCC3E}"/>
              </a:ext>
            </a:extLst>
          </p:cNvPr>
          <p:cNvSpPr/>
          <p:nvPr/>
        </p:nvSpPr>
        <p:spPr bwMode="auto">
          <a:xfrm>
            <a:off x="3784932" y="4978630"/>
            <a:ext cx="1360596" cy="4225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Service</a:t>
            </a:r>
          </a:p>
        </p:txBody>
      </p:sp>
      <p:sp>
        <p:nvSpPr>
          <p:cNvPr id="20" name="Rectangle 19">
            <a:extLst>
              <a:ext uri="{FF2B5EF4-FFF2-40B4-BE49-F238E27FC236}">
                <a16:creationId xmlns:a16="http://schemas.microsoft.com/office/drawing/2014/main" id="{440D599A-2A70-40A3-BC8E-E747C361D1BD}"/>
              </a:ext>
            </a:extLst>
          </p:cNvPr>
          <p:cNvSpPr/>
          <p:nvPr/>
        </p:nvSpPr>
        <p:spPr bwMode="auto">
          <a:xfrm>
            <a:off x="11095113" y="2080964"/>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21" name="Graphic 20" descr="Azure AD icon">
            <a:extLst>
              <a:ext uri="{FF2B5EF4-FFF2-40B4-BE49-F238E27FC236}">
                <a16:creationId xmlns:a16="http://schemas.microsoft.com/office/drawing/2014/main" id="{72984CDA-C837-4B03-A8C3-EFC139ADF0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2233" y="1961154"/>
            <a:ext cx="365760" cy="365760"/>
          </a:xfrm>
          <a:prstGeom prst="rect">
            <a:avLst/>
          </a:prstGeom>
        </p:spPr>
      </p:pic>
      <p:sp>
        <p:nvSpPr>
          <p:cNvPr id="24" name="Rectangle 23">
            <a:extLst>
              <a:ext uri="{FF2B5EF4-FFF2-40B4-BE49-F238E27FC236}">
                <a16:creationId xmlns:a16="http://schemas.microsoft.com/office/drawing/2014/main" id="{F5AE5A5A-5816-48AF-B895-6A2668DDFE6E}"/>
              </a:ext>
            </a:extLst>
          </p:cNvPr>
          <p:cNvSpPr/>
          <p:nvPr/>
        </p:nvSpPr>
        <p:spPr>
          <a:xfrm>
            <a:off x="5053345" y="1968989"/>
            <a:ext cx="358582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is configured with Azure Managed Identity for allowing the Azure Arc-enabled server to access certificates  </a:t>
            </a:r>
          </a:p>
        </p:txBody>
      </p:sp>
      <p:cxnSp>
        <p:nvCxnSpPr>
          <p:cNvPr id="70" name="Elbow Connector 227">
            <a:extLst>
              <a:ext uri="{FF2B5EF4-FFF2-40B4-BE49-F238E27FC236}">
                <a16:creationId xmlns:a16="http://schemas.microsoft.com/office/drawing/2014/main" id="{8B6FE170-62A8-447C-B4BF-92C6ED6388D0}"/>
              </a:ext>
              <a:ext uri="{C183D7F6-B498-43B3-948B-1728B52AA6E4}">
                <adec:decorative xmlns:adec="http://schemas.microsoft.com/office/drawing/2017/decorative" val="1"/>
              </a:ext>
            </a:extLst>
          </p:cNvPr>
          <p:cNvCxnSpPr>
            <a:cxnSpLocks/>
            <a:stCxn id="20" idx="1"/>
            <a:endCxn id="5" idx="0"/>
          </p:cNvCxnSpPr>
          <p:nvPr/>
        </p:nvCxnSpPr>
        <p:spPr>
          <a:xfrm rot="10800000" flipV="1">
            <a:off x="4465233" y="2355982"/>
            <a:ext cx="6629881" cy="562788"/>
          </a:xfrm>
          <a:prstGeom prst="bentConnector2">
            <a:avLst/>
          </a:prstGeom>
          <a:noFill/>
          <a:ln w="19050" cap="flat" cmpd="sng" algn="ctr">
            <a:solidFill>
              <a:schemeClr val="accent1"/>
            </a:solidFill>
            <a:prstDash val="solid"/>
            <a:miter lim="800000"/>
            <a:headEnd type="arrow" w="med" len="med"/>
            <a:tailEnd type="none" w="med" len="med"/>
          </a:ln>
          <a:effectLst/>
        </p:spPr>
      </p:cxnSp>
      <p:grpSp>
        <p:nvGrpSpPr>
          <p:cNvPr id="77" name="Group 76" descr="Azure admin icon">
            <a:extLst>
              <a:ext uri="{FF2B5EF4-FFF2-40B4-BE49-F238E27FC236}">
                <a16:creationId xmlns:a16="http://schemas.microsoft.com/office/drawing/2014/main" id="{14C209FE-53CD-4C95-A766-C6A5E3996F10}"/>
              </a:ext>
              <a:ext uri="{C183D7F6-B498-43B3-948B-1728B52AA6E4}">
                <adec:decorative xmlns:adec="http://schemas.microsoft.com/office/drawing/2017/decorative" val="0"/>
              </a:ext>
            </a:extLst>
          </p:cNvPr>
          <p:cNvGrpSpPr/>
          <p:nvPr/>
        </p:nvGrpSpPr>
        <p:grpSpPr>
          <a:xfrm>
            <a:off x="-103361" y="1550551"/>
            <a:ext cx="1240252" cy="909602"/>
            <a:chOff x="9477444" y="108365"/>
            <a:chExt cx="1240252" cy="909602"/>
          </a:xfrm>
        </p:grpSpPr>
        <p:pic>
          <p:nvPicPr>
            <p:cNvPr id="79" name="Graphic 78" descr="User">
              <a:extLst>
                <a:ext uri="{FF2B5EF4-FFF2-40B4-BE49-F238E27FC236}">
                  <a16:creationId xmlns:a16="http://schemas.microsoft.com/office/drawing/2014/main" id="{67A78B9E-9784-4FE6-A18D-5E08F99306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22081" y="466988"/>
              <a:ext cx="550979" cy="550979"/>
            </a:xfrm>
            <a:prstGeom prst="rect">
              <a:avLst/>
            </a:prstGeom>
          </p:spPr>
        </p:pic>
        <p:sp>
          <p:nvSpPr>
            <p:cNvPr id="81" name="Rectangle 80">
              <a:extLst>
                <a:ext uri="{FF2B5EF4-FFF2-40B4-BE49-F238E27FC236}">
                  <a16:creationId xmlns:a16="http://schemas.microsoft.com/office/drawing/2014/main" id="{8D989888-3473-4A5C-A38D-AB3B58A5D13D}"/>
                </a:ext>
              </a:extLst>
            </p:cNvPr>
            <p:cNvSpPr/>
            <p:nvPr/>
          </p:nvSpPr>
          <p:spPr>
            <a:xfrm>
              <a:off x="9477444" y="108365"/>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 Security Administrator</a:t>
              </a:r>
            </a:p>
          </p:txBody>
        </p:sp>
      </p:grpSp>
      <p:sp>
        <p:nvSpPr>
          <p:cNvPr id="87" name="Rectangle 86">
            <a:extLst>
              <a:ext uri="{FF2B5EF4-FFF2-40B4-BE49-F238E27FC236}">
                <a16:creationId xmlns:a16="http://schemas.microsoft.com/office/drawing/2014/main" id="{7C7A6D10-8C0A-4F1B-BEF0-D50C5DB94A1C}"/>
              </a:ext>
            </a:extLst>
          </p:cNvPr>
          <p:cNvSpPr/>
          <p:nvPr/>
        </p:nvSpPr>
        <p:spPr>
          <a:xfrm>
            <a:off x="711646" y="4850705"/>
            <a:ext cx="21670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is deployed on the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Arc-enabled server</a:t>
            </a:r>
          </a:p>
        </p:txBody>
      </p:sp>
      <p:sp>
        <p:nvSpPr>
          <p:cNvPr id="89" name="Rectangle 88">
            <a:extLst>
              <a:ext uri="{FF2B5EF4-FFF2-40B4-BE49-F238E27FC236}">
                <a16:creationId xmlns:a16="http://schemas.microsoft.com/office/drawing/2014/main" id="{76E62CFF-3654-478D-B243-080E31CDCF4D}"/>
              </a:ext>
            </a:extLst>
          </p:cNvPr>
          <p:cNvSpPr/>
          <p:nvPr/>
        </p:nvSpPr>
        <p:spPr bwMode="auto">
          <a:xfrm>
            <a:off x="7836684" y="5017815"/>
            <a:ext cx="1490558" cy="500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 Background Service</a:t>
            </a:r>
          </a:p>
        </p:txBody>
      </p:sp>
      <p:sp>
        <p:nvSpPr>
          <p:cNvPr id="91" name="Rectangle 90">
            <a:extLst>
              <a:ext uri="{FF2B5EF4-FFF2-40B4-BE49-F238E27FC236}">
                <a16:creationId xmlns:a16="http://schemas.microsoft.com/office/drawing/2014/main" id="{B55E14A9-6CD7-4D82-BCD1-F06F70A7BAE3}"/>
              </a:ext>
            </a:extLst>
          </p:cNvPr>
          <p:cNvSpPr/>
          <p:nvPr/>
        </p:nvSpPr>
        <p:spPr>
          <a:xfrm>
            <a:off x="5688196" y="4753087"/>
            <a:ext cx="2040675"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Certificates URIs are used as parameters and syncs based on user-defined time intervals</a:t>
            </a:r>
          </a:p>
        </p:txBody>
      </p:sp>
      <p:pic>
        <p:nvPicPr>
          <p:cNvPr id="16" name="Graphic 15">
            <a:extLst>
              <a:ext uri="{FF2B5EF4-FFF2-40B4-BE49-F238E27FC236}">
                <a16:creationId xmlns:a16="http://schemas.microsoft.com/office/drawing/2014/main" id="{3402C1FB-D9BD-4FEF-A786-30AD6671A2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46368" y="4796791"/>
            <a:ext cx="269523" cy="269523"/>
          </a:xfrm>
          <a:prstGeom prst="rect">
            <a:avLst/>
          </a:prstGeom>
        </p:spPr>
      </p:pic>
      <p:pic>
        <p:nvPicPr>
          <p:cNvPr id="65" name="Graphic 64">
            <a:extLst>
              <a:ext uri="{FF2B5EF4-FFF2-40B4-BE49-F238E27FC236}">
                <a16:creationId xmlns:a16="http://schemas.microsoft.com/office/drawing/2014/main" id="{44E30FEC-6585-4443-A7A7-9878E217A09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76115" y="4600894"/>
            <a:ext cx="365760" cy="365760"/>
          </a:xfrm>
          <a:prstGeom prst="rect">
            <a:avLst/>
          </a:prstGeom>
        </p:spPr>
      </p:pic>
      <p:cxnSp>
        <p:nvCxnSpPr>
          <p:cNvPr id="101" name="Elbow Connector 227">
            <a:extLst>
              <a:ext uri="{FF2B5EF4-FFF2-40B4-BE49-F238E27FC236}">
                <a16:creationId xmlns:a16="http://schemas.microsoft.com/office/drawing/2014/main" id="{24629BD0-C5A8-43C3-90A0-9F08CDD0C37B}"/>
              </a:ext>
              <a:ext uri="{C183D7F6-B498-43B3-948B-1728B52AA6E4}">
                <adec:decorative xmlns:adec="http://schemas.microsoft.com/office/drawing/2017/decorative" val="1"/>
              </a:ext>
            </a:extLst>
          </p:cNvPr>
          <p:cNvCxnSpPr>
            <a:cxnSpLocks/>
            <a:stCxn id="20" idx="2"/>
            <a:endCxn id="89" idx="0"/>
          </p:cNvCxnSpPr>
          <p:nvPr/>
        </p:nvCxnSpPr>
        <p:spPr>
          <a:xfrm rot="5400000">
            <a:off x="8879938" y="2333026"/>
            <a:ext cx="2386815" cy="2982763"/>
          </a:xfrm>
          <a:prstGeom prst="bentConnector3">
            <a:avLst>
              <a:gd name="adj1" fmla="val 72426"/>
            </a:avLst>
          </a:prstGeom>
          <a:noFill/>
          <a:ln w="15875" cap="flat" cmpd="sng" algn="ctr">
            <a:solidFill>
              <a:schemeClr val="accent1"/>
            </a:solidFill>
            <a:prstDash val="solid"/>
            <a:miter lim="800000"/>
            <a:headEnd type="arrow" w="med" len="med"/>
            <a:tailEnd type="none" w="lg" len="med"/>
          </a:ln>
          <a:effectLst/>
        </p:spPr>
      </p:cxnSp>
      <p:sp>
        <p:nvSpPr>
          <p:cNvPr id="105" name="Rectangle 104">
            <a:extLst>
              <a:ext uri="{FF2B5EF4-FFF2-40B4-BE49-F238E27FC236}">
                <a16:creationId xmlns:a16="http://schemas.microsoft.com/office/drawing/2014/main" id="{A68FC38C-FBB0-4EA9-A438-A51F47429914}"/>
              </a:ext>
            </a:extLst>
          </p:cNvPr>
          <p:cNvSpPr/>
          <p:nvPr/>
        </p:nvSpPr>
        <p:spPr>
          <a:xfrm>
            <a:off x="8533489" y="3969970"/>
            <a:ext cx="30964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background service request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 Managed Identity token in order to retrieve certificates</a:t>
            </a:r>
          </a:p>
        </p:txBody>
      </p:sp>
      <p:cxnSp>
        <p:nvCxnSpPr>
          <p:cNvPr id="117" name="Straight Connector 116">
            <a:extLst>
              <a:ext uri="{FF2B5EF4-FFF2-40B4-BE49-F238E27FC236}">
                <a16:creationId xmlns:a16="http://schemas.microsoft.com/office/drawing/2014/main" id="{32039B83-35FD-4CDF-BFC9-140D73004644}"/>
              </a:ext>
              <a:ext uri="{C183D7F6-B498-43B3-948B-1728B52AA6E4}">
                <adec:decorative xmlns:adec="http://schemas.microsoft.com/office/drawing/2017/decorative" val="1"/>
              </a:ext>
            </a:extLst>
          </p:cNvPr>
          <p:cNvCxnSpPr>
            <a:cxnSpLocks/>
            <a:endCxn id="5" idx="3"/>
          </p:cNvCxnSpPr>
          <p:nvPr/>
        </p:nvCxnSpPr>
        <p:spPr>
          <a:xfrm flipH="1">
            <a:off x="5684394" y="3569878"/>
            <a:ext cx="241233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21" name="Rectangle 120">
            <a:extLst>
              <a:ext uri="{FF2B5EF4-FFF2-40B4-BE49-F238E27FC236}">
                <a16:creationId xmlns:a16="http://schemas.microsoft.com/office/drawing/2014/main" id="{C5A8A667-0F0D-4235-831C-E9FF75D13B22}"/>
              </a:ext>
            </a:extLst>
          </p:cNvPr>
          <p:cNvSpPr/>
          <p:nvPr/>
        </p:nvSpPr>
        <p:spPr>
          <a:xfrm>
            <a:off x="5761955" y="3021967"/>
            <a:ext cx="2680575"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background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retrieve AKV certificates based on </a:t>
            </a:r>
            <a:r>
              <a:rPr kumimoji="0" lang="en-US" sz="900" b="0" i="0" u="none" strike="noStrike" kern="1200" cap="none" spc="0" normalizeH="0" baseline="0" noProof="0">
                <a:ln>
                  <a:noFill/>
                </a:ln>
                <a:solidFill>
                  <a:srgbClr val="FFFFFF"/>
                </a:solidFill>
                <a:effectLst/>
                <a:uLnTx/>
                <a:uFillTx/>
                <a:latin typeface="Segoe UI"/>
                <a:ea typeface="+mn-ea"/>
                <a:cs typeface="+mn-cs"/>
              </a:rPr>
              <a:t>interval specified in the extension configuration</a:t>
            </a: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a:t>
            </a:r>
          </a:p>
        </p:txBody>
      </p:sp>
      <p:sp>
        <p:nvSpPr>
          <p:cNvPr id="127" name="Rectangle 126">
            <a:extLst>
              <a:ext uri="{FF2B5EF4-FFF2-40B4-BE49-F238E27FC236}">
                <a16:creationId xmlns:a16="http://schemas.microsoft.com/office/drawing/2014/main" id="{D7FC6F6B-4874-4A6D-8AA6-91F0D566AD5F}"/>
              </a:ext>
            </a:extLst>
          </p:cNvPr>
          <p:cNvSpPr/>
          <p:nvPr/>
        </p:nvSpPr>
        <p:spPr bwMode="auto">
          <a:xfrm>
            <a:off x="10833503" y="6181991"/>
            <a:ext cx="1231315" cy="28289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Cert Store</a:t>
            </a:r>
          </a:p>
        </p:txBody>
      </p:sp>
      <p:sp>
        <p:nvSpPr>
          <p:cNvPr id="131" name="TextBox 130">
            <a:extLst>
              <a:ext uri="{FF2B5EF4-FFF2-40B4-BE49-F238E27FC236}">
                <a16:creationId xmlns:a16="http://schemas.microsoft.com/office/drawing/2014/main" id="{572B1640-8325-408E-9843-9C2D3C8FD03F}"/>
              </a:ext>
            </a:extLst>
          </p:cNvPr>
          <p:cNvSpPr txBox="1"/>
          <p:nvPr/>
        </p:nvSpPr>
        <p:spPr>
          <a:xfrm>
            <a:off x="8051040" y="5818999"/>
            <a:ext cx="3129334" cy="369332"/>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certificates and private keys are stored in the local certificate store (Windows) or as files in a directory (Linux)</a:t>
            </a:r>
          </a:p>
        </p:txBody>
      </p:sp>
      <p:cxnSp>
        <p:nvCxnSpPr>
          <p:cNvPr id="136" name="Straight Connector 135">
            <a:extLst>
              <a:ext uri="{FF2B5EF4-FFF2-40B4-BE49-F238E27FC236}">
                <a16:creationId xmlns:a16="http://schemas.microsoft.com/office/drawing/2014/main" id="{DCB5C583-61E8-4D39-96CB-498ED52D5335}"/>
              </a:ext>
              <a:ext uri="{C183D7F6-B498-43B3-948B-1728B52AA6E4}">
                <adec:decorative xmlns:adec="http://schemas.microsoft.com/office/drawing/2017/decorative" val="1"/>
              </a:ext>
            </a:extLst>
          </p:cNvPr>
          <p:cNvCxnSpPr>
            <a:cxnSpLocks/>
            <a:stCxn id="127" idx="1"/>
          </p:cNvCxnSpPr>
          <p:nvPr/>
        </p:nvCxnSpPr>
        <p:spPr>
          <a:xfrm flipH="1">
            <a:off x="8086287" y="6323438"/>
            <a:ext cx="27472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38" name="Straight Connector 137">
            <a:extLst>
              <a:ext uri="{FF2B5EF4-FFF2-40B4-BE49-F238E27FC236}">
                <a16:creationId xmlns:a16="http://schemas.microsoft.com/office/drawing/2014/main" id="{6B933C20-F5D5-44CA-8F11-F5A231C1C025}"/>
              </a:ext>
              <a:ext uri="{C183D7F6-B498-43B3-948B-1728B52AA6E4}">
                <adec:decorative xmlns:adec="http://schemas.microsoft.com/office/drawing/2017/decorative" val="1"/>
              </a:ext>
            </a:extLst>
          </p:cNvPr>
          <p:cNvCxnSpPr>
            <a:cxnSpLocks/>
          </p:cNvCxnSpPr>
          <p:nvPr/>
        </p:nvCxnSpPr>
        <p:spPr>
          <a:xfrm flipH="1" flipV="1">
            <a:off x="8094229" y="5519942"/>
            <a:ext cx="2504" cy="803496"/>
          </a:xfrm>
          <a:prstGeom prst="line">
            <a:avLst/>
          </a:prstGeom>
          <a:noFill/>
          <a:ln w="19050" cap="flat" cmpd="sng" algn="ctr">
            <a:solidFill>
              <a:schemeClr val="accent1"/>
            </a:solidFill>
            <a:prstDash val="solid"/>
            <a:miter lim="800000"/>
            <a:headEnd type="none" w="med" len="med"/>
            <a:tailEnd type="none" w="lg" len="med"/>
          </a:ln>
          <a:effectLst/>
        </p:spPr>
      </p:cxnSp>
      <p:sp>
        <p:nvSpPr>
          <p:cNvPr id="142" name="Rectangle 141">
            <a:extLst>
              <a:ext uri="{FF2B5EF4-FFF2-40B4-BE49-F238E27FC236}">
                <a16:creationId xmlns:a16="http://schemas.microsoft.com/office/drawing/2014/main" id="{FB758B57-2E9D-43AD-94C6-3260CBC2611D}"/>
              </a:ext>
            </a:extLst>
          </p:cNvPr>
          <p:cNvSpPr/>
          <p:nvPr/>
        </p:nvSpPr>
        <p:spPr bwMode="auto">
          <a:xfrm>
            <a:off x="10833503" y="4789128"/>
            <a:ext cx="1231315" cy="548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App/Service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(i.e. Web Server)</a:t>
            </a:r>
          </a:p>
        </p:txBody>
      </p:sp>
      <p:sp>
        <p:nvSpPr>
          <p:cNvPr id="153" name="TextBox 152">
            <a:extLst>
              <a:ext uri="{FF2B5EF4-FFF2-40B4-BE49-F238E27FC236}">
                <a16:creationId xmlns:a16="http://schemas.microsoft.com/office/drawing/2014/main" id="{F5CD22E9-6A6D-4A59-9D65-229B49423B00}"/>
              </a:ext>
            </a:extLst>
          </p:cNvPr>
          <p:cNvSpPr txBox="1"/>
          <p:nvPr/>
        </p:nvSpPr>
        <p:spPr>
          <a:xfrm>
            <a:off x="5817322" y="3724086"/>
            <a:ext cx="2152290"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AKV agent will then sync down the new certificate and private key automatically at its next sync interval</a:t>
            </a:r>
          </a:p>
        </p:txBody>
      </p:sp>
      <p:sp>
        <p:nvSpPr>
          <p:cNvPr id="155" name="TextBox 154">
            <a:extLst>
              <a:ext uri="{FF2B5EF4-FFF2-40B4-BE49-F238E27FC236}">
                <a16:creationId xmlns:a16="http://schemas.microsoft.com/office/drawing/2014/main" id="{B22F25A9-49BB-4521-B723-944C30979D30}"/>
              </a:ext>
            </a:extLst>
          </p:cNvPr>
          <p:cNvSpPr txBox="1"/>
          <p:nvPr/>
        </p:nvSpPr>
        <p:spPr>
          <a:xfrm>
            <a:off x="561054" y="2564325"/>
            <a:ext cx="2477897"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Upon renewal time, the certificates are renewed only in AKV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(renewed PKI certs can be uploaded as well)</a:t>
            </a:r>
          </a:p>
        </p:txBody>
      </p:sp>
      <p:cxnSp>
        <p:nvCxnSpPr>
          <p:cNvPr id="156" name="Straight Connector 155">
            <a:extLst>
              <a:ext uri="{FF2B5EF4-FFF2-40B4-BE49-F238E27FC236}">
                <a16:creationId xmlns:a16="http://schemas.microsoft.com/office/drawing/2014/main" id="{94713A72-27FC-4F93-9D7F-B0144BD5DF54}"/>
              </a:ext>
              <a:ext uri="{C183D7F6-B498-43B3-948B-1728B52AA6E4}">
                <adec:decorative xmlns:adec="http://schemas.microsoft.com/office/drawing/2017/decorative" val="1"/>
              </a:ext>
            </a:extLst>
          </p:cNvPr>
          <p:cNvCxnSpPr>
            <a:cxnSpLocks/>
            <a:stCxn id="48" idx="1"/>
            <a:endCxn id="79" idx="3"/>
          </p:cNvCxnSpPr>
          <p:nvPr/>
        </p:nvCxnSpPr>
        <p:spPr>
          <a:xfrm flipH="1">
            <a:off x="792255" y="2183070"/>
            <a:ext cx="1100982" cy="1594"/>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159" name="Elbow Connector 227">
            <a:extLst>
              <a:ext uri="{FF2B5EF4-FFF2-40B4-BE49-F238E27FC236}">
                <a16:creationId xmlns:a16="http://schemas.microsoft.com/office/drawing/2014/main" id="{BED69693-5E9F-4395-9173-5B47011190BB}"/>
              </a:ext>
              <a:ext uri="{C183D7F6-B498-43B3-948B-1728B52AA6E4}">
                <adec:decorative xmlns:adec="http://schemas.microsoft.com/office/drawing/2017/decorative" val="1"/>
              </a:ext>
            </a:extLst>
          </p:cNvPr>
          <p:cNvCxnSpPr>
            <a:cxnSpLocks/>
            <a:stCxn id="5" idx="1"/>
            <a:endCxn id="48" idx="2"/>
          </p:cNvCxnSpPr>
          <p:nvPr/>
        </p:nvCxnSpPr>
        <p:spPr>
          <a:xfrm rot="10800000">
            <a:off x="2978139" y="2415480"/>
            <a:ext cx="267931" cy="1154399"/>
          </a:xfrm>
          <a:prstGeom prst="bentConnector2">
            <a:avLst/>
          </a:prstGeom>
          <a:noFill/>
          <a:ln w="15875" cap="flat" cmpd="sng" algn="ctr">
            <a:solidFill>
              <a:schemeClr val="accent1"/>
            </a:solidFill>
            <a:prstDash val="solid"/>
            <a:miter lim="800000"/>
            <a:headEnd type="arrow" w="med" len="med"/>
            <a:tailEnd type="none" w="lg" len="med"/>
          </a:ln>
          <a:effectLst/>
        </p:spPr>
      </p:cxnSp>
      <p:pic>
        <p:nvPicPr>
          <p:cNvPr id="163" name="Graphic 162" descr="Server icon">
            <a:extLst>
              <a:ext uri="{FF2B5EF4-FFF2-40B4-BE49-F238E27FC236}">
                <a16:creationId xmlns:a16="http://schemas.microsoft.com/office/drawing/2014/main" id="{6DF7685C-6ADC-4F9C-BFC1-A57C5C54AA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8178" y="4343166"/>
            <a:ext cx="365760" cy="365760"/>
          </a:xfrm>
          <a:prstGeom prst="rect">
            <a:avLst/>
          </a:prstGeom>
        </p:spPr>
      </p:pic>
      <p:sp>
        <p:nvSpPr>
          <p:cNvPr id="167" name="Oval 166">
            <a:extLst>
              <a:ext uri="{FF2B5EF4-FFF2-40B4-BE49-F238E27FC236}">
                <a16:creationId xmlns:a16="http://schemas.microsoft.com/office/drawing/2014/main" id="{29D22771-3AF7-4570-B138-9FA938AE6F3D}"/>
              </a:ext>
            </a:extLst>
          </p:cNvPr>
          <p:cNvSpPr/>
          <p:nvPr/>
        </p:nvSpPr>
        <p:spPr>
          <a:xfrm>
            <a:off x="719141" y="464243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a:t>
            </a:r>
          </a:p>
        </p:txBody>
      </p:sp>
      <p:cxnSp>
        <p:nvCxnSpPr>
          <p:cNvPr id="168" name="Elbow Connector 227">
            <a:extLst>
              <a:ext uri="{FF2B5EF4-FFF2-40B4-BE49-F238E27FC236}">
                <a16:creationId xmlns:a16="http://schemas.microsoft.com/office/drawing/2014/main" id="{07E0C5AB-7F46-47C2-9D47-EF639F51BD83}"/>
              </a:ext>
              <a:ext uri="{C183D7F6-B498-43B3-948B-1728B52AA6E4}">
                <adec:decorative xmlns:adec="http://schemas.microsoft.com/office/drawing/2017/decorative" val="1"/>
              </a:ext>
            </a:extLst>
          </p:cNvPr>
          <p:cNvCxnSpPr>
            <a:cxnSpLocks/>
          </p:cNvCxnSpPr>
          <p:nvPr/>
        </p:nvCxnSpPr>
        <p:spPr>
          <a:xfrm rot="10800000">
            <a:off x="516767" y="2761239"/>
            <a:ext cx="2729303" cy="1109725"/>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171" name="Rectangle 170">
            <a:extLst>
              <a:ext uri="{FF2B5EF4-FFF2-40B4-BE49-F238E27FC236}">
                <a16:creationId xmlns:a16="http://schemas.microsoft.com/office/drawing/2014/main" id="{72E6888E-3B14-43AE-A139-0C537F9A2710}"/>
              </a:ext>
            </a:extLst>
          </p:cNvPr>
          <p:cNvSpPr/>
          <p:nvPr/>
        </p:nvSpPr>
        <p:spPr>
          <a:xfrm>
            <a:off x="711646" y="3601063"/>
            <a:ext cx="216702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 deploy Azure Key Vault</a:t>
            </a:r>
          </a:p>
        </p:txBody>
      </p:sp>
      <p:sp>
        <p:nvSpPr>
          <p:cNvPr id="172" name="Oval 171">
            <a:extLst>
              <a:ext uri="{FF2B5EF4-FFF2-40B4-BE49-F238E27FC236}">
                <a16:creationId xmlns:a16="http://schemas.microsoft.com/office/drawing/2014/main" id="{8719920E-BA25-40D2-B3EF-8C8E7D247467}"/>
              </a:ext>
            </a:extLst>
          </p:cNvPr>
          <p:cNvSpPr/>
          <p:nvPr/>
        </p:nvSpPr>
        <p:spPr>
          <a:xfrm>
            <a:off x="719141" y="346807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a:t>
            </a:r>
          </a:p>
        </p:txBody>
      </p:sp>
      <p:sp>
        <p:nvSpPr>
          <p:cNvPr id="176" name="Oval 175">
            <a:extLst>
              <a:ext uri="{FF2B5EF4-FFF2-40B4-BE49-F238E27FC236}">
                <a16:creationId xmlns:a16="http://schemas.microsoft.com/office/drawing/2014/main" id="{96C942F0-5988-441E-BD55-9B6D3EC1B587}"/>
              </a:ext>
            </a:extLst>
          </p:cNvPr>
          <p:cNvSpPr/>
          <p:nvPr/>
        </p:nvSpPr>
        <p:spPr>
          <a:xfrm>
            <a:off x="4978262" y="1813148"/>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1b</a:t>
            </a:r>
          </a:p>
        </p:txBody>
      </p:sp>
      <p:sp>
        <p:nvSpPr>
          <p:cNvPr id="178" name="Oval 177">
            <a:extLst>
              <a:ext uri="{FF2B5EF4-FFF2-40B4-BE49-F238E27FC236}">
                <a16:creationId xmlns:a16="http://schemas.microsoft.com/office/drawing/2014/main" id="{E8CCFDAE-9686-4F26-BA22-A48AF20074A7}"/>
              </a:ext>
            </a:extLst>
          </p:cNvPr>
          <p:cNvSpPr/>
          <p:nvPr/>
        </p:nvSpPr>
        <p:spPr>
          <a:xfrm>
            <a:off x="5761955" y="460089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2b</a:t>
            </a:r>
          </a:p>
        </p:txBody>
      </p:sp>
      <p:sp>
        <p:nvSpPr>
          <p:cNvPr id="179" name="Oval 178">
            <a:extLst>
              <a:ext uri="{FF2B5EF4-FFF2-40B4-BE49-F238E27FC236}">
                <a16:creationId xmlns:a16="http://schemas.microsoft.com/office/drawing/2014/main" id="{17D39423-FBC7-4DBF-B1E5-234A7EEEA6AD}"/>
              </a:ext>
            </a:extLst>
          </p:cNvPr>
          <p:cNvSpPr/>
          <p:nvPr/>
        </p:nvSpPr>
        <p:spPr>
          <a:xfrm>
            <a:off x="11259048" y="3694879"/>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3a</a:t>
            </a:r>
          </a:p>
        </p:txBody>
      </p:sp>
      <p:sp>
        <p:nvSpPr>
          <p:cNvPr id="180" name="Oval 179">
            <a:extLst>
              <a:ext uri="{FF2B5EF4-FFF2-40B4-BE49-F238E27FC236}">
                <a16:creationId xmlns:a16="http://schemas.microsoft.com/office/drawing/2014/main" id="{A6A504C8-3CE3-42E3-B08E-CF689DA9B8DF}"/>
              </a:ext>
            </a:extLst>
          </p:cNvPr>
          <p:cNvSpPr/>
          <p:nvPr/>
        </p:nvSpPr>
        <p:spPr>
          <a:xfrm>
            <a:off x="5839411" y="2937817"/>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3b</a:t>
            </a:r>
          </a:p>
        </p:txBody>
      </p:sp>
      <p:sp>
        <p:nvSpPr>
          <p:cNvPr id="183" name="Oval 182">
            <a:extLst>
              <a:ext uri="{FF2B5EF4-FFF2-40B4-BE49-F238E27FC236}">
                <a16:creationId xmlns:a16="http://schemas.microsoft.com/office/drawing/2014/main" id="{39893B72-5467-44E3-9948-20F59E4DC403}"/>
              </a:ext>
            </a:extLst>
          </p:cNvPr>
          <p:cNvSpPr/>
          <p:nvPr/>
        </p:nvSpPr>
        <p:spPr>
          <a:xfrm>
            <a:off x="1592952" y="2337360"/>
            <a:ext cx="221306" cy="221306"/>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a:t>
            </a:r>
          </a:p>
        </p:txBody>
      </p:sp>
      <p:sp>
        <p:nvSpPr>
          <p:cNvPr id="184" name="Oval 183">
            <a:extLst>
              <a:ext uri="{FF2B5EF4-FFF2-40B4-BE49-F238E27FC236}">
                <a16:creationId xmlns:a16="http://schemas.microsoft.com/office/drawing/2014/main" id="{89BBEFEE-A8C9-42A8-8F55-80D0782C9116}"/>
              </a:ext>
            </a:extLst>
          </p:cNvPr>
          <p:cNvSpPr/>
          <p:nvPr/>
        </p:nvSpPr>
        <p:spPr>
          <a:xfrm>
            <a:off x="10940908" y="5377738"/>
            <a:ext cx="221306" cy="221306"/>
          </a:xfrm>
          <a:prstGeom prst="ellipse">
            <a:avLst/>
          </a:prstGeom>
          <a:solidFill>
            <a:schemeClr val="tx1">
              <a:lumMod val="50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a:t>
            </a:r>
          </a:p>
        </p:txBody>
      </p:sp>
      <p:sp>
        <p:nvSpPr>
          <p:cNvPr id="185" name="Oval 184">
            <a:extLst>
              <a:ext uri="{FF2B5EF4-FFF2-40B4-BE49-F238E27FC236}">
                <a16:creationId xmlns:a16="http://schemas.microsoft.com/office/drawing/2014/main" id="{2254853E-3CF7-4506-B561-92E02335ED70}"/>
              </a:ext>
            </a:extLst>
          </p:cNvPr>
          <p:cNvSpPr/>
          <p:nvPr/>
        </p:nvSpPr>
        <p:spPr>
          <a:xfrm>
            <a:off x="8747630" y="5581630"/>
            <a:ext cx="221306" cy="221306"/>
          </a:xfrm>
          <a:prstGeom prst="ellipse">
            <a:avLst/>
          </a:prstGeom>
          <a:solidFill>
            <a:srgbClr val="92D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186" name="Rectangle 185">
            <a:extLst>
              <a:ext uri="{FF2B5EF4-FFF2-40B4-BE49-F238E27FC236}">
                <a16:creationId xmlns:a16="http://schemas.microsoft.com/office/drawing/2014/main" id="{0F6F0C02-263F-4927-8077-991431CC5161}"/>
              </a:ext>
            </a:extLst>
          </p:cNvPr>
          <p:cNvSpPr/>
          <p:nvPr/>
        </p:nvSpPr>
        <p:spPr>
          <a:xfrm>
            <a:off x="9249100" y="5166223"/>
            <a:ext cx="1715939"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App/Service consumes local cert store</a:t>
            </a:r>
            <a:r>
              <a:rPr kumimoji="0" lang="en-US" sz="900" b="0" i="0" u="none" strike="noStrike" kern="1200" cap="none" spc="0" normalizeH="0" baseline="0" noProof="0">
                <a:ln>
                  <a:noFill/>
                </a:ln>
                <a:solidFill>
                  <a:srgbClr val="FFFFFF"/>
                </a:solidFill>
                <a:effectLst/>
                <a:uLnTx/>
                <a:uFillTx/>
                <a:latin typeface="Segoe UI"/>
                <a:ea typeface="+mn-ea"/>
                <a:cs typeface="+mn-cs"/>
              </a:rPr>
              <a:t> certificate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(as well rebind upon renewal)</a:t>
            </a:r>
            <a:endPar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p:txBody>
      </p:sp>
      <p:cxnSp>
        <p:nvCxnSpPr>
          <p:cNvPr id="189" name="Straight Connector 188">
            <a:extLst>
              <a:ext uri="{FF2B5EF4-FFF2-40B4-BE49-F238E27FC236}">
                <a16:creationId xmlns:a16="http://schemas.microsoft.com/office/drawing/2014/main" id="{62E3E27C-405E-45C1-BEFF-1AFBB3D0E17E}"/>
              </a:ext>
              <a:ext uri="{C183D7F6-B498-43B3-948B-1728B52AA6E4}">
                <adec:decorative xmlns:adec="http://schemas.microsoft.com/office/drawing/2017/decorative" val="1"/>
              </a:ext>
            </a:extLst>
          </p:cNvPr>
          <p:cNvCxnSpPr>
            <a:cxnSpLocks/>
            <a:stCxn id="127" idx="0"/>
            <a:endCxn id="142" idx="2"/>
          </p:cNvCxnSpPr>
          <p:nvPr/>
        </p:nvCxnSpPr>
        <p:spPr>
          <a:xfrm flipV="1">
            <a:off x="11449161" y="5337648"/>
            <a:ext cx="0" cy="844343"/>
          </a:xfrm>
          <a:prstGeom prst="line">
            <a:avLst/>
          </a:prstGeom>
          <a:noFill/>
          <a:ln w="19050" cap="flat" cmpd="sng" algn="ctr">
            <a:solidFill>
              <a:schemeClr val="accent1"/>
            </a:solidFill>
            <a:prstDash val="solid"/>
            <a:miter lim="800000"/>
            <a:headEnd type="arrow" w="med" len="med"/>
            <a:tailEnd type="arrow" w="med" len="med"/>
          </a:ln>
          <a:effectLst/>
        </p:spPr>
      </p:cxnSp>
    </p:spTree>
    <p:extLst>
      <p:ext uri="{BB962C8B-B14F-4D97-AF65-F5344CB8AC3E}">
        <p14:creationId xmlns:p14="http://schemas.microsoft.com/office/powerpoint/2010/main" val="2686348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816C-23DE-4D5A-8E7E-CBD11F38B9C3}"/>
              </a:ext>
            </a:extLst>
          </p:cNvPr>
          <p:cNvSpPr>
            <a:spLocks noGrp="1"/>
          </p:cNvSpPr>
          <p:nvPr>
            <p:ph type="title"/>
          </p:nvPr>
        </p:nvSpPr>
        <p:spPr>
          <a:xfrm>
            <a:off x="588263" y="457200"/>
            <a:ext cx="11018520" cy="861774"/>
          </a:xfrm>
        </p:spPr>
        <p:txBody>
          <a:bodyPr/>
          <a:lstStyle/>
          <a:p>
            <a:r>
              <a:rPr lang="en-US"/>
              <a:t>Azure Arc-enabled Kubernetes</a:t>
            </a:r>
            <a:br>
              <a:rPr lang="en-US"/>
            </a:br>
            <a:r>
              <a:rPr lang="en-US" sz="2000">
                <a:solidFill>
                  <a:schemeClr val="accent1"/>
                </a:solidFill>
                <a:latin typeface="+mn-lt"/>
              </a:rPr>
              <a:t>Onboarding</a:t>
            </a:r>
          </a:p>
        </p:txBody>
      </p:sp>
      <p:sp>
        <p:nvSpPr>
          <p:cNvPr id="110" name="Rectangle 109">
            <a:extLst>
              <a:ext uri="{FF2B5EF4-FFF2-40B4-BE49-F238E27FC236}">
                <a16:creationId xmlns:a16="http://schemas.microsoft.com/office/drawing/2014/main" id="{68C63432-108A-41F0-9111-3B7A48A4B81B}"/>
              </a:ext>
            </a:extLst>
          </p:cNvPr>
          <p:cNvSpPr/>
          <p:nvPr/>
        </p:nvSpPr>
        <p:spPr bwMode="auto">
          <a:xfrm>
            <a:off x="6096693" y="1444835"/>
            <a:ext cx="757715" cy="4437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11" name="Graphic 110" descr="Azure AD icon">
            <a:extLst>
              <a:ext uri="{FF2B5EF4-FFF2-40B4-BE49-F238E27FC236}">
                <a16:creationId xmlns:a16="http://schemas.microsoft.com/office/drawing/2014/main" id="{DE64F564-1AC1-44DF-A39A-B842184C0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156" y="1368670"/>
            <a:ext cx="295075" cy="295075"/>
          </a:xfrm>
          <a:prstGeom prst="rect">
            <a:avLst/>
          </a:prstGeom>
        </p:spPr>
      </p:pic>
      <p:sp>
        <p:nvSpPr>
          <p:cNvPr id="117" name="Rectangle 116">
            <a:extLst>
              <a:ext uri="{FF2B5EF4-FFF2-40B4-BE49-F238E27FC236}">
                <a16:creationId xmlns:a16="http://schemas.microsoft.com/office/drawing/2014/main" id="{103A62D3-91EA-4F52-988C-462157CC302B}"/>
              </a:ext>
            </a:extLst>
          </p:cNvPr>
          <p:cNvSpPr/>
          <p:nvPr/>
        </p:nvSpPr>
        <p:spPr bwMode="auto">
          <a:xfrm>
            <a:off x="2911289" y="3909687"/>
            <a:ext cx="5186525" cy="2511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36576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On-Premises/Cloud Provider Kubernetes Cluster</a:t>
            </a:r>
          </a:p>
        </p:txBody>
      </p:sp>
      <p:pic>
        <p:nvPicPr>
          <p:cNvPr id="118" name="Picture 117" descr="Kubernetes icon">
            <a:extLst>
              <a:ext uri="{FF2B5EF4-FFF2-40B4-BE49-F238E27FC236}">
                <a16:creationId xmlns:a16="http://schemas.microsoft.com/office/drawing/2014/main" id="{ADC6EEBB-425C-4D67-9971-D43E7DA23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240" y="6107639"/>
            <a:ext cx="270249" cy="262142"/>
          </a:xfrm>
          <a:prstGeom prst="rect">
            <a:avLst/>
          </a:prstGeom>
        </p:spPr>
      </p:pic>
      <p:sp>
        <p:nvSpPr>
          <p:cNvPr id="119" name="Rectangle 118">
            <a:extLst>
              <a:ext uri="{FF2B5EF4-FFF2-40B4-BE49-F238E27FC236}">
                <a16:creationId xmlns:a16="http://schemas.microsoft.com/office/drawing/2014/main" id="{3F8D30BD-65A0-4503-B6C6-00CBF8EE75F6}"/>
              </a:ext>
            </a:extLst>
          </p:cNvPr>
          <p:cNvSpPr/>
          <p:nvPr/>
        </p:nvSpPr>
        <p:spPr bwMode="auto">
          <a:xfrm>
            <a:off x="3867409" y="427201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API Server</a:t>
            </a:r>
          </a:p>
        </p:txBody>
      </p:sp>
      <p:cxnSp>
        <p:nvCxnSpPr>
          <p:cNvPr id="120" name="Straight Connector 119">
            <a:extLst>
              <a:ext uri="{FF2B5EF4-FFF2-40B4-BE49-F238E27FC236}">
                <a16:creationId xmlns:a16="http://schemas.microsoft.com/office/drawing/2014/main" id="{B668A0AB-C0CC-4A1E-A149-DD951CD19D03}"/>
              </a:ext>
              <a:ext uri="{C183D7F6-B498-43B3-948B-1728B52AA6E4}">
                <adec:decorative xmlns:adec="http://schemas.microsoft.com/office/drawing/2017/decorative" val="1"/>
              </a:ext>
            </a:extLst>
          </p:cNvPr>
          <p:cNvCxnSpPr>
            <a:cxnSpLocks/>
            <a:stCxn id="121" idx="1"/>
            <a:endCxn id="119" idx="2"/>
          </p:cNvCxnSpPr>
          <p:nvPr/>
        </p:nvCxnSpPr>
        <p:spPr>
          <a:xfrm flipV="1">
            <a:off x="4214839" y="4716518"/>
            <a:ext cx="0" cy="883374"/>
          </a:xfrm>
          <a:prstGeom prst="line">
            <a:avLst/>
          </a:prstGeom>
          <a:noFill/>
          <a:ln w="19050" cap="flat" cmpd="sng" algn="ctr">
            <a:solidFill>
              <a:schemeClr val="accent1"/>
            </a:solidFill>
            <a:prstDash val="solid"/>
            <a:miter lim="800000"/>
            <a:headEnd type="arrow" w="med" len="med"/>
            <a:tailEnd type="none" w="lg" len="med"/>
          </a:ln>
          <a:effectLst/>
        </p:spPr>
      </p:cxnSp>
      <p:sp>
        <p:nvSpPr>
          <p:cNvPr id="121" name="Can 2">
            <a:extLst>
              <a:ext uri="{FF2B5EF4-FFF2-40B4-BE49-F238E27FC236}">
                <a16:creationId xmlns:a16="http://schemas.microsoft.com/office/drawing/2014/main" id="{860D34E8-F5D7-4F29-99D8-0CB815AC0BD9}"/>
              </a:ext>
            </a:extLst>
          </p:cNvPr>
          <p:cNvSpPr/>
          <p:nvPr/>
        </p:nvSpPr>
        <p:spPr>
          <a:xfrm>
            <a:off x="3974175" y="5599892"/>
            <a:ext cx="481328" cy="287750"/>
          </a:xfrm>
          <a:prstGeom prst="can">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etcd</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28" name="Rectangle 127">
            <a:extLst>
              <a:ext uri="{FF2B5EF4-FFF2-40B4-BE49-F238E27FC236}">
                <a16:creationId xmlns:a16="http://schemas.microsoft.com/office/drawing/2014/main" id="{E4A0D3B4-B134-47BD-B0AE-2B66324BBE84}"/>
              </a:ext>
            </a:extLst>
          </p:cNvPr>
          <p:cNvSpPr/>
          <p:nvPr/>
        </p:nvSpPr>
        <p:spPr>
          <a:xfrm>
            <a:off x="3067926" y="4937475"/>
            <a:ext cx="1168016" cy="41881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Save state/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Onboarding private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 k8s datastore</a:t>
            </a:r>
          </a:p>
        </p:txBody>
      </p:sp>
      <p:sp>
        <p:nvSpPr>
          <p:cNvPr id="136" name="Oval 135">
            <a:extLst>
              <a:ext uri="{FF2B5EF4-FFF2-40B4-BE49-F238E27FC236}">
                <a16:creationId xmlns:a16="http://schemas.microsoft.com/office/drawing/2014/main" id="{779785C1-82BC-4C5E-B714-FF3296D26133}"/>
              </a:ext>
            </a:extLst>
          </p:cNvPr>
          <p:cNvSpPr/>
          <p:nvPr/>
        </p:nvSpPr>
        <p:spPr>
          <a:xfrm>
            <a:off x="3145366" y="480054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3b</a:t>
            </a:r>
          </a:p>
        </p:txBody>
      </p:sp>
      <p:sp>
        <p:nvSpPr>
          <p:cNvPr id="143" name="Rectangle 142">
            <a:extLst>
              <a:ext uri="{FF2B5EF4-FFF2-40B4-BE49-F238E27FC236}">
                <a16:creationId xmlns:a16="http://schemas.microsoft.com/office/drawing/2014/main" id="{E6088615-CDE4-4C90-868A-FBB3DEF2EAEF}"/>
              </a:ext>
            </a:extLst>
          </p:cNvPr>
          <p:cNvSpPr/>
          <p:nvPr/>
        </p:nvSpPr>
        <p:spPr bwMode="auto">
          <a:xfrm>
            <a:off x="7104634" y="426869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Cluster Metadata Operator</a:t>
            </a:r>
          </a:p>
        </p:txBody>
      </p:sp>
      <p:cxnSp>
        <p:nvCxnSpPr>
          <p:cNvPr id="146" name="Straight Connector 145">
            <a:extLst>
              <a:ext uri="{FF2B5EF4-FFF2-40B4-BE49-F238E27FC236}">
                <a16:creationId xmlns:a16="http://schemas.microsoft.com/office/drawing/2014/main" id="{A9E4216B-1F13-4098-A784-9507B6BF5BDC}"/>
              </a:ext>
              <a:ext uri="{C183D7F6-B498-43B3-948B-1728B52AA6E4}">
                <adec:decorative xmlns:adec="http://schemas.microsoft.com/office/drawing/2017/decorative" val="1"/>
              </a:ext>
            </a:extLst>
          </p:cNvPr>
          <p:cNvCxnSpPr>
            <a:cxnSpLocks/>
          </p:cNvCxnSpPr>
          <p:nvPr/>
        </p:nvCxnSpPr>
        <p:spPr>
          <a:xfrm flipV="1">
            <a:off x="4562268" y="4412473"/>
            <a:ext cx="2542366" cy="3319"/>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2530D06-26BB-41B5-9B59-D58384BFC946}"/>
              </a:ext>
            </a:extLst>
          </p:cNvPr>
          <p:cNvSpPr/>
          <p:nvPr/>
        </p:nvSpPr>
        <p:spPr>
          <a:xfrm>
            <a:off x="4740445" y="4194880"/>
            <a:ext cx="2233304"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cluster metadata and update custom resource</a:t>
            </a:r>
          </a:p>
        </p:txBody>
      </p:sp>
      <p:sp>
        <p:nvSpPr>
          <p:cNvPr id="159" name="Oval 158">
            <a:extLst>
              <a:ext uri="{FF2B5EF4-FFF2-40B4-BE49-F238E27FC236}">
                <a16:creationId xmlns:a16="http://schemas.microsoft.com/office/drawing/2014/main" id="{EC45CD01-1DC3-4FA0-8769-3984CFCE72F9}"/>
              </a:ext>
            </a:extLst>
          </p:cNvPr>
          <p:cNvSpPr/>
          <p:nvPr/>
        </p:nvSpPr>
        <p:spPr>
          <a:xfrm>
            <a:off x="6829182" y="3973574"/>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6a</a:t>
            </a:r>
          </a:p>
        </p:txBody>
      </p:sp>
      <p:sp>
        <p:nvSpPr>
          <p:cNvPr id="162" name="Rectangle 161">
            <a:extLst>
              <a:ext uri="{FF2B5EF4-FFF2-40B4-BE49-F238E27FC236}">
                <a16:creationId xmlns:a16="http://schemas.microsoft.com/office/drawing/2014/main" id="{BB9633B6-DC49-4CB0-A4F5-49FAFC55645D}"/>
              </a:ext>
            </a:extLst>
          </p:cNvPr>
          <p:cNvSpPr/>
          <p:nvPr/>
        </p:nvSpPr>
        <p:spPr bwMode="auto">
          <a:xfrm>
            <a:off x="7104634" y="507631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Sync Operator</a:t>
            </a:r>
          </a:p>
        </p:txBody>
      </p:sp>
      <p:cxnSp>
        <p:nvCxnSpPr>
          <p:cNvPr id="164" name="Elbow Connector 60">
            <a:extLst>
              <a:ext uri="{FF2B5EF4-FFF2-40B4-BE49-F238E27FC236}">
                <a16:creationId xmlns:a16="http://schemas.microsoft.com/office/drawing/2014/main" id="{6AC2125C-1291-46F2-9AA9-C0FD5EF965B1}"/>
              </a:ext>
              <a:ext uri="{C183D7F6-B498-43B3-948B-1728B52AA6E4}">
                <adec:decorative xmlns:adec="http://schemas.microsoft.com/office/drawing/2017/decorative" val="1"/>
              </a:ext>
            </a:extLst>
          </p:cNvPr>
          <p:cNvCxnSpPr>
            <a:cxnSpLocks/>
          </p:cNvCxnSpPr>
          <p:nvPr/>
        </p:nvCxnSpPr>
        <p:spPr>
          <a:xfrm>
            <a:off x="4562268" y="4536122"/>
            <a:ext cx="2542366" cy="809532"/>
          </a:xfrm>
          <a:prstGeom prst="bentConnector3">
            <a:avLst>
              <a:gd name="adj1" fmla="val 10695"/>
            </a:avLst>
          </a:prstGeom>
          <a:noFill/>
          <a:ln w="19050" cap="flat" cmpd="sng" algn="ctr">
            <a:solidFill>
              <a:schemeClr val="accent1"/>
            </a:solidFill>
            <a:prstDash val="solid"/>
            <a:miter lim="800000"/>
            <a:headEnd type="arrow" w="med" len="med"/>
            <a:tailEnd type="none" w="lg" len="med"/>
          </a:ln>
          <a:effectLst/>
        </p:spPr>
      </p:cxnSp>
      <p:sp>
        <p:nvSpPr>
          <p:cNvPr id="166" name="Rectangle 165">
            <a:extLst>
              <a:ext uri="{FF2B5EF4-FFF2-40B4-BE49-F238E27FC236}">
                <a16:creationId xmlns:a16="http://schemas.microsoft.com/office/drawing/2014/main" id="{AA94BD9E-F8D2-4DD9-9C98-5853CC90D932}"/>
              </a:ext>
            </a:extLst>
          </p:cNvPr>
          <p:cNvSpPr/>
          <p:nvPr/>
        </p:nvSpPr>
        <p:spPr bwMode="auto">
          <a:xfrm>
            <a:off x="7101742" y="588393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Cluster Identity Operator</a:t>
            </a:r>
          </a:p>
        </p:txBody>
      </p:sp>
      <p:cxnSp>
        <p:nvCxnSpPr>
          <p:cNvPr id="171" name="Elbow Connector 67">
            <a:extLst>
              <a:ext uri="{FF2B5EF4-FFF2-40B4-BE49-F238E27FC236}">
                <a16:creationId xmlns:a16="http://schemas.microsoft.com/office/drawing/2014/main" id="{D72FE124-D2CA-4AF2-8AA8-D639C55ECB76}"/>
              </a:ext>
              <a:ext uri="{C183D7F6-B498-43B3-948B-1728B52AA6E4}">
                <adec:decorative xmlns:adec="http://schemas.microsoft.com/office/drawing/2017/decorative" val="1"/>
              </a:ext>
            </a:extLst>
          </p:cNvPr>
          <p:cNvCxnSpPr>
            <a:cxnSpLocks/>
          </p:cNvCxnSpPr>
          <p:nvPr/>
        </p:nvCxnSpPr>
        <p:spPr>
          <a:xfrm>
            <a:off x="4562268" y="4672148"/>
            <a:ext cx="2539474" cy="1428808"/>
          </a:xfrm>
          <a:prstGeom prst="bentConnector3">
            <a:avLst>
              <a:gd name="adj1" fmla="val 6530"/>
            </a:avLst>
          </a:prstGeom>
          <a:noFill/>
          <a:ln w="19050" cap="flat" cmpd="sng" algn="ctr">
            <a:solidFill>
              <a:schemeClr val="accent1"/>
            </a:solidFill>
            <a:prstDash val="solid"/>
            <a:miter lim="800000"/>
            <a:headEnd type="arrow" w="med" len="med"/>
            <a:tailEnd type="none" w="lg" len="med"/>
          </a:ln>
          <a:effectLst/>
        </p:spPr>
      </p:cxnSp>
      <p:sp>
        <p:nvSpPr>
          <p:cNvPr id="172" name="Rectangle 171">
            <a:extLst>
              <a:ext uri="{FF2B5EF4-FFF2-40B4-BE49-F238E27FC236}">
                <a16:creationId xmlns:a16="http://schemas.microsoft.com/office/drawing/2014/main" id="{572C8A29-B9DC-430F-BCD2-ED17198942D4}"/>
              </a:ext>
            </a:extLst>
          </p:cNvPr>
          <p:cNvSpPr/>
          <p:nvPr/>
        </p:nvSpPr>
        <p:spPr>
          <a:xfrm>
            <a:off x="5189561" y="5883938"/>
            <a:ext cx="1519968"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Save the Azure Identity Certificate</a:t>
            </a:r>
          </a:p>
        </p:txBody>
      </p:sp>
      <p:sp>
        <p:nvSpPr>
          <p:cNvPr id="174" name="Oval 173">
            <a:extLst>
              <a:ext uri="{FF2B5EF4-FFF2-40B4-BE49-F238E27FC236}">
                <a16:creationId xmlns:a16="http://schemas.microsoft.com/office/drawing/2014/main" id="{FF19D27E-85A2-4AA7-8F2E-AC4CBB01B526}"/>
              </a:ext>
            </a:extLst>
          </p:cNvPr>
          <p:cNvSpPr/>
          <p:nvPr/>
        </p:nvSpPr>
        <p:spPr>
          <a:xfrm>
            <a:off x="6829182" y="5761950"/>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5c</a:t>
            </a:r>
          </a:p>
        </p:txBody>
      </p:sp>
      <p:sp>
        <p:nvSpPr>
          <p:cNvPr id="176" name="Rectangle 175">
            <a:extLst>
              <a:ext uri="{FF2B5EF4-FFF2-40B4-BE49-F238E27FC236}">
                <a16:creationId xmlns:a16="http://schemas.microsoft.com/office/drawing/2014/main" id="{C3271AC9-C831-4F70-9719-6A3A174BD111}"/>
              </a:ext>
            </a:extLst>
          </p:cNvPr>
          <p:cNvSpPr/>
          <p:nvPr/>
        </p:nvSpPr>
        <p:spPr>
          <a:xfrm>
            <a:off x="6482125" y="3492725"/>
            <a:ext cx="3451115"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Push cluster metadata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eastus.dp.kubernetesconfiguration.com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178" name="Oval 177">
            <a:extLst>
              <a:ext uri="{FF2B5EF4-FFF2-40B4-BE49-F238E27FC236}">
                <a16:creationId xmlns:a16="http://schemas.microsoft.com/office/drawing/2014/main" id="{26431B66-5C53-48FA-BBB6-4D757D7E9030}"/>
              </a:ext>
            </a:extLst>
          </p:cNvPr>
          <p:cNvSpPr/>
          <p:nvPr/>
        </p:nvSpPr>
        <p:spPr>
          <a:xfrm>
            <a:off x="6829182" y="4864870"/>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6b</a:t>
            </a:r>
          </a:p>
        </p:txBody>
      </p:sp>
      <p:sp>
        <p:nvSpPr>
          <p:cNvPr id="184" name="Rectangle 183">
            <a:extLst>
              <a:ext uri="{FF2B5EF4-FFF2-40B4-BE49-F238E27FC236}">
                <a16:creationId xmlns:a16="http://schemas.microsoft.com/office/drawing/2014/main" id="{D35507F2-8D5F-4A2A-9246-70207A0E3A82}"/>
              </a:ext>
            </a:extLst>
          </p:cNvPr>
          <p:cNvSpPr/>
          <p:nvPr/>
        </p:nvSpPr>
        <p:spPr bwMode="auto">
          <a:xfrm>
            <a:off x="9210402" y="2838952"/>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Data Plane Service</a:t>
            </a:r>
          </a:p>
        </p:txBody>
      </p:sp>
      <p:cxnSp>
        <p:nvCxnSpPr>
          <p:cNvPr id="185" name="Elbow Connector 92">
            <a:extLst>
              <a:ext uri="{FF2B5EF4-FFF2-40B4-BE49-F238E27FC236}">
                <a16:creationId xmlns:a16="http://schemas.microsoft.com/office/drawing/2014/main" id="{693DBBE0-5AF2-427B-9FB8-D0A53A5B59F1}"/>
              </a:ext>
              <a:ext uri="{C183D7F6-B498-43B3-948B-1728B52AA6E4}">
                <adec:decorative xmlns:adec="http://schemas.microsoft.com/office/drawing/2017/decorative" val="1"/>
              </a:ext>
            </a:extLst>
          </p:cNvPr>
          <p:cNvCxnSpPr>
            <a:cxnSpLocks/>
            <a:stCxn id="184" idx="2"/>
            <a:endCxn id="162" idx="3"/>
          </p:cNvCxnSpPr>
          <p:nvPr/>
        </p:nvCxnSpPr>
        <p:spPr>
          <a:xfrm rot="5400000">
            <a:off x="7918551" y="3164394"/>
            <a:ext cx="2015117" cy="2253232"/>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86" name="Rectangle 185">
            <a:extLst>
              <a:ext uri="{FF2B5EF4-FFF2-40B4-BE49-F238E27FC236}">
                <a16:creationId xmlns:a16="http://schemas.microsoft.com/office/drawing/2014/main" id="{F41557B2-B024-4FFC-8DFC-DC323070BB73}"/>
              </a:ext>
            </a:extLst>
          </p:cNvPr>
          <p:cNvSpPr/>
          <p:nvPr/>
        </p:nvSpPr>
        <p:spPr bwMode="auto">
          <a:xfrm>
            <a:off x="9210401" y="2137460"/>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87" name="Elbow Connector 94">
            <a:extLst>
              <a:ext uri="{FF2B5EF4-FFF2-40B4-BE49-F238E27FC236}">
                <a16:creationId xmlns:a16="http://schemas.microsoft.com/office/drawing/2014/main" id="{B95C50E8-3F7C-4C27-BAA0-E5077FB875E1}"/>
              </a:ext>
              <a:ext uri="{C183D7F6-B498-43B3-948B-1728B52AA6E4}">
                <adec:decorative xmlns:adec="http://schemas.microsoft.com/office/drawing/2017/decorative" val="1"/>
              </a:ext>
            </a:extLst>
          </p:cNvPr>
          <p:cNvCxnSpPr>
            <a:cxnSpLocks/>
            <a:stCxn id="186" idx="3"/>
            <a:endCxn id="166" idx="3"/>
          </p:cNvCxnSpPr>
          <p:nvPr/>
        </p:nvCxnSpPr>
        <p:spPr>
          <a:xfrm flipH="1">
            <a:off x="7796600" y="2359710"/>
            <a:ext cx="3098445" cy="3746478"/>
          </a:xfrm>
          <a:prstGeom prst="bentConnector3">
            <a:avLst>
              <a:gd name="adj1" fmla="val -5952"/>
            </a:avLst>
          </a:prstGeom>
          <a:noFill/>
          <a:ln w="19050" cap="flat" cmpd="sng" algn="ctr">
            <a:solidFill>
              <a:schemeClr val="accent1"/>
            </a:solidFill>
            <a:prstDash val="solid"/>
            <a:miter lim="800000"/>
            <a:headEnd type="arrow" w="med" len="med"/>
            <a:tailEnd type="none" w="lg" len="med"/>
          </a:ln>
          <a:effectLst/>
        </p:spPr>
      </p:cxnSp>
      <p:sp>
        <p:nvSpPr>
          <p:cNvPr id="188" name="Rectangle 187">
            <a:extLst>
              <a:ext uri="{FF2B5EF4-FFF2-40B4-BE49-F238E27FC236}">
                <a16:creationId xmlns:a16="http://schemas.microsoft.com/office/drawing/2014/main" id="{8D6E1238-9C15-4579-8379-D38899F54616}"/>
              </a:ext>
            </a:extLst>
          </p:cNvPr>
          <p:cNvSpPr/>
          <p:nvPr/>
        </p:nvSpPr>
        <p:spPr>
          <a:xfrm>
            <a:off x="5272467" y="4993132"/>
            <a:ext cx="1354154"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for updates in cluster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metadata custom resource</a:t>
            </a:r>
          </a:p>
        </p:txBody>
      </p:sp>
      <p:sp>
        <p:nvSpPr>
          <p:cNvPr id="191" name="Oval 190">
            <a:extLst>
              <a:ext uri="{FF2B5EF4-FFF2-40B4-BE49-F238E27FC236}">
                <a16:creationId xmlns:a16="http://schemas.microsoft.com/office/drawing/2014/main" id="{FB3E9E44-6D95-4CB2-A1A3-764BD94D4E79}"/>
              </a:ext>
            </a:extLst>
          </p:cNvPr>
          <p:cNvSpPr/>
          <p:nvPr/>
        </p:nvSpPr>
        <p:spPr>
          <a:xfrm>
            <a:off x="9279555" y="3378176"/>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6c</a:t>
            </a:r>
          </a:p>
        </p:txBody>
      </p:sp>
      <p:sp>
        <p:nvSpPr>
          <p:cNvPr id="193" name="Rectangle 192">
            <a:extLst>
              <a:ext uri="{FF2B5EF4-FFF2-40B4-BE49-F238E27FC236}">
                <a16:creationId xmlns:a16="http://schemas.microsoft.com/office/drawing/2014/main" id="{C6D88E23-57B4-4ADF-B849-918452DD4E84}"/>
              </a:ext>
            </a:extLst>
          </p:cNvPr>
          <p:cNvSpPr/>
          <p:nvPr/>
        </p:nvSpPr>
        <p:spPr>
          <a:xfrm>
            <a:off x="8198872" y="5778170"/>
            <a:ext cx="2782181"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Managed Identity certificate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onboarding private key to authenticate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eus.his.azure.com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197" name="Oval 196">
            <a:extLst>
              <a:ext uri="{FF2B5EF4-FFF2-40B4-BE49-F238E27FC236}">
                <a16:creationId xmlns:a16="http://schemas.microsoft.com/office/drawing/2014/main" id="{7F2C6B13-7D20-48E0-8189-EC903F38983B}"/>
              </a:ext>
            </a:extLst>
          </p:cNvPr>
          <p:cNvSpPr/>
          <p:nvPr/>
        </p:nvSpPr>
        <p:spPr>
          <a:xfrm>
            <a:off x="10709875" y="5540644"/>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5a</a:t>
            </a:r>
          </a:p>
        </p:txBody>
      </p:sp>
      <p:sp>
        <p:nvSpPr>
          <p:cNvPr id="201" name="Rectangle 200">
            <a:extLst>
              <a:ext uri="{FF2B5EF4-FFF2-40B4-BE49-F238E27FC236}">
                <a16:creationId xmlns:a16="http://schemas.microsoft.com/office/drawing/2014/main" id="{81E51BF1-306C-47A3-BDAC-6D4E027ACAD3}"/>
              </a:ext>
            </a:extLst>
          </p:cNvPr>
          <p:cNvSpPr/>
          <p:nvPr/>
        </p:nvSpPr>
        <p:spPr bwMode="auto">
          <a:xfrm>
            <a:off x="6315531" y="2838952"/>
            <a:ext cx="1371667"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cxnSp>
        <p:nvCxnSpPr>
          <p:cNvPr id="202" name="Straight Connector 201">
            <a:extLst>
              <a:ext uri="{FF2B5EF4-FFF2-40B4-BE49-F238E27FC236}">
                <a16:creationId xmlns:a16="http://schemas.microsoft.com/office/drawing/2014/main" id="{17AF2DBC-81E3-49E4-814D-3C4E5C4B2CDD}"/>
              </a:ext>
              <a:ext uri="{C183D7F6-B498-43B3-948B-1728B52AA6E4}">
                <adec:decorative xmlns:adec="http://schemas.microsoft.com/office/drawing/2017/decorative" val="1"/>
              </a:ext>
            </a:extLst>
          </p:cNvPr>
          <p:cNvCxnSpPr>
            <a:cxnSpLocks/>
            <a:stCxn id="201" idx="3"/>
            <a:endCxn id="184" idx="1"/>
          </p:cNvCxnSpPr>
          <p:nvPr/>
        </p:nvCxnSpPr>
        <p:spPr>
          <a:xfrm>
            <a:off x="7687198" y="3061202"/>
            <a:ext cx="1523203"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11" name="Rectangle 210">
            <a:extLst>
              <a:ext uri="{FF2B5EF4-FFF2-40B4-BE49-F238E27FC236}">
                <a16:creationId xmlns:a16="http://schemas.microsoft.com/office/drawing/2014/main" id="{35A09630-36FA-4505-A590-DDEC27B0E841}"/>
              </a:ext>
            </a:extLst>
          </p:cNvPr>
          <p:cNvSpPr/>
          <p:nvPr/>
        </p:nvSpPr>
        <p:spPr>
          <a:xfrm>
            <a:off x="7925488" y="2867691"/>
            <a:ext cx="1154483"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Update cluster metadata</a:t>
            </a:r>
          </a:p>
        </p:txBody>
      </p:sp>
      <p:sp>
        <p:nvSpPr>
          <p:cNvPr id="217" name="Oval 216">
            <a:extLst>
              <a:ext uri="{FF2B5EF4-FFF2-40B4-BE49-F238E27FC236}">
                <a16:creationId xmlns:a16="http://schemas.microsoft.com/office/drawing/2014/main" id="{447A1AC4-B546-4593-B18A-CDC67906C3AA}"/>
              </a:ext>
            </a:extLst>
          </p:cNvPr>
          <p:cNvSpPr/>
          <p:nvPr/>
        </p:nvSpPr>
        <p:spPr>
          <a:xfrm>
            <a:off x="8972239" y="2641258"/>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6d</a:t>
            </a:r>
          </a:p>
        </p:txBody>
      </p:sp>
      <p:cxnSp>
        <p:nvCxnSpPr>
          <p:cNvPr id="220" name="Elbow Connector 115">
            <a:extLst>
              <a:ext uri="{FF2B5EF4-FFF2-40B4-BE49-F238E27FC236}">
                <a16:creationId xmlns:a16="http://schemas.microsoft.com/office/drawing/2014/main" id="{CC70540B-6C05-4377-BA8C-E4ED29563D05}"/>
              </a:ext>
              <a:ext uri="{C183D7F6-B498-43B3-948B-1728B52AA6E4}">
                <adec:decorative xmlns:adec="http://schemas.microsoft.com/office/drawing/2017/decorative" val="1"/>
              </a:ext>
            </a:extLst>
          </p:cNvPr>
          <p:cNvCxnSpPr>
            <a:cxnSpLocks/>
            <a:endCxn id="201" idx="0"/>
          </p:cNvCxnSpPr>
          <p:nvPr/>
        </p:nvCxnSpPr>
        <p:spPr>
          <a:xfrm rot="10800000" flipV="1">
            <a:off x="7001365" y="2502458"/>
            <a:ext cx="2192180" cy="33649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21" name="Rectangle 220">
            <a:extLst>
              <a:ext uri="{FF2B5EF4-FFF2-40B4-BE49-F238E27FC236}">
                <a16:creationId xmlns:a16="http://schemas.microsoft.com/office/drawing/2014/main" id="{CEAB2595-434D-4937-9161-25F256D65DE2}"/>
              </a:ext>
            </a:extLst>
          </p:cNvPr>
          <p:cNvSpPr/>
          <p:nvPr/>
        </p:nvSpPr>
        <p:spPr>
          <a:xfrm>
            <a:off x="7291853" y="2502135"/>
            <a:ext cx="110318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Send identity metadata</a:t>
            </a:r>
          </a:p>
        </p:txBody>
      </p:sp>
      <p:sp>
        <p:nvSpPr>
          <p:cNvPr id="223" name="Oval 222">
            <a:extLst>
              <a:ext uri="{FF2B5EF4-FFF2-40B4-BE49-F238E27FC236}">
                <a16:creationId xmlns:a16="http://schemas.microsoft.com/office/drawing/2014/main" id="{C176DE61-DAD2-4D80-ADAA-963D6CB10457}"/>
              </a:ext>
            </a:extLst>
          </p:cNvPr>
          <p:cNvSpPr/>
          <p:nvPr/>
        </p:nvSpPr>
        <p:spPr>
          <a:xfrm>
            <a:off x="7033096" y="2530851"/>
            <a:ext cx="221306" cy="221306"/>
          </a:xfrm>
          <a:prstGeom prst="ellipse">
            <a:avLst/>
          </a:prstGeom>
          <a:solidFill>
            <a:schemeClr val="accent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225" name="Rectangle 224">
            <a:extLst>
              <a:ext uri="{FF2B5EF4-FFF2-40B4-BE49-F238E27FC236}">
                <a16:creationId xmlns:a16="http://schemas.microsoft.com/office/drawing/2014/main" id="{ACF4E2C5-61A0-42BA-B922-369AC1CD97FF}"/>
              </a:ext>
            </a:extLst>
          </p:cNvPr>
          <p:cNvSpPr/>
          <p:nvPr/>
        </p:nvSpPr>
        <p:spPr bwMode="auto">
          <a:xfrm>
            <a:off x="6096693" y="2141832"/>
            <a:ext cx="768380"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Managed Identity Service</a:t>
            </a:r>
          </a:p>
        </p:txBody>
      </p:sp>
      <p:cxnSp>
        <p:nvCxnSpPr>
          <p:cNvPr id="226" name="Straight Connector 225">
            <a:extLst>
              <a:ext uri="{FF2B5EF4-FFF2-40B4-BE49-F238E27FC236}">
                <a16:creationId xmlns:a16="http://schemas.microsoft.com/office/drawing/2014/main" id="{D7F116A9-B941-4594-AE29-81D251E7A3B7}"/>
              </a:ext>
              <a:ext uri="{C183D7F6-B498-43B3-948B-1728B52AA6E4}">
                <adec:decorative xmlns:adec="http://schemas.microsoft.com/office/drawing/2017/decorative" val="1"/>
              </a:ext>
            </a:extLst>
          </p:cNvPr>
          <p:cNvCxnSpPr>
            <a:cxnSpLocks/>
            <a:stCxn id="225" idx="3"/>
            <a:endCxn id="186" idx="1"/>
          </p:cNvCxnSpPr>
          <p:nvPr/>
        </p:nvCxnSpPr>
        <p:spPr>
          <a:xfrm flipV="1">
            <a:off x="6865073" y="2359710"/>
            <a:ext cx="2345328" cy="4373"/>
          </a:xfrm>
          <a:prstGeom prst="line">
            <a:avLst/>
          </a:prstGeom>
          <a:noFill/>
          <a:ln w="19050" cap="flat" cmpd="sng" algn="ctr">
            <a:solidFill>
              <a:schemeClr val="accent1"/>
            </a:solidFill>
            <a:prstDash val="solid"/>
            <a:miter lim="800000"/>
            <a:headEnd type="arrow" w="med" len="med"/>
            <a:tailEnd type="none" w="lg" len="med"/>
          </a:ln>
          <a:effectLst/>
        </p:spPr>
      </p:cxnSp>
      <p:sp>
        <p:nvSpPr>
          <p:cNvPr id="227" name="Rectangle 226">
            <a:extLst>
              <a:ext uri="{FF2B5EF4-FFF2-40B4-BE49-F238E27FC236}">
                <a16:creationId xmlns:a16="http://schemas.microsoft.com/office/drawing/2014/main" id="{FD1B4B85-B8EA-4C38-A24B-A633841CEE8B}"/>
              </a:ext>
            </a:extLst>
          </p:cNvPr>
          <p:cNvSpPr/>
          <p:nvPr/>
        </p:nvSpPr>
        <p:spPr>
          <a:xfrm>
            <a:off x="7200733" y="2168549"/>
            <a:ext cx="1284326"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the identity certificate</a:t>
            </a:r>
          </a:p>
        </p:txBody>
      </p:sp>
      <p:sp>
        <p:nvSpPr>
          <p:cNvPr id="229" name="Oval 228">
            <a:extLst>
              <a:ext uri="{FF2B5EF4-FFF2-40B4-BE49-F238E27FC236}">
                <a16:creationId xmlns:a16="http://schemas.microsoft.com/office/drawing/2014/main" id="{6A1E8A8B-8BFF-4CBC-9488-3FF18D59736D}"/>
              </a:ext>
            </a:extLst>
          </p:cNvPr>
          <p:cNvSpPr/>
          <p:nvPr/>
        </p:nvSpPr>
        <p:spPr>
          <a:xfrm>
            <a:off x="8503093" y="2030372"/>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5b</a:t>
            </a:r>
          </a:p>
        </p:txBody>
      </p:sp>
      <p:sp>
        <p:nvSpPr>
          <p:cNvPr id="231" name="Rectangle 230">
            <a:extLst>
              <a:ext uri="{FF2B5EF4-FFF2-40B4-BE49-F238E27FC236}">
                <a16:creationId xmlns:a16="http://schemas.microsoft.com/office/drawing/2014/main" id="{E9DA2777-0E00-4B32-BC36-37EC4F3FBBBF}"/>
              </a:ext>
            </a:extLst>
          </p:cNvPr>
          <p:cNvSpPr/>
          <p:nvPr/>
        </p:nvSpPr>
        <p:spPr>
          <a:xfrm>
            <a:off x="4965604" y="1929708"/>
            <a:ext cx="140455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Service Principal in AAD</a:t>
            </a:r>
          </a:p>
        </p:txBody>
      </p:sp>
      <p:cxnSp>
        <p:nvCxnSpPr>
          <p:cNvPr id="232" name="Straight Connector 231">
            <a:extLst>
              <a:ext uri="{FF2B5EF4-FFF2-40B4-BE49-F238E27FC236}">
                <a16:creationId xmlns:a16="http://schemas.microsoft.com/office/drawing/2014/main" id="{346DC061-8214-454C-9DD0-14E91CA2C59D}"/>
              </a:ext>
              <a:ext uri="{C183D7F6-B498-43B3-948B-1728B52AA6E4}">
                <adec:decorative xmlns:adec="http://schemas.microsoft.com/office/drawing/2017/decorative" val="1"/>
              </a:ext>
            </a:extLst>
          </p:cNvPr>
          <p:cNvCxnSpPr>
            <a:cxnSpLocks/>
            <a:stCxn id="110" idx="2"/>
            <a:endCxn id="225" idx="0"/>
          </p:cNvCxnSpPr>
          <p:nvPr/>
        </p:nvCxnSpPr>
        <p:spPr>
          <a:xfrm>
            <a:off x="6475550" y="1888573"/>
            <a:ext cx="5333" cy="253260"/>
          </a:xfrm>
          <a:prstGeom prst="line">
            <a:avLst/>
          </a:prstGeom>
          <a:noFill/>
          <a:ln w="19050" cap="flat" cmpd="sng" algn="ctr">
            <a:solidFill>
              <a:schemeClr val="accent1"/>
            </a:solidFill>
            <a:prstDash val="solid"/>
            <a:miter lim="800000"/>
            <a:headEnd type="arrow" w="med" len="med"/>
            <a:tailEnd type="none" w="lg" len="med"/>
          </a:ln>
          <a:effectLst/>
        </p:spPr>
      </p:cxnSp>
      <p:sp>
        <p:nvSpPr>
          <p:cNvPr id="234" name="Oval 233">
            <a:extLst>
              <a:ext uri="{FF2B5EF4-FFF2-40B4-BE49-F238E27FC236}">
                <a16:creationId xmlns:a16="http://schemas.microsoft.com/office/drawing/2014/main" id="{8018C489-9FA7-4731-845C-27F27A7EEB6A}"/>
              </a:ext>
            </a:extLst>
          </p:cNvPr>
          <p:cNvSpPr/>
          <p:nvPr/>
        </p:nvSpPr>
        <p:spPr>
          <a:xfrm>
            <a:off x="5826270" y="1720269"/>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3f</a:t>
            </a:r>
          </a:p>
        </p:txBody>
      </p:sp>
      <p:sp>
        <p:nvSpPr>
          <p:cNvPr id="236" name="Rectangle 235">
            <a:extLst>
              <a:ext uri="{FF2B5EF4-FFF2-40B4-BE49-F238E27FC236}">
                <a16:creationId xmlns:a16="http://schemas.microsoft.com/office/drawing/2014/main" id="{2EABA7FA-BA62-459F-928C-BDF0F4FF2930}"/>
              </a:ext>
            </a:extLst>
          </p:cNvPr>
          <p:cNvSpPr/>
          <p:nvPr/>
        </p:nvSpPr>
        <p:spPr bwMode="auto">
          <a:xfrm>
            <a:off x="3867409" y="24921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cxnSp>
        <p:nvCxnSpPr>
          <p:cNvPr id="237" name="Elbow Connector 141">
            <a:extLst>
              <a:ext uri="{FF2B5EF4-FFF2-40B4-BE49-F238E27FC236}">
                <a16:creationId xmlns:a16="http://schemas.microsoft.com/office/drawing/2014/main" id="{B0F23D75-756A-4CFB-98F1-55ADCFBE3F7E}"/>
              </a:ext>
              <a:ext uri="{C183D7F6-B498-43B3-948B-1728B52AA6E4}">
                <adec:decorative xmlns:adec="http://schemas.microsoft.com/office/drawing/2017/decorative" val="1"/>
              </a:ext>
            </a:extLst>
          </p:cNvPr>
          <p:cNvCxnSpPr>
            <a:cxnSpLocks/>
            <a:stCxn id="225" idx="1"/>
            <a:endCxn id="236" idx="0"/>
          </p:cNvCxnSpPr>
          <p:nvPr/>
        </p:nvCxnSpPr>
        <p:spPr>
          <a:xfrm rot="10800000" flipV="1">
            <a:off x="4510707" y="2364082"/>
            <a:ext cx="1585987" cy="128030"/>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238" name="Elbow Connector 144">
            <a:extLst>
              <a:ext uri="{FF2B5EF4-FFF2-40B4-BE49-F238E27FC236}">
                <a16:creationId xmlns:a16="http://schemas.microsoft.com/office/drawing/2014/main" id="{F22D7369-8682-49FF-BCA8-D5FCA4B4C72E}"/>
              </a:ext>
              <a:ext uri="{C183D7F6-B498-43B3-948B-1728B52AA6E4}">
                <adec:decorative xmlns:adec="http://schemas.microsoft.com/office/drawing/2017/decorative" val="1"/>
              </a:ext>
            </a:extLst>
          </p:cNvPr>
          <p:cNvCxnSpPr>
            <a:cxnSpLocks/>
            <a:stCxn id="201" idx="1"/>
            <a:endCxn id="236" idx="2"/>
          </p:cNvCxnSpPr>
          <p:nvPr/>
        </p:nvCxnSpPr>
        <p:spPr>
          <a:xfrm rot="10800000">
            <a:off x="4510706" y="2936613"/>
            <a:ext cx="1804825" cy="12459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268D5ACA-EBD3-4E14-91C1-1495B52FAB24}"/>
              </a:ext>
            </a:extLst>
          </p:cNvPr>
          <p:cNvSpPr/>
          <p:nvPr/>
        </p:nvSpPr>
        <p:spPr>
          <a:xfrm>
            <a:off x="4425916" y="3059321"/>
            <a:ext cx="1911894" cy="30712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along with Managed Identity metadata</a:t>
            </a:r>
          </a:p>
        </p:txBody>
      </p:sp>
      <p:sp>
        <p:nvSpPr>
          <p:cNvPr id="241" name="Oval 240">
            <a:extLst>
              <a:ext uri="{FF2B5EF4-FFF2-40B4-BE49-F238E27FC236}">
                <a16:creationId xmlns:a16="http://schemas.microsoft.com/office/drawing/2014/main" id="{53A9CFF8-88F5-4755-804B-AC294B8AEB19}"/>
              </a:ext>
            </a:extLst>
          </p:cNvPr>
          <p:cNvSpPr/>
          <p:nvPr/>
        </p:nvSpPr>
        <p:spPr>
          <a:xfrm>
            <a:off x="4468389" y="3373169"/>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3g</a:t>
            </a:r>
          </a:p>
        </p:txBody>
      </p:sp>
      <p:sp>
        <p:nvSpPr>
          <p:cNvPr id="243" name="Rectangle 242">
            <a:extLst>
              <a:ext uri="{FF2B5EF4-FFF2-40B4-BE49-F238E27FC236}">
                <a16:creationId xmlns:a16="http://schemas.microsoft.com/office/drawing/2014/main" id="{97448D21-3B69-4604-89A1-73BB042DC553}"/>
              </a:ext>
            </a:extLst>
          </p:cNvPr>
          <p:cNvSpPr/>
          <p:nvPr/>
        </p:nvSpPr>
        <p:spPr>
          <a:xfrm>
            <a:off x="4272926" y="2168549"/>
            <a:ext cx="1162498"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Managed Identity</a:t>
            </a:r>
          </a:p>
        </p:txBody>
      </p:sp>
      <p:sp>
        <p:nvSpPr>
          <p:cNvPr id="245" name="Oval 244">
            <a:extLst>
              <a:ext uri="{FF2B5EF4-FFF2-40B4-BE49-F238E27FC236}">
                <a16:creationId xmlns:a16="http://schemas.microsoft.com/office/drawing/2014/main" id="{0D6F3D47-3E3D-4E63-8C77-66931178EC3C}"/>
              </a:ext>
            </a:extLst>
          </p:cNvPr>
          <p:cNvSpPr/>
          <p:nvPr/>
        </p:nvSpPr>
        <p:spPr>
          <a:xfrm>
            <a:off x="4267628" y="1952045"/>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3e</a:t>
            </a:r>
          </a:p>
        </p:txBody>
      </p:sp>
      <p:sp>
        <p:nvSpPr>
          <p:cNvPr id="247" name="Rectangle 246">
            <a:extLst>
              <a:ext uri="{FF2B5EF4-FFF2-40B4-BE49-F238E27FC236}">
                <a16:creationId xmlns:a16="http://schemas.microsoft.com/office/drawing/2014/main" id="{3400F754-B65D-455A-9086-6EBF9F994495}"/>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cxnSp>
        <p:nvCxnSpPr>
          <p:cNvPr id="248" name="Elbow Connector 156">
            <a:extLst>
              <a:ext uri="{FF2B5EF4-FFF2-40B4-BE49-F238E27FC236}">
                <a16:creationId xmlns:a16="http://schemas.microsoft.com/office/drawing/2014/main" id="{4368B0AD-AE2F-4234-8463-10711E056FF6}"/>
              </a:ext>
              <a:ext uri="{C183D7F6-B498-43B3-948B-1728B52AA6E4}">
                <adec:decorative xmlns:adec="http://schemas.microsoft.com/office/drawing/2017/decorative" val="1"/>
              </a:ext>
            </a:extLst>
          </p:cNvPr>
          <p:cNvCxnSpPr>
            <a:cxnSpLocks/>
            <a:stCxn id="119" idx="1"/>
            <a:endCxn id="247" idx="2"/>
          </p:cNvCxnSpPr>
          <p:nvPr/>
        </p:nvCxnSpPr>
        <p:spPr>
          <a:xfrm rot="10800000">
            <a:off x="1744695" y="2930598"/>
            <a:ext cx="2122715" cy="156367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49" name="Rectangle 248">
            <a:extLst>
              <a:ext uri="{FF2B5EF4-FFF2-40B4-BE49-F238E27FC236}">
                <a16:creationId xmlns:a16="http://schemas.microsoft.com/office/drawing/2014/main" id="{FB6C3398-05F8-4E42-9059-D5E5D59FB03F}"/>
              </a:ext>
            </a:extLst>
          </p:cNvPr>
          <p:cNvSpPr/>
          <p:nvPr/>
        </p:nvSpPr>
        <p:spPr>
          <a:xfrm>
            <a:off x="1210947" y="4569787"/>
            <a:ext cx="1695151" cy="41881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Helm to deploy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agents with onboarding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private key</a:t>
            </a:r>
          </a:p>
        </p:txBody>
      </p:sp>
      <p:pic>
        <p:nvPicPr>
          <p:cNvPr id="250" name="Graphic 249" descr="User">
            <a:extLst>
              <a:ext uri="{FF2B5EF4-FFF2-40B4-BE49-F238E27FC236}">
                <a16:creationId xmlns:a16="http://schemas.microsoft.com/office/drawing/2014/main" id="{41D8AB81-4F42-4573-BB49-46991A83E8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764" y="1718069"/>
            <a:ext cx="444499" cy="444499"/>
          </a:xfrm>
          <a:prstGeom prst="rect">
            <a:avLst/>
          </a:prstGeom>
        </p:spPr>
      </p:pic>
      <p:sp>
        <p:nvSpPr>
          <p:cNvPr id="251" name="Rectangle 250">
            <a:extLst>
              <a:ext uri="{FF2B5EF4-FFF2-40B4-BE49-F238E27FC236}">
                <a16:creationId xmlns:a16="http://schemas.microsoft.com/office/drawing/2014/main" id="{BA19A966-1BDF-4EFE-82A7-AF50D5355A2F}"/>
              </a:ext>
            </a:extLst>
          </p:cNvPr>
          <p:cNvSpPr/>
          <p:nvPr/>
        </p:nvSpPr>
        <p:spPr>
          <a:xfrm>
            <a:off x="1085202" y="1531136"/>
            <a:ext cx="134108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Cluster Admin</a:t>
            </a:r>
          </a:p>
        </p:txBody>
      </p:sp>
      <p:cxnSp>
        <p:nvCxnSpPr>
          <p:cNvPr id="252" name="Straight Connector 251">
            <a:extLst>
              <a:ext uri="{FF2B5EF4-FFF2-40B4-BE49-F238E27FC236}">
                <a16:creationId xmlns:a16="http://schemas.microsoft.com/office/drawing/2014/main" id="{714BFF0D-509C-43EF-BDCD-25644F0410DD}"/>
              </a:ext>
              <a:ext uri="{C183D7F6-B498-43B3-948B-1728B52AA6E4}">
                <adec:decorative xmlns:adec="http://schemas.microsoft.com/office/drawing/2017/decorative" val="1"/>
              </a:ext>
            </a:extLst>
          </p:cNvPr>
          <p:cNvCxnSpPr>
            <a:cxnSpLocks/>
            <a:stCxn id="247" idx="0"/>
            <a:endCxn id="25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254" name="Oval 253">
            <a:extLst>
              <a:ext uri="{FF2B5EF4-FFF2-40B4-BE49-F238E27FC236}">
                <a16:creationId xmlns:a16="http://schemas.microsoft.com/office/drawing/2014/main" id="{46720B2E-EEA0-4D37-AA64-BF48E735BF67}"/>
              </a:ext>
            </a:extLst>
          </p:cNvPr>
          <p:cNvSpPr/>
          <p:nvPr/>
        </p:nvSpPr>
        <p:spPr>
          <a:xfrm>
            <a:off x="1408480" y="4348481"/>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3a</a:t>
            </a:r>
          </a:p>
        </p:txBody>
      </p:sp>
      <p:sp>
        <p:nvSpPr>
          <p:cNvPr id="256" name="Rectangle 255">
            <a:extLst>
              <a:ext uri="{FF2B5EF4-FFF2-40B4-BE49-F238E27FC236}">
                <a16:creationId xmlns:a16="http://schemas.microsoft.com/office/drawing/2014/main" id="{1EA7385E-DA71-4B15-A045-FA38840CFB27}"/>
              </a:ext>
            </a:extLst>
          </p:cNvPr>
          <p:cNvSpPr/>
          <p:nvPr/>
        </p:nvSpPr>
        <p:spPr>
          <a:xfrm>
            <a:off x="1725596" y="2113652"/>
            <a:ext cx="130014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connectedk8s connect</a:t>
            </a:r>
          </a:p>
        </p:txBody>
      </p:sp>
      <p:sp>
        <p:nvSpPr>
          <p:cNvPr id="258" name="Oval 257">
            <a:extLst>
              <a:ext uri="{FF2B5EF4-FFF2-40B4-BE49-F238E27FC236}">
                <a16:creationId xmlns:a16="http://schemas.microsoft.com/office/drawing/2014/main" id="{7D89E541-894A-4E8F-826E-D38021205B11}"/>
              </a:ext>
            </a:extLst>
          </p:cNvPr>
          <p:cNvSpPr/>
          <p:nvPr/>
        </p:nvSpPr>
        <p:spPr>
          <a:xfrm>
            <a:off x="1972570" y="1925782"/>
            <a:ext cx="221306" cy="221306"/>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pic>
        <p:nvPicPr>
          <p:cNvPr id="260" name="Picture 259" descr="Kubernetes icon">
            <a:extLst>
              <a:ext uri="{FF2B5EF4-FFF2-40B4-BE49-F238E27FC236}">
                <a16:creationId xmlns:a16="http://schemas.microsoft.com/office/drawing/2014/main" id="{63099784-F86E-4E3E-B580-566785B4C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511" y="1979504"/>
            <a:ext cx="139239" cy="135062"/>
          </a:xfrm>
          <a:prstGeom prst="rect">
            <a:avLst/>
          </a:prstGeom>
        </p:spPr>
      </p:pic>
      <p:cxnSp>
        <p:nvCxnSpPr>
          <p:cNvPr id="261" name="Straight Connector 260">
            <a:extLst>
              <a:ext uri="{FF2B5EF4-FFF2-40B4-BE49-F238E27FC236}">
                <a16:creationId xmlns:a16="http://schemas.microsoft.com/office/drawing/2014/main" id="{9E6BC885-A208-4F20-A018-9C0B8CF3E103}"/>
              </a:ext>
              <a:ext uri="{C183D7F6-B498-43B3-948B-1728B52AA6E4}">
                <adec:decorative xmlns:adec="http://schemas.microsoft.com/office/drawing/2017/decorative" val="1"/>
              </a:ext>
            </a:extLst>
          </p:cNvPr>
          <p:cNvCxnSpPr>
            <a:cxnSpLocks/>
            <a:stCxn id="236" idx="1"/>
            <a:endCxn id="247" idx="3"/>
          </p:cNvCxnSpPr>
          <p:nvPr/>
        </p:nvCxnSpPr>
        <p:spPr>
          <a:xfrm flipH="1" flipV="1">
            <a:off x="2034508" y="2708348"/>
            <a:ext cx="1832901" cy="6014"/>
          </a:xfrm>
          <a:prstGeom prst="line">
            <a:avLst/>
          </a:prstGeom>
          <a:noFill/>
          <a:ln w="19050" cap="flat" cmpd="sng" algn="ctr">
            <a:solidFill>
              <a:schemeClr val="accent1"/>
            </a:solidFill>
            <a:prstDash val="solid"/>
            <a:miter lim="800000"/>
            <a:headEnd type="arrow" w="med" len="med"/>
            <a:tailEnd type="none" w="lg" len="med"/>
          </a:ln>
          <a:effectLst/>
        </p:spPr>
      </p:cxnSp>
      <p:sp>
        <p:nvSpPr>
          <p:cNvPr id="262" name="Rectangle 261">
            <a:extLst>
              <a:ext uri="{FF2B5EF4-FFF2-40B4-BE49-F238E27FC236}">
                <a16:creationId xmlns:a16="http://schemas.microsoft.com/office/drawing/2014/main" id="{538DAFBD-B394-4E94-ABC6-6716EA70F986}"/>
              </a:ext>
            </a:extLst>
          </p:cNvPr>
          <p:cNvSpPr/>
          <p:nvPr/>
        </p:nvSpPr>
        <p:spPr>
          <a:xfrm>
            <a:off x="1755744" y="2847245"/>
            <a:ext cx="2002264" cy="41881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Microsoft.Kubernetes/connectedClusters with public key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management.azure.com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263" name="Rectangle 262">
            <a:extLst>
              <a:ext uri="{FF2B5EF4-FFF2-40B4-BE49-F238E27FC236}">
                <a16:creationId xmlns:a16="http://schemas.microsoft.com/office/drawing/2014/main" id="{4D0523C6-F302-471B-8985-74808F7EAFC6}"/>
              </a:ext>
            </a:extLst>
          </p:cNvPr>
          <p:cNvSpPr/>
          <p:nvPr/>
        </p:nvSpPr>
        <p:spPr bwMode="auto">
          <a:xfrm>
            <a:off x="3008905" y="14444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cxnSp>
        <p:nvCxnSpPr>
          <p:cNvPr id="264" name="Straight Connector 263">
            <a:extLst>
              <a:ext uri="{FF2B5EF4-FFF2-40B4-BE49-F238E27FC236}">
                <a16:creationId xmlns:a16="http://schemas.microsoft.com/office/drawing/2014/main" id="{29B1AB9E-6DDF-41FD-9757-DA4C2BEF934B}"/>
              </a:ext>
              <a:ext uri="{C183D7F6-B498-43B3-948B-1728B52AA6E4}">
                <adec:decorative xmlns:adec="http://schemas.microsoft.com/office/drawing/2017/decorative" val="1"/>
              </a:ext>
            </a:extLst>
          </p:cNvPr>
          <p:cNvCxnSpPr>
            <a:cxnSpLocks/>
          </p:cNvCxnSpPr>
          <p:nvPr/>
        </p:nvCxnSpPr>
        <p:spPr>
          <a:xfrm>
            <a:off x="3735909" y="1888913"/>
            <a:ext cx="466" cy="2020774"/>
          </a:xfrm>
          <a:prstGeom prst="line">
            <a:avLst/>
          </a:prstGeom>
          <a:noFill/>
          <a:ln w="19050" cap="flat" cmpd="sng" algn="ctr">
            <a:solidFill>
              <a:schemeClr val="accent1"/>
            </a:solidFill>
            <a:prstDash val="solid"/>
            <a:miter lim="800000"/>
            <a:headEnd type="arrow" w="med" len="med"/>
            <a:tailEnd type="none" w="lg" len="med"/>
          </a:ln>
          <a:effectLst/>
        </p:spPr>
      </p:cxnSp>
      <p:sp>
        <p:nvSpPr>
          <p:cNvPr id="266" name="Oval 265">
            <a:extLst>
              <a:ext uri="{FF2B5EF4-FFF2-40B4-BE49-F238E27FC236}">
                <a16:creationId xmlns:a16="http://schemas.microsoft.com/office/drawing/2014/main" id="{C643C6BA-829A-43F5-A7D6-CFC26B4CABB6}"/>
              </a:ext>
            </a:extLst>
          </p:cNvPr>
          <p:cNvSpPr/>
          <p:nvPr/>
        </p:nvSpPr>
        <p:spPr>
          <a:xfrm>
            <a:off x="2075170" y="2752157"/>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3d</a:t>
            </a:r>
          </a:p>
        </p:txBody>
      </p:sp>
      <p:sp>
        <p:nvSpPr>
          <p:cNvPr id="268" name="Rectangle 267">
            <a:extLst>
              <a:ext uri="{FF2B5EF4-FFF2-40B4-BE49-F238E27FC236}">
                <a16:creationId xmlns:a16="http://schemas.microsoft.com/office/drawing/2014/main" id="{0A645FD8-F2C9-4908-8DD3-707B5F4B77B9}"/>
              </a:ext>
            </a:extLst>
          </p:cNvPr>
          <p:cNvSpPr/>
          <p:nvPr/>
        </p:nvSpPr>
        <p:spPr>
          <a:xfrm>
            <a:off x="2756876" y="3528101"/>
            <a:ext cx="104851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 agent images</a:t>
            </a:r>
          </a:p>
        </p:txBody>
      </p:sp>
      <p:sp>
        <p:nvSpPr>
          <p:cNvPr id="270" name="Oval 269">
            <a:extLst>
              <a:ext uri="{FF2B5EF4-FFF2-40B4-BE49-F238E27FC236}">
                <a16:creationId xmlns:a16="http://schemas.microsoft.com/office/drawing/2014/main" id="{AB5FFF91-C454-4F4C-BBE4-96E02E280227}"/>
              </a:ext>
            </a:extLst>
          </p:cNvPr>
          <p:cNvSpPr/>
          <p:nvPr/>
        </p:nvSpPr>
        <p:spPr>
          <a:xfrm>
            <a:off x="2646222" y="3632922"/>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3c</a:t>
            </a:r>
          </a:p>
        </p:txBody>
      </p:sp>
      <p:cxnSp>
        <p:nvCxnSpPr>
          <p:cNvPr id="272" name="Elbow Connector 209">
            <a:extLst>
              <a:ext uri="{FF2B5EF4-FFF2-40B4-BE49-F238E27FC236}">
                <a16:creationId xmlns:a16="http://schemas.microsoft.com/office/drawing/2014/main" id="{EDDD62EE-D877-4334-91D8-55DF6D3732A7}"/>
              </a:ext>
              <a:ext uri="{C183D7F6-B498-43B3-948B-1728B52AA6E4}">
                <adec:decorative xmlns:adec="http://schemas.microsoft.com/office/drawing/2017/decorative" val="1"/>
              </a:ext>
            </a:extLst>
          </p:cNvPr>
          <p:cNvCxnSpPr>
            <a:cxnSpLocks/>
            <a:endCxn id="263" idx="2"/>
          </p:cNvCxnSpPr>
          <p:nvPr/>
        </p:nvCxnSpPr>
        <p:spPr>
          <a:xfrm flipV="1">
            <a:off x="2019994" y="1888913"/>
            <a:ext cx="1632208" cy="707529"/>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3" name="Rectangle 272">
            <a:extLst>
              <a:ext uri="{FF2B5EF4-FFF2-40B4-BE49-F238E27FC236}">
                <a16:creationId xmlns:a16="http://schemas.microsoft.com/office/drawing/2014/main" id="{178A42F2-FC13-4782-AD5A-7FE066C7E901}"/>
              </a:ext>
            </a:extLst>
          </p:cNvPr>
          <p:cNvSpPr/>
          <p:nvPr/>
        </p:nvSpPr>
        <p:spPr>
          <a:xfrm>
            <a:off x="2278769" y="2406918"/>
            <a:ext cx="104851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a:t>
            </a:r>
          </a:p>
        </p:txBody>
      </p:sp>
      <p:sp>
        <p:nvSpPr>
          <p:cNvPr id="275" name="Oval 274">
            <a:extLst>
              <a:ext uri="{FF2B5EF4-FFF2-40B4-BE49-F238E27FC236}">
                <a16:creationId xmlns:a16="http://schemas.microsoft.com/office/drawing/2014/main" id="{9F6FA567-5BFF-4862-B25F-A8AB2080471C}"/>
              </a:ext>
            </a:extLst>
          </p:cNvPr>
          <p:cNvSpPr/>
          <p:nvPr/>
        </p:nvSpPr>
        <p:spPr>
          <a:xfrm>
            <a:off x="3225489" y="2309547"/>
            <a:ext cx="221306" cy="221306"/>
          </a:xfrm>
          <a:prstGeom prst="ellipse">
            <a:avLst/>
          </a:prstGeom>
          <a:solidFill>
            <a:schemeClr val="accent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pic>
        <p:nvPicPr>
          <p:cNvPr id="277" name="Graphic 276" descr="Azure Container Registry icon">
            <a:extLst>
              <a:ext uri="{FF2B5EF4-FFF2-40B4-BE49-F238E27FC236}">
                <a16:creationId xmlns:a16="http://schemas.microsoft.com/office/drawing/2014/main" id="{35D414F6-460F-46CC-A7F0-B69CB75D25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091" y="1367948"/>
            <a:ext cx="295075" cy="295075"/>
          </a:xfrm>
          <a:prstGeom prst="rect">
            <a:avLst/>
          </a:prstGeom>
        </p:spPr>
      </p:pic>
    </p:spTree>
    <p:extLst>
      <p:ext uri="{BB962C8B-B14F-4D97-AF65-F5344CB8AC3E}">
        <p14:creationId xmlns:p14="http://schemas.microsoft.com/office/powerpoint/2010/main" val="239333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0A838143-9445-4B94-89FD-36FD239BE02A}"/>
              </a:ext>
            </a:extLst>
          </p:cNvPr>
          <p:cNvSpPr/>
          <p:nvPr/>
        </p:nvSpPr>
        <p:spPr bwMode="auto">
          <a:xfrm>
            <a:off x="2724067" y="3320680"/>
            <a:ext cx="8153841"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2806293" y="3766162"/>
            <a:ext cx="46648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22" idx="1"/>
          </p:cNvCxnSpPr>
          <p:nvPr/>
        </p:nvCxnSpPr>
        <p:spPr>
          <a:xfrm>
            <a:off x="3403818" y="4804861"/>
            <a:ext cx="439750"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2" name="Rectangle 121">
            <a:extLst>
              <a:ext uri="{FF2B5EF4-FFF2-40B4-BE49-F238E27FC236}">
                <a16:creationId xmlns:a16="http://schemas.microsoft.com/office/drawing/2014/main" id="{DE34E7BA-DC2E-4F87-AF03-F1B83652B6F5}"/>
              </a:ext>
            </a:extLst>
          </p:cNvPr>
          <p:cNvSpPr/>
          <p:nvPr/>
        </p:nvSpPr>
        <p:spPr bwMode="auto">
          <a:xfrm>
            <a:off x="3843568" y="4587335"/>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27" name="Rectangle 126">
            <a:extLst>
              <a:ext uri="{FF2B5EF4-FFF2-40B4-BE49-F238E27FC236}">
                <a16:creationId xmlns:a16="http://schemas.microsoft.com/office/drawing/2014/main" id="{7930DF53-B432-4C90-A3B9-02E7D16684DE}"/>
              </a:ext>
            </a:extLst>
          </p:cNvPr>
          <p:cNvSpPr/>
          <p:nvPr/>
        </p:nvSpPr>
        <p:spPr bwMode="auto">
          <a:xfrm>
            <a:off x="2971125" y="408807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2971125" y="458733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2971125" y="508659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a:endCxn id="122" idx="1"/>
          </p:cNvCxnSpPr>
          <p:nvPr/>
        </p:nvCxnSpPr>
        <p:spPr>
          <a:xfrm>
            <a:off x="3403818" y="430559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a:endCxn id="122" idx="1"/>
          </p:cNvCxnSpPr>
          <p:nvPr/>
        </p:nvCxnSpPr>
        <p:spPr>
          <a:xfrm flipV="1">
            <a:off x="3403818" y="480486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3" name="Rectangle 132">
            <a:extLst>
              <a:ext uri="{FF2B5EF4-FFF2-40B4-BE49-F238E27FC236}">
                <a16:creationId xmlns:a16="http://schemas.microsoft.com/office/drawing/2014/main" id="{E565CBF5-A9C0-475E-A211-7A21968144B9}"/>
              </a:ext>
            </a:extLst>
          </p:cNvPr>
          <p:cNvSpPr/>
          <p:nvPr/>
        </p:nvSpPr>
        <p:spPr bwMode="auto">
          <a:xfrm>
            <a:off x="5177488"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helmreleases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release-a</a:t>
            </a:r>
          </a:p>
        </p:txBody>
      </p:sp>
      <p:sp>
        <p:nvSpPr>
          <p:cNvPr id="135" name="Rectangle 134">
            <a:extLst>
              <a:ext uri="{FF2B5EF4-FFF2-40B4-BE49-F238E27FC236}">
                <a16:creationId xmlns:a16="http://schemas.microsoft.com/office/drawing/2014/main" id="{9CA4645A-97B7-4D8A-88AF-94A366D7FBCF}"/>
              </a:ext>
            </a:extLst>
          </p:cNvPr>
          <p:cNvSpPr/>
          <p:nvPr/>
        </p:nvSpPr>
        <p:spPr bwMode="auto">
          <a:xfrm>
            <a:off x="6353292"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gitconfigs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config-a</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6353291"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 Operator</a:t>
            </a:r>
          </a:p>
        </p:txBody>
      </p:sp>
      <p:sp>
        <p:nvSpPr>
          <p:cNvPr id="140" name="Rectangle 139">
            <a:extLst>
              <a:ext uri="{FF2B5EF4-FFF2-40B4-BE49-F238E27FC236}">
                <a16:creationId xmlns:a16="http://schemas.microsoft.com/office/drawing/2014/main" id="{236EA9CC-B1E6-4E27-9FAF-DF5D96555A25}"/>
              </a:ext>
            </a:extLst>
          </p:cNvPr>
          <p:cNvSpPr/>
          <p:nvPr/>
        </p:nvSpPr>
        <p:spPr bwMode="auto">
          <a:xfrm>
            <a:off x="5177488"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Flux-Helm Operator</a:t>
            </a:r>
          </a:p>
        </p:txBody>
      </p:sp>
      <p:cxnSp>
        <p:nvCxnSpPr>
          <p:cNvPr id="142" name="Elbow Connector 52">
            <a:extLst>
              <a:ext uri="{FF2B5EF4-FFF2-40B4-BE49-F238E27FC236}">
                <a16:creationId xmlns:a16="http://schemas.microsoft.com/office/drawing/2014/main" id="{4463A67E-3582-47F9-8866-8CF6296C86B5}"/>
              </a:ext>
              <a:ext uri="{C183D7F6-B498-43B3-948B-1728B52AA6E4}">
                <adec:decorative xmlns:adec="http://schemas.microsoft.com/office/drawing/2017/decorative" val="1"/>
              </a:ext>
            </a:extLst>
          </p:cNvPr>
          <p:cNvCxnSpPr>
            <a:cxnSpLocks/>
            <a:stCxn id="133" idx="2"/>
            <a:endCxn id="136" idx="0"/>
          </p:cNvCxnSpPr>
          <p:nvPr/>
        </p:nvCxnSpPr>
        <p:spPr>
          <a:xfrm rot="16200000" flipH="1">
            <a:off x="5898737" y="4434586"/>
            <a:ext cx="719648" cy="117580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43" name="Straight Connector 142">
            <a:extLst>
              <a:ext uri="{FF2B5EF4-FFF2-40B4-BE49-F238E27FC236}">
                <a16:creationId xmlns:a16="http://schemas.microsoft.com/office/drawing/2014/main" id="{14ECD669-7BF3-445F-81CB-DE4FDA66C1BD}"/>
              </a:ext>
              <a:ext uri="{C183D7F6-B498-43B3-948B-1728B52AA6E4}">
                <adec:decorative xmlns:adec="http://schemas.microsoft.com/office/drawing/2017/decorative" val="1"/>
              </a:ext>
            </a:extLst>
          </p:cNvPr>
          <p:cNvCxnSpPr>
            <a:cxnSpLocks/>
          </p:cNvCxnSpPr>
          <p:nvPr/>
        </p:nvCxnSpPr>
        <p:spPr>
          <a:xfrm flipH="1">
            <a:off x="5486319" y="4662663"/>
            <a:ext cx="1" cy="719648"/>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44" name="Elbow Connector 58">
            <a:extLst>
              <a:ext uri="{FF2B5EF4-FFF2-40B4-BE49-F238E27FC236}">
                <a16:creationId xmlns:a16="http://schemas.microsoft.com/office/drawing/2014/main" id="{B7D1C10A-CC79-47C8-AC38-008246605C24}"/>
              </a:ext>
              <a:ext uri="{C183D7F6-B498-43B3-948B-1728B52AA6E4}">
                <adec:decorative xmlns:adec="http://schemas.microsoft.com/office/drawing/2017/decorative" val="1"/>
              </a:ext>
            </a:extLst>
          </p:cNvPr>
          <p:cNvCxnSpPr>
            <a:cxnSpLocks/>
            <a:stCxn id="122" idx="2"/>
            <a:endCxn id="140" idx="1"/>
          </p:cNvCxnSpPr>
          <p:nvPr/>
        </p:nvCxnSpPr>
        <p:spPr>
          <a:xfrm rot="16200000" flipH="1">
            <a:off x="4426940" y="4849288"/>
            <a:ext cx="577450" cy="923646"/>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45" name="Rectangle 144">
            <a:extLst>
              <a:ext uri="{FF2B5EF4-FFF2-40B4-BE49-F238E27FC236}">
                <a16:creationId xmlns:a16="http://schemas.microsoft.com/office/drawing/2014/main" id="{040CC81F-D4F2-490A-A43C-A297C4436532}"/>
              </a:ext>
            </a:extLst>
          </p:cNvPr>
          <p:cNvSpPr/>
          <p:nvPr/>
        </p:nvSpPr>
        <p:spPr bwMode="auto">
          <a:xfrm>
            <a:off x="10001103" y="42276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controller-manager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339635" y="4445137"/>
            <a:ext cx="2661468"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8345298" y="4250721"/>
            <a:ext cx="779941"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48" name="Rectangle 147">
            <a:extLst>
              <a:ext uri="{FF2B5EF4-FFF2-40B4-BE49-F238E27FC236}">
                <a16:creationId xmlns:a16="http://schemas.microsoft.com/office/drawing/2014/main" id="{57E2D5A1-7870-44C6-AD3C-3A8EFE25CC70}"/>
              </a:ext>
            </a:extLst>
          </p:cNvPr>
          <p:cNvSpPr/>
          <p:nvPr/>
        </p:nvSpPr>
        <p:spPr bwMode="auto">
          <a:xfrm>
            <a:off x="10001103" y="53823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Flux-logs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agent</a:t>
            </a:r>
          </a:p>
        </p:txBody>
      </p:sp>
      <p:cxnSp>
        <p:nvCxnSpPr>
          <p:cNvPr id="149" name="Straight Connector 148">
            <a:extLst>
              <a:ext uri="{FF2B5EF4-FFF2-40B4-BE49-F238E27FC236}">
                <a16:creationId xmlns:a16="http://schemas.microsoft.com/office/drawing/2014/main" id="{249D19C9-633E-48AD-BF62-2A3AB338FF21}"/>
              </a:ext>
              <a:ext uri="{C183D7F6-B498-43B3-948B-1728B52AA6E4}">
                <adec:decorative xmlns:adec="http://schemas.microsoft.com/office/drawing/2017/decorative" val="1"/>
              </a:ext>
            </a:extLst>
          </p:cNvPr>
          <p:cNvCxnSpPr>
            <a:cxnSpLocks/>
            <a:stCxn id="135" idx="3"/>
            <a:endCxn id="148" idx="1"/>
          </p:cNvCxnSpPr>
          <p:nvPr/>
        </p:nvCxnSpPr>
        <p:spPr>
          <a:xfrm>
            <a:off x="7339635" y="4445137"/>
            <a:ext cx="2661468" cy="115470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50" name="Straight Connector 149">
            <a:extLst>
              <a:ext uri="{FF2B5EF4-FFF2-40B4-BE49-F238E27FC236}">
                <a16:creationId xmlns:a16="http://schemas.microsoft.com/office/drawing/2014/main" id="{8A13BDAE-030F-4911-8914-A312DC1184B0}"/>
              </a:ext>
              <a:ext uri="{C183D7F6-B498-43B3-948B-1728B52AA6E4}">
                <adec:decorative xmlns:adec="http://schemas.microsoft.com/office/drawing/2017/decorative" val="1"/>
              </a:ext>
            </a:extLst>
          </p:cNvPr>
          <p:cNvCxnSpPr>
            <a:cxnSpLocks/>
            <a:stCxn id="136" idx="3"/>
            <a:endCxn id="145" idx="1"/>
          </p:cNvCxnSpPr>
          <p:nvPr/>
        </p:nvCxnSpPr>
        <p:spPr>
          <a:xfrm flipV="1">
            <a:off x="7339634" y="4445137"/>
            <a:ext cx="2661469" cy="1154700"/>
          </a:xfrm>
          <a:prstGeom prst="line">
            <a:avLst/>
          </a:prstGeom>
          <a:noFill/>
          <a:ln w="19050" cap="flat" cmpd="sng" algn="ctr">
            <a:solidFill>
              <a:schemeClr val="accent1"/>
            </a:solidFill>
            <a:prstDash val="solid"/>
            <a:miter lim="800000"/>
            <a:headEnd type="arrow" w="med" len="med"/>
            <a:tailEnd type="none" w="lg" len="med"/>
          </a:ln>
          <a:effectLst/>
        </p:spPr>
      </p:cxnSp>
      <p:sp>
        <p:nvSpPr>
          <p:cNvPr id="151" name="Rectangle 150">
            <a:extLst>
              <a:ext uri="{FF2B5EF4-FFF2-40B4-BE49-F238E27FC236}">
                <a16:creationId xmlns:a16="http://schemas.microsoft.com/office/drawing/2014/main" id="{F29AFE5B-AB27-449B-AE89-4A5CF338C26B}"/>
              </a:ext>
            </a:extLst>
          </p:cNvPr>
          <p:cNvSpPr/>
          <p:nvPr/>
        </p:nvSpPr>
        <p:spPr>
          <a:xfrm>
            <a:off x="8233914" y="5603889"/>
            <a:ext cx="1272308"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events sent to upstream service</a:t>
            </a:r>
          </a:p>
        </p:txBody>
      </p:sp>
      <p:cxnSp>
        <p:nvCxnSpPr>
          <p:cNvPr id="152" name="Straight Connector 151">
            <a:extLst>
              <a:ext uri="{FF2B5EF4-FFF2-40B4-BE49-F238E27FC236}">
                <a16:creationId xmlns:a16="http://schemas.microsoft.com/office/drawing/2014/main" id="{853B786D-6C16-45EB-A8B9-E3CAA6C6B381}"/>
              </a:ext>
              <a:ext uri="{C183D7F6-B498-43B3-948B-1728B52AA6E4}">
                <adec:decorative xmlns:adec="http://schemas.microsoft.com/office/drawing/2017/decorative" val="1"/>
              </a:ext>
            </a:extLst>
          </p:cNvPr>
          <p:cNvCxnSpPr>
            <a:cxnSpLocks/>
            <a:stCxn id="148" idx="1"/>
            <a:endCxn id="136" idx="3"/>
          </p:cNvCxnSpPr>
          <p:nvPr/>
        </p:nvCxnSpPr>
        <p:spPr>
          <a:xfrm flipH="1">
            <a:off x="7339634" y="5599837"/>
            <a:ext cx="266146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53" name="Rectangle 152">
            <a:extLst>
              <a:ext uri="{FF2B5EF4-FFF2-40B4-BE49-F238E27FC236}">
                <a16:creationId xmlns:a16="http://schemas.microsoft.com/office/drawing/2014/main" id="{B873BBBC-9BDA-4D97-9582-B5AC3530BDA8}"/>
              </a:ext>
            </a:extLst>
          </p:cNvPr>
          <p:cNvSpPr/>
          <p:nvPr/>
        </p:nvSpPr>
        <p:spPr>
          <a:xfrm>
            <a:off x="7521493" y="4815324"/>
            <a:ext cx="764751" cy="3280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or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Operator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a:t>
            </a:r>
          </a:p>
        </p:txBody>
      </p:sp>
      <p:sp>
        <p:nvSpPr>
          <p:cNvPr id="155" name="Oval 154">
            <a:extLst>
              <a:ext uri="{FF2B5EF4-FFF2-40B4-BE49-F238E27FC236}">
                <a16:creationId xmlns:a16="http://schemas.microsoft.com/office/drawing/2014/main" id="{887BC3B5-A8AD-4ACD-A480-9F3FA71033C4}"/>
              </a:ext>
            </a:extLst>
          </p:cNvPr>
          <p:cNvSpPr/>
          <p:nvPr/>
        </p:nvSpPr>
        <p:spPr>
          <a:xfrm>
            <a:off x="2283712" y="194297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365474" y="419320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162" name="Oval 161">
            <a:extLst>
              <a:ext uri="{FF2B5EF4-FFF2-40B4-BE49-F238E27FC236}">
                <a16:creationId xmlns:a16="http://schemas.microsoft.com/office/drawing/2014/main" id="{F39313DB-5AEB-4C1B-8B9D-ACE361748934}"/>
              </a:ext>
            </a:extLst>
          </p:cNvPr>
          <p:cNvSpPr/>
          <p:nvPr/>
        </p:nvSpPr>
        <p:spPr>
          <a:xfrm>
            <a:off x="7471177" y="461818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5" name="Oval 164">
            <a:extLst>
              <a:ext uri="{FF2B5EF4-FFF2-40B4-BE49-F238E27FC236}">
                <a16:creationId xmlns:a16="http://schemas.microsoft.com/office/drawing/2014/main" id="{2B12C430-4DAA-449B-9616-2089A9034A96}"/>
              </a:ext>
            </a:extLst>
          </p:cNvPr>
          <p:cNvSpPr/>
          <p:nvPr/>
        </p:nvSpPr>
        <p:spPr>
          <a:xfrm>
            <a:off x="9738368" y="565237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459795" y="3489380"/>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392777" y="3160594"/>
            <a:ext cx="520705" cy="1613332"/>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931022" y="3333044"/>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504770" y="4069817"/>
            <a:ext cx="884996"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 from Flux</a:t>
            </a:r>
          </a:p>
        </p:txBody>
      </p:sp>
      <p:sp>
        <p:nvSpPr>
          <p:cNvPr id="178" name="Oval 177">
            <a:extLst>
              <a:ext uri="{FF2B5EF4-FFF2-40B4-BE49-F238E27FC236}">
                <a16:creationId xmlns:a16="http://schemas.microsoft.com/office/drawing/2014/main" id="{83405C98-6F43-4ABB-8F68-0D1AEDA27490}"/>
              </a:ext>
            </a:extLst>
          </p:cNvPr>
          <p:cNvSpPr/>
          <p:nvPr/>
        </p:nvSpPr>
        <p:spPr>
          <a:xfrm>
            <a:off x="8172997" y="386123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188" name="Rectangle 187">
            <a:extLst>
              <a:ext uri="{FF2B5EF4-FFF2-40B4-BE49-F238E27FC236}">
                <a16:creationId xmlns:a16="http://schemas.microsoft.com/office/drawing/2014/main" id="{6E74284A-F1F5-48F7-866A-C190FAEBEAF8}"/>
              </a:ext>
            </a:extLst>
          </p:cNvPr>
          <p:cNvSpPr/>
          <p:nvPr/>
        </p:nvSpPr>
        <p:spPr>
          <a:xfrm>
            <a:off x="7355291" y="3507573"/>
            <a:ext cx="782472"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200523" y="338817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816" y="3812493"/>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118267" y="3824092"/>
            <a:ext cx="509075"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19" name="Rectangle 218">
            <a:extLst>
              <a:ext uri="{FF2B5EF4-FFF2-40B4-BE49-F238E27FC236}">
                <a16:creationId xmlns:a16="http://schemas.microsoft.com/office/drawing/2014/main" id="{124A23B3-E45D-426C-B562-1DA2DDD7B680}"/>
              </a:ext>
            </a:extLst>
          </p:cNvPr>
          <p:cNvSpPr/>
          <p:nvPr/>
        </p:nvSpPr>
        <p:spPr bwMode="auto">
          <a:xfrm>
            <a:off x="1326847" y="3519919"/>
            <a:ext cx="1285621" cy="7308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Git Repository</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220" name="Group 219" descr="YAML file and Helm Releases CRs">
            <a:extLst>
              <a:ext uri="{FF2B5EF4-FFF2-40B4-BE49-F238E27FC236}">
                <a16:creationId xmlns:a16="http://schemas.microsoft.com/office/drawing/2014/main" id="{AB8A6919-4EED-4C52-9A4C-6F1155D3C338}"/>
              </a:ext>
            </a:extLst>
          </p:cNvPr>
          <p:cNvGrpSpPr/>
          <p:nvPr/>
        </p:nvGrpSpPr>
        <p:grpSpPr>
          <a:xfrm>
            <a:off x="1357156" y="3786153"/>
            <a:ext cx="1225002" cy="429288"/>
            <a:chOff x="5683326" y="2515561"/>
            <a:chExt cx="1352898" cy="505316"/>
          </a:xfrm>
        </p:grpSpPr>
        <p:sp>
          <p:nvSpPr>
            <p:cNvPr id="221" name="Rectangle 220">
              <a:extLst>
                <a:ext uri="{FF2B5EF4-FFF2-40B4-BE49-F238E27FC236}">
                  <a16:creationId xmlns:a16="http://schemas.microsoft.com/office/drawing/2014/main" id="{004EF44E-9C9B-4669-BBD1-57D046CC3F54}"/>
                </a:ext>
              </a:extLst>
            </p:cNvPr>
            <p:cNvSpPr/>
            <p:nvPr/>
          </p:nvSpPr>
          <p:spPr bwMode="auto">
            <a:xfrm>
              <a:off x="5683326"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YAML Files</a:t>
              </a:r>
            </a:p>
          </p:txBody>
        </p:sp>
        <p:sp>
          <p:nvSpPr>
            <p:cNvPr id="222" name="Rectangle 221">
              <a:extLst>
                <a:ext uri="{FF2B5EF4-FFF2-40B4-BE49-F238E27FC236}">
                  <a16:creationId xmlns:a16="http://schemas.microsoft.com/office/drawing/2014/main" id="{D2E2C450-1625-4C7D-B8E5-760BC9E285FF}"/>
                </a:ext>
              </a:extLst>
            </p:cNvPr>
            <p:cNvSpPr/>
            <p:nvPr/>
          </p:nvSpPr>
          <p:spPr bwMode="auto">
            <a:xfrm>
              <a:off x="6368379"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Releases CRs</a:t>
              </a:r>
            </a:p>
          </p:txBody>
        </p:sp>
      </p:grpSp>
      <p:pic>
        <p:nvPicPr>
          <p:cNvPr id="225" name="Picture 4" descr="Git - Logo Downloads">
            <a:extLst>
              <a:ext uri="{FF2B5EF4-FFF2-40B4-BE49-F238E27FC236}">
                <a16:creationId xmlns:a16="http://schemas.microsoft.com/office/drawing/2014/main" id="{EC5A1EB0-D51C-4376-8376-6C09D48F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47" y="3372896"/>
            <a:ext cx="294045" cy="294045"/>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Elbow Connector 140">
            <a:extLst>
              <a:ext uri="{FF2B5EF4-FFF2-40B4-BE49-F238E27FC236}">
                <a16:creationId xmlns:a16="http://schemas.microsoft.com/office/drawing/2014/main" id="{62C9EA2E-EA28-4C6E-AA41-1CF0EA54BCB2}"/>
              </a:ext>
              <a:ext uri="{C183D7F6-B498-43B3-948B-1728B52AA6E4}">
                <adec:decorative xmlns:adec="http://schemas.microsoft.com/office/drawing/2017/decorative" val="1"/>
              </a:ext>
            </a:extLst>
          </p:cNvPr>
          <p:cNvCxnSpPr>
            <a:cxnSpLocks/>
            <a:endCxn id="140" idx="2"/>
          </p:cNvCxnSpPr>
          <p:nvPr/>
        </p:nvCxnSpPr>
        <p:spPr>
          <a:xfrm flipV="1">
            <a:off x="2521862" y="5817363"/>
            <a:ext cx="3148798" cy="175185"/>
          </a:xfrm>
          <a:prstGeom prst="bentConnector2">
            <a:avLst/>
          </a:prstGeom>
          <a:noFill/>
          <a:ln w="19050" cap="flat" cmpd="sng" algn="ctr">
            <a:solidFill>
              <a:schemeClr val="accent1"/>
            </a:solidFill>
            <a:prstDash val="solid"/>
            <a:miter lim="800000"/>
            <a:headEnd type="none" w="med" len="med"/>
            <a:tailEnd type="none" w="med" len="med"/>
          </a:ln>
          <a:effectLst/>
        </p:spPr>
      </p:cxnSp>
      <p:sp>
        <p:nvSpPr>
          <p:cNvPr id="229" name="Rectangle 228">
            <a:extLst>
              <a:ext uri="{FF2B5EF4-FFF2-40B4-BE49-F238E27FC236}">
                <a16:creationId xmlns:a16="http://schemas.microsoft.com/office/drawing/2014/main" id="{DD86DC1E-6A9D-4947-98F3-831BE02ABE75}"/>
              </a:ext>
            </a:extLst>
          </p:cNvPr>
          <p:cNvSpPr/>
          <p:nvPr/>
        </p:nvSpPr>
        <p:spPr>
          <a:xfrm>
            <a:off x="3253941" y="5676621"/>
            <a:ext cx="1626710"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 watches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pulls Helm chart and creates Helm release</a:t>
            </a:r>
          </a:p>
        </p:txBody>
      </p:sp>
      <p:cxnSp>
        <p:nvCxnSpPr>
          <p:cNvPr id="230" name="Straight Connector 229">
            <a:extLst>
              <a:ext uri="{FF2B5EF4-FFF2-40B4-BE49-F238E27FC236}">
                <a16:creationId xmlns:a16="http://schemas.microsoft.com/office/drawing/2014/main" id="{B32C246A-5E7F-434D-935E-3BBAF24D9A50}"/>
              </a:ext>
              <a:ext uri="{C183D7F6-B498-43B3-948B-1728B52AA6E4}">
                <adec:decorative xmlns:adec="http://schemas.microsoft.com/office/drawing/2017/decorative" val="1"/>
              </a:ext>
            </a:extLst>
          </p:cNvPr>
          <p:cNvCxnSpPr>
            <a:cxnSpLocks/>
          </p:cNvCxnSpPr>
          <p:nvPr/>
        </p:nvCxnSpPr>
        <p:spPr>
          <a:xfrm flipH="1">
            <a:off x="2529028" y="4250720"/>
            <a:ext cx="7031" cy="1741827"/>
          </a:xfrm>
          <a:prstGeom prst="line">
            <a:avLst/>
          </a:prstGeom>
          <a:noFill/>
          <a:ln w="19050" cap="flat" cmpd="sng" algn="ctr">
            <a:solidFill>
              <a:schemeClr val="accent1"/>
            </a:solidFill>
            <a:prstDash val="solid"/>
            <a:miter lim="800000"/>
            <a:headEnd type="arrow" w="med" len="med"/>
            <a:tailEnd type="none" w="lg" len="med"/>
          </a:ln>
          <a:effectLst/>
        </p:spPr>
      </p:cxnSp>
      <p:sp>
        <p:nvSpPr>
          <p:cNvPr id="235" name="Oval 234">
            <a:extLst>
              <a:ext uri="{FF2B5EF4-FFF2-40B4-BE49-F238E27FC236}">
                <a16:creationId xmlns:a16="http://schemas.microsoft.com/office/drawing/2014/main" id="{C905944D-06BA-4BEE-8D56-F1DB2D45448D}"/>
              </a:ext>
            </a:extLst>
          </p:cNvPr>
          <p:cNvSpPr/>
          <p:nvPr/>
        </p:nvSpPr>
        <p:spPr>
          <a:xfrm>
            <a:off x="3705790" y="5491324"/>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cxnSp>
        <p:nvCxnSpPr>
          <p:cNvPr id="237" name="Elbow Connector 172">
            <a:extLst>
              <a:ext uri="{FF2B5EF4-FFF2-40B4-BE49-F238E27FC236}">
                <a16:creationId xmlns:a16="http://schemas.microsoft.com/office/drawing/2014/main" id="{51268B87-7575-4945-BE90-44365D84E7FB}"/>
              </a:ext>
              <a:ext uri="{C183D7F6-B498-43B3-948B-1728B52AA6E4}">
                <adec:decorative xmlns:adec="http://schemas.microsoft.com/office/drawing/2017/decorative" val="1"/>
              </a:ext>
            </a:extLst>
          </p:cNvPr>
          <p:cNvCxnSpPr>
            <a:cxnSpLocks/>
            <a:endCxn id="136" idx="2"/>
          </p:cNvCxnSpPr>
          <p:nvPr/>
        </p:nvCxnSpPr>
        <p:spPr>
          <a:xfrm flipV="1">
            <a:off x="1393418" y="5817363"/>
            <a:ext cx="5453045" cy="289855"/>
          </a:xfrm>
          <a:prstGeom prst="bentConnector2">
            <a:avLst/>
          </a:prstGeom>
          <a:noFill/>
          <a:ln w="19050" cap="flat" cmpd="sng" algn="ctr">
            <a:solidFill>
              <a:schemeClr val="accent1"/>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E08E538E-CE27-4A0E-99FD-83E9B1B1491E}"/>
              </a:ext>
              <a:ext uri="{C183D7F6-B498-43B3-948B-1728B52AA6E4}">
                <adec:decorative xmlns:adec="http://schemas.microsoft.com/office/drawing/2017/decorative" val="1"/>
              </a:ext>
            </a:extLst>
          </p:cNvPr>
          <p:cNvCxnSpPr>
            <a:cxnSpLocks/>
          </p:cNvCxnSpPr>
          <p:nvPr/>
        </p:nvCxnSpPr>
        <p:spPr>
          <a:xfrm>
            <a:off x="1393418" y="4250720"/>
            <a:ext cx="1" cy="1862852"/>
          </a:xfrm>
          <a:prstGeom prst="line">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55C42AB0-EE3F-47D2-AAED-E214C13F5865}"/>
              </a:ext>
            </a:extLst>
          </p:cNvPr>
          <p:cNvSpPr/>
          <p:nvPr/>
        </p:nvSpPr>
        <p:spPr>
          <a:xfrm>
            <a:off x="1272237" y="4674638"/>
            <a:ext cx="134971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watches Git repo,</a:t>
            </a:r>
            <a:b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creates k8s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based on raw YAML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and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p:txBody>
      </p:sp>
      <p:sp>
        <p:nvSpPr>
          <p:cNvPr id="241" name="Oval 240">
            <a:extLst>
              <a:ext uri="{FF2B5EF4-FFF2-40B4-BE49-F238E27FC236}">
                <a16:creationId xmlns:a16="http://schemas.microsoft.com/office/drawing/2014/main" id="{6BAB7352-5E39-4265-AEFF-C59A14FF0B0A}"/>
              </a:ext>
            </a:extLst>
          </p:cNvPr>
          <p:cNvSpPr/>
          <p:nvPr/>
        </p:nvSpPr>
        <p:spPr>
          <a:xfrm>
            <a:off x="1839238" y="445079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pic>
        <p:nvPicPr>
          <p:cNvPr id="243" name="Picture 242" descr="Kubernetes icon">
            <a:extLst>
              <a:ext uri="{FF2B5EF4-FFF2-40B4-BE49-F238E27FC236}">
                <a16:creationId xmlns:a16="http://schemas.microsoft.com/office/drawing/2014/main" id="{265DE2C4-2452-4B70-A7F6-BCF5EABAC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321" y="3341030"/>
            <a:ext cx="357945" cy="347208"/>
          </a:xfrm>
          <a:prstGeom prst="rect">
            <a:avLst/>
          </a:prstGeom>
        </p:spPr>
      </p:pic>
      <p:sp>
        <p:nvSpPr>
          <p:cNvPr id="244" name="Rectangle 243">
            <a:extLst>
              <a:ext uri="{FF2B5EF4-FFF2-40B4-BE49-F238E27FC236}">
                <a16:creationId xmlns:a16="http://schemas.microsoft.com/office/drawing/2014/main" id="{3A6B23C9-B78B-4348-969B-CA3D02541DC9}"/>
              </a:ext>
            </a:extLst>
          </p:cNvPr>
          <p:cNvSpPr/>
          <p:nvPr/>
        </p:nvSpPr>
        <p:spPr bwMode="auto">
          <a:xfrm>
            <a:off x="8054988" y="1956832"/>
            <a:ext cx="163015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a:t>
            </a: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Dataplane</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a:off x="8870068" y="2391884"/>
            <a:ext cx="0" cy="1097497"/>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802276" y="2578081"/>
            <a:ext cx="1771004"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653129" y="237329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9175086" y="2580601"/>
            <a:ext cx="1181175"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status for the Flux agents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to be retrieved with resource GET</a:t>
            </a:r>
          </a:p>
        </p:txBody>
      </p:sp>
      <p:sp>
        <p:nvSpPr>
          <p:cNvPr id="252" name="Oval 251">
            <a:extLst>
              <a:ext uri="{FF2B5EF4-FFF2-40B4-BE49-F238E27FC236}">
                <a16:creationId xmlns:a16="http://schemas.microsoft.com/office/drawing/2014/main" id="{F25969E7-8208-4F9A-B455-B4FE6FF658BE}"/>
              </a:ext>
            </a:extLst>
          </p:cNvPr>
          <p:cNvSpPr/>
          <p:nvPr/>
        </p:nvSpPr>
        <p:spPr>
          <a:xfrm>
            <a:off x="10118475" y="237329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13</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177488" y="1956832"/>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Microsoft.KubernetesConfiguration</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3073742" y="1956832"/>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24926" y="1766668"/>
            <a:ext cx="1507732"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7102599" y="2174358"/>
            <a:ext cx="95238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504770" y="154593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624" y="1762359"/>
            <a:ext cx="1467229"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332989" y="2174358"/>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646937" y="154290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370763" y="2868756"/>
            <a:ext cx="5864106"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configName</a:t>
            </a:r>
            <a:endPar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710284" y="2159735"/>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k8s-configuration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711635" y="1703612"/>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799733" y="276490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GitOps Configuration</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1764" y="1718069"/>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239848" y="1541442"/>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62575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5E9397D-6F7D-2C48-AA3F-12FC5386829C}"/>
              </a:ext>
            </a:extLst>
          </p:cNvPr>
          <p:cNvGrpSpPr/>
          <p:nvPr/>
        </p:nvGrpSpPr>
        <p:grpSpPr>
          <a:xfrm>
            <a:off x="5076263" y="1792179"/>
            <a:ext cx="6354264" cy="4383212"/>
            <a:chOff x="5141578" y="1792179"/>
            <a:chExt cx="6354264" cy="4383212"/>
          </a:xfrm>
        </p:grpSpPr>
        <p:pic>
          <p:nvPicPr>
            <p:cNvPr id="71" name="Graphic 70">
              <a:extLst>
                <a:ext uri="{FF2B5EF4-FFF2-40B4-BE49-F238E27FC236}">
                  <a16:creationId xmlns:a16="http://schemas.microsoft.com/office/drawing/2014/main" id="{FCCAA93B-AA07-4DB6-96F2-108EC7EAB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8173" y="2508056"/>
              <a:ext cx="365760" cy="365760"/>
            </a:xfrm>
            <a:prstGeom prst="rect">
              <a:avLst/>
            </a:prstGeom>
          </p:spPr>
        </p:pic>
        <p:pic>
          <p:nvPicPr>
            <p:cNvPr id="72" name="Graphic 71">
              <a:extLst>
                <a:ext uri="{FF2B5EF4-FFF2-40B4-BE49-F238E27FC236}">
                  <a16:creationId xmlns:a16="http://schemas.microsoft.com/office/drawing/2014/main" id="{A66BAB9B-6FC5-4F76-BE47-98A9F8B73E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89575" y="2526521"/>
              <a:ext cx="328830" cy="328830"/>
            </a:xfrm>
            <a:prstGeom prst="rect">
              <a:avLst/>
            </a:prstGeom>
          </p:spPr>
        </p:pic>
        <p:sp>
          <p:nvSpPr>
            <p:cNvPr id="30" name="Rectangle 29">
              <a:extLst>
                <a:ext uri="{FF2B5EF4-FFF2-40B4-BE49-F238E27FC236}">
                  <a16:creationId xmlns:a16="http://schemas.microsoft.com/office/drawing/2014/main" id="{0C4B40F9-05B9-4896-979D-FD315E93EFFE}"/>
                </a:ext>
              </a:extLst>
            </p:cNvPr>
            <p:cNvSpPr/>
            <p:nvPr/>
          </p:nvSpPr>
          <p:spPr bwMode="auto">
            <a:xfrm>
              <a:off x="8402502" y="1980093"/>
              <a:ext cx="3093339" cy="1353624"/>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FAF45F92-D238-4161-844D-2C369EB3B1E3}"/>
                </a:ext>
              </a:extLst>
            </p:cNvPr>
            <p:cNvSpPr txBox="1">
              <a:spLocks/>
            </p:cNvSpPr>
            <p:nvPr/>
          </p:nvSpPr>
          <p:spPr>
            <a:xfrm>
              <a:off x="8911634" y="1797363"/>
              <a:ext cx="2075074"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data services and ML</a:t>
              </a:r>
            </a:p>
          </p:txBody>
        </p:sp>
        <p:pic>
          <p:nvPicPr>
            <p:cNvPr id="20" name="Graphic 19">
              <a:extLst>
                <a:ext uri="{FF2B5EF4-FFF2-40B4-BE49-F238E27FC236}">
                  <a16:creationId xmlns:a16="http://schemas.microsoft.com/office/drawing/2014/main" id="{2CC34BCF-4A26-41BD-8336-EFE7424B54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6258" y="2517886"/>
              <a:ext cx="391064" cy="391064"/>
            </a:xfrm>
            <a:prstGeom prst="rect">
              <a:avLst/>
            </a:prstGeom>
          </p:spPr>
        </p:pic>
        <p:pic>
          <p:nvPicPr>
            <p:cNvPr id="39" name="Graphic 38">
              <a:extLst>
                <a:ext uri="{FF2B5EF4-FFF2-40B4-BE49-F238E27FC236}">
                  <a16:creationId xmlns:a16="http://schemas.microsoft.com/office/drawing/2014/main" id="{85C2B88D-2824-4822-973D-24A4892F9D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999" y="2526690"/>
              <a:ext cx="405030" cy="405028"/>
            </a:xfrm>
            <a:prstGeom prst="rect">
              <a:avLst/>
            </a:prstGeom>
          </p:spPr>
        </p:pic>
        <p:pic>
          <p:nvPicPr>
            <p:cNvPr id="40" name="Graphic 39">
              <a:extLst>
                <a:ext uri="{FF2B5EF4-FFF2-40B4-BE49-F238E27FC236}">
                  <a16:creationId xmlns:a16="http://schemas.microsoft.com/office/drawing/2014/main" id="{63D504E3-A1AE-4D4C-BA05-8D08402A87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9734" y="2517962"/>
              <a:ext cx="405036" cy="405034"/>
            </a:xfrm>
            <a:prstGeom prst="rect">
              <a:avLst/>
            </a:prstGeom>
          </p:spPr>
        </p:pic>
        <p:pic>
          <p:nvPicPr>
            <p:cNvPr id="41" name="Graphic 40">
              <a:extLst>
                <a:ext uri="{FF2B5EF4-FFF2-40B4-BE49-F238E27FC236}">
                  <a16:creationId xmlns:a16="http://schemas.microsoft.com/office/drawing/2014/main" id="{DDBA433E-E808-4BA2-912B-380E814D53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2372" y="2538870"/>
              <a:ext cx="386408" cy="386406"/>
            </a:xfrm>
            <a:prstGeom prst="rect">
              <a:avLst/>
            </a:prstGeom>
          </p:spPr>
        </p:pic>
        <p:pic>
          <p:nvPicPr>
            <p:cNvPr id="42" name="Graphic 41">
              <a:extLst>
                <a:ext uri="{FF2B5EF4-FFF2-40B4-BE49-F238E27FC236}">
                  <a16:creationId xmlns:a16="http://schemas.microsoft.com/office/drawing/2014/main" id="{B1C0261B-D88C-4B27-A6DA-A6002470E8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07596" y="2541220"/>
              <a:ext cx="353822" cy="353820"/>
            </a:xfrm>
            <a:prstGeom prst="rect">
              <a:avLst/>
            </a:prstGeom>
          </p:spPr>
        </p:pic>
        <p:sp>
          <p:nvSpPr>
            <p:cNvPr id="2" name="Rectangle 1">
              <a:extLst>
                <a:ext uri="{FF2B5EF4-FFF2-40B4-BE49-F238E27FC236}">
                  <a16:creationId xmlns:a16="http://schemas.microsoft.com/office/drawing/2014/main" id="{46179C97-19B8-4114-93A0-044E5C8F1655}"/>
                </a:ext>
              </a:extLst>
            </p:cNvPr>
            <p:cNvSpPr/>
            <p:nvPr/>
          </p:nvSpPr>
          <p:spPr bwMode="auto">
            <a:xfrm>
              <a:off x="5141579" y="1979370"/>
              <a:ext cx="3125884" cy="1354347"/>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C7954244-9DE6-4EEA-8D2D-FD89C8608454}"/>
                </a:ext>
              </a:extLst>
            </p:cNvPr>
            <p:cNvSpPr txBox="1">
              <a:spLocks/>
            </p:cNvSpPr>
            <p:nvPr/>
          </p:nvSpPr>
          <p:spPr>
            <a:xfrm>
              <a:off x="5701909" y="1792179"/>
              <a:ext cx="2005225"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application services</a:t>
              </a:r>
            </a:p>
          </p:txBody>
        </p:sp>
        <p:pic>
          <p:nvPicPr>
            <p:cNvPr id="62" name="Graphic 61">
              <a:extLst>
                <a:ext uri="{FF2B5EF4-FFF2-40B4-BE49-F238E27FC236}">
                  <a16:creationId xmlns:a16="http://schemas.microsoft.com/office/drawing/2014/main" id="{DDFAA2A9-22EE-4ABD-932D-A14E86C152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43050" y="4007757"/>
              <a:ext cx="324760" cy="324760"/>
            </a:xfrm>
            <a:prstGeom prst="rect">
              <a:avLst/>
            </a:prstGeom>
          </p:spPr>
        </p:pic>
        <p:pic>
          <p:nvPicPr>
            <p:cNvPr id="64" name="Kubernetes" descr="Kubernetes">
              <a:extLst>
                <a:ext uri="{FF2B5EF4-FFF2-40B4-BE49-F238E27FC236}">
                  <a16:creationId xmlns:a16="http://schemas.microsoft.com/office/drawing/2014/main" id="{A2703DE5-F65C-4667-946F-2C5571FB18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41229" y="4013893"/>
              <a:ext cx="312494" cy="312490"/>
            </a:xfrm>
            <a:prstGeom prst="rect">
              <a:avLst/>
            </a:prstGeom>
          </p:spPr>
        </p:pic>
        <p:pic>
          <p:nvPicPr>
            <p:cNvPr id="73" name="Graphic 72" descr="Azure SQL">
              <a:extLst>
                <a:ext uri="{FF2B5EF4-FFF2-40B4-BE49-F238E27FC236}">
                  <a16:creationId xmlns:a16="http://schemas.microsoft.com/office/drawing/2014/main" id="{7DE4A29D-44AD-4CED-8941-8BFB549BF82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33278" y="4013893"/>
              <a:ext cx="312492" cy="312490"/>
            </a:xfrm>
            <a:prstGeom prst="rect">
              <a:avLst/>
            </a:prstGeom>
          </p:spPr>
        </p:pic>
        <p:pic>
          <p:nvPicPr>
            <p:cNvPr id="1026" name="Picture 2" descr="See the source image">
              <a:extLst>
                <a:ext uri="{FF2B5EF4-FFF2-40B4-BE49-F238E27FC236}">
                  <a16:creationId xmlns:a16="http://schemas.microsoft.com/office/drawing/2014/main" id="{3ADD2090-AFB1-40ED-83FB-47728766DFB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93992" y="3982561"/>
              <a:ext cx="375156" cy="3751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58B8E89A-E553-4E90-BF5F-38CEC2197E3D}"/>
                </a:ext>
              </a:extLst>
            </p:cNvPr>
            <p:cNvPicPr>
              <a:picLocks noChangeAspect="1" noChangeArrowheads="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6304455" y="3999836"/>
              <a:ext cx="338320" cy="3406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BA50826-351F-4C95-9D10-B2C033A3624F}"/>
                </a:ext>
              </a:extLst>
            </p:cNvPr>
            <p:cNvSpPr/>
            <p:nvPr/>
          </p:nvSpPr>
          <p:spPr bwMode="auto">
            <a:xfrm>
              <a:off x="5141578" y="3705562"/>
              <a:ext cx="6354264" cy="914400"/>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itle 1">
              <a:extLst>
                <a:ext uri="{FF2B5EF4-FFF2-40B4-BE49-F238E27FC236}">
                  <a16:creationId xmlns:a16="http://schemas.microsoft.com/office/drawing/2014/main" id="{E6D9482F-83FD-42A1-8638-E9734D8C2242}"/>
                </a:ext>
              </a:extLst>
            </p:cNvPr>
            <p:cNvSpPr txBox="1">
              <a:spLocks/>
            </p:cNvSpPr>
            <p:nvPr/>
          </p:nvSpPr>
          <p:spPr>
            <a:xfrm>
              <a:off x="6767753" y="3567062"/>
              <a:ext cx="3131050"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infrastructure</a:t>
              </a:r>
            </a:p>
          </p:txBody>
        </p:sp>
        <p:sp>
          <p:nvSpPr>
            <p:cNvPr id="45" name="Rectangle 44">
              <a:extLst>
                <a:ext uri="{FF2B5EF4-FFF2-40B4-BE49-F238E27FC236}">
                  <a16:creationId xmlns:a16="http://schemas.microsoft.com/office/drawing/2014/main" id="{90DBA230-5D00-463D-8ED2-3656C1CB329F}"/>
                </a:ext>
              </a:extLst>
            </p:cNvPr>
            <p:cNvSpPr/>
            <p:nvPr/>
          </p:nvSpPr>
          <p:spPr bwMode="auto">
            <a:xfrm>
              <a:off x="5141578" y="4986143"/>
              <a:ext cx="6354264" cy="1189248"/>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9D834357-888E-4BAF-94F6-AE17779CCEE5}"/>
                </a:ext>
              </a:extLst>
            </p:cNvPr>
            <p:cNvSpPr txBox="1">
              <a:spLocks/>
            </p:cNvSpPr>
            <p:nvPr/>
          </p:nvSpPr>
          <p:spPr>
            <a:xfrm>
              <a:off x="7114726" y="4855760"/>
              <a:ext cx="2407968"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Hybrid and </a:t>
              </a:r>
              <a:r>
                <a:rPr kumimoji="0" lang="en-US" sz="1600" b="0" i="0" u="none" strike="noStrike" kern="1200" cap="none" spc="0" normalizeH="0" baseline="0" noProof="0" err="1">
                  <a:ln w="3175">
                    <a:noFill/>
                  </a:ln>
                  <a:gradFill>
                    <a:gsLst>
                      <a:gs pos="0">
                        <a:srgbClr val="FFFFFF"/>
                      </a:gs>
                      <a:gs pos="100000">
                        <a:srgbClr val="FFFFFF"/>
                      </a:gs>
                    </a:gsLst>
                    <a:lin ang="5400000" scaled="1"/>
                  </a:gradFill>
                  <a:effectLst/>
                  <a:uLnTx/>
                  <a:uFillTx/>
                  <a:latin typeface="Segoe UI Semibold"/>
                  <a:ea typeface="+mn-ea"/>
                  <a:cs typeface="Segoe UI" pitchFamily="34" charset="0"/>
                </a:rPr>
                <a:t>Multicloud</a:t>
              </a:r>
              <a:endPar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pic>
          <p:nvPicPr>
            <p:cNvPr id="3" name="Graphic 2">
              <a:extLst>
                <a:ext uri="{FF2B5EF4-FFF2-40B4-BE49-F238E27FC236}">
                  <a16:creationId xmlns:a16="http://schemas.microsoft.com/office/drawing/2014/main" id="{650574B5-873B-4438-8C1E-900A863295F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58095" y="2508056"/>
              <a:ext cx="420429" cy="365760"/>
            </a:xfrm>
            <a:prstGeom prst="rect">
              <a:avLst/>
            </a:prstGeom>
            <a:effectLst>
              <a:outerShdw blurRad="50800" dir="2700000" algn="tl" rotWithShape="0">
                <a:prstClr val="black">
                  <a:alpha val="40000"/>
                </a:prstClr>
              </a:outerShdw>
            </a:effectLst>
          </p:spPr>
        </p:pic>
        <p:pic>
          <p:nvPicPr>
            <p:cNvPr id="29" name="Picture 4" descr="Image result for google cloud logo png">
              <a:extLst>
                <a:ext uri="{FF2B5EF4-FFF2-40B4-BE49-F238E27FC236}">
                  <a16:creationId xmlns:a16="http://schemas.microsoft.com/office/drawing/2014/main" id="{9038F89A-8788-457C-991C-0B432CAFFAD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r="79839"/>
            <a:stretch/>
          </p:blipFill>
          <p:spPr bwMode="auto">
            <a:xfrm>
              <a:off x="8994295" y="5373969"/>
              <a:ext cx="411827" cy="3223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13AD7-AF34-4F18-B6CB-0A7095043309}"/>
                </a:ext>
              </a:extLst>
            </p:cNvPr>
            <p:cNvGrpSpPr/>
            <p:nvPr/>
          </p:nvGrpSpPr>
          <p:grpSpPr>
            <a:xfrm>
              <a:off x="9611595" y="5364927"/>
              <a:ext cx="612026" cy="370263"/>
              <a:chOff x="4019634" y="4244848"/>
              <a:chExt cx="411827" cy="239031"/>
            </a:xfrm>
          </p:grpSpPr>
          <p:pic>
            <p:nvPicPr>
              <p:cNvPr id="35" name="Picture 2" descr="Image result for aws logo png">
                <a:extLst>
                  <a:ext uri="{FF2B5EF4-FFF2-40B4-BE49-F238E27FC236}">
                    <a16:creationId xmlns:a16="http://schemas.microsoft.com/office/drawing/2014/main" id="{A89260A2-6274-42BD-886F-D69AFB577B02}"/>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2580" t="65567" r="12580"/>
              <a:stretch/>
            </p:blipFill>
            <p:spPr bwMode="auto">
              <a:xfrm>
                <a:off x="4019634" y="4377298"/>
                <a:ext cx="411827" cy="1065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ws logo png">
                <a:extLst>
                  <a:ext uri="{FF2B5EF4-FFF2-40B4-BE49-F238E27FC236}">
                    <a16:creationId xmlns:a16="http://schemas.microsoft.com/office/drawing/2014/main" id="{B08FED1A-787A-48A9-B12C-FF509C16EBAA}"/>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4019634" y="4244848"/>
                <a:ext cx="411827" cy="1511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Vmware Png Logo - Free Transparent PNG Logos">
              <a:extLst>
                <a:ext uri="{FF2B5EF4-FFF2-40B4-BE49-F238E27FC236}">
                  <a16:creationId xmlns:a16="http://schemas.microsoft.com/office/drawing/2014/main" id="{5349CF12-86FB-4A54-8F81-9BF2E01F68DF}"/>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669148" y="5495829"/>
              <a:ext cx="895631" cy="1364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C93DE9F-3322-4B62-A918-AB7E22F06B0A}"/>
                </a:ext>
              </a:extLst>
            </p:cNvPr>
            <p:cNvGrpSpPr/>
            <p:nvPr/>
          </p:nvGrpSpPr>
          <p:grpSpPr>
            <a:xfrm>
              <a:off x="6371048" y="5178155"/>
              <a:ext cx="1103054" cy="842704"/>
              <a:chOff x="10417811" y="5159373"/>
              <a:chExt cx="1209852" cy="924295"/>
            </a:xfrm>
          </p:grpSpPr>
          <p:pic>
            <p:nvPicPr>
              <p:cNvPr id="48" name="Graphic 47">
                <a:extLst>
                  <a:ext uri="{FF2B5EF4-FFF2-40B4-BE49-F238E27FC236}">
                    <a16:creationId xmlns:a16="http://schemas.microsoft.com/office/drawing/2014/main" id="{D2446BFF-9232-41F8-A01B-36A3C4F501EA}"/>
                  </a:ext>
                </a:extLst>
              </p:cNvPr>
              <p:cNvPicPr>
                <a:picLocks noChangeAspect="1"/>
              </p:cNvPicPr>
              <p:nvPr/>
            </p:nvPicPr>
            <p:blipFill>
              <a:blip r:embed="rId33">
                <a:grayscl/>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36682" y="5159373"/>
                <a:ext cx="505806" cy="505806"/>
              </a:xfrm>
              <a:prstGeom prst="rect">
                <a:avLst/>
              </a:prstGeom>
            </p:spPr>
          </p:pic>
          <p:sp>
            <p:nvSpPr>
              <p:cNvPr id="38" name="Title 1">
                <a:extLst>
                  <a:ext uri="{FF2B5EF4-FFF2-40B4-BE49-F238E27FC236}">
                    <a16:creationId xmlns:a16="http://schemas.microsoft.com/office/drawing/2014/main" id="{6D9F9EA2-972A-4070-9819-7425F194BCAA}"/>
                  </a:ext>
                </a:extLst>
              </p:cNvPr>
              <p:cNvSpPr txBox="1">
                <a:spLocks/>
              </p:cNvSpPr>
              <p:nvPr/>
            </p:nvSpPr>
            <p:spPr>
              <a:xfrm>
                <a:off x="10417811" y="5719086"/>
                <a:ext cx="1209852" cy="364582"/>
              </a:xfrm>
              <a:prstGeom prst="rect">
                <a:avLst/>
              </a:prstGeom>
              <a:no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Stack HCI</a:t>
                </a:r>
              </a:p>
            </p:txBody>
          </p:sp>
        </p:grpSp>
      </p:grpSp>
      <p:grpSp>
        <p:nvGrpSpPr>
          <p:cNvPr id="23" name="Group 22">
            <a:extLst>
              <a:ext uri="{FF2B5EF4-FFF2-40B4-BE49-F238E27FC236}">
                <a16:creationId xmlns:a16="http://schemas.microsoft.com/office/drawing/2014/main" id="{C01F06CB-A86A-F04D-B482-FD19AA007766}"/>
              </a:ext>
            </a:extLst>
          </p:cNvPr>
          <p:cNvGrpSpPr/>
          <p:nvPr/>
        </p:nvGrpSpPr>
        <p:grpSpPr>
          <a:xfrm rot="10800000">
            <a:off x="4079945" y="1823709"/>
            <a:ext cx="668347" cy="4390458"/>
            <a:chOff x="7440653" y="1784930"/>
            <a:chExt cx="668347" cy="4390458"/>
          </a:xfrm>
        </p:grpSpPr>
        <p:sp>
          <p:nvSpPr>
            <p:cNvPr id="13" name="Left Bracket 12">
              <a:extLst>
                <a:ext uri="{FF2B5EF4-FFF2-40B4-BE49-F238E27FC236}">
                  <a16:creationId xmlns:a16="http://schemas.microsoft.com/office/drawing/2014/main" id="{657218F2-FC9F-4DE3-B774-F9509EACDAC5}"/>
                </a:ext>
              </a:extLst>
            </p:cNvPr>
            <p:cNvSpPr/>
            <p:nvPr/>
          </p:nvSpPr>
          <p:spPr>
            <a:xfrm rot="10800000">
              <a:off x="7440653" y="1784930"/>
              <a:ext cx="217369" cy="4390458"/>
            </a:xfrm>
            <a:prstGeom prst="leftBracket">
              <a:avLst>
                <a:gd name="adj" fmla="val 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2C65AB77-62C4-43A2-B840-CD061F883623}"/>
                </a:ext>
              </a:extLst>
            </p:cNvPr>
            <p:cNvCxnSpPr>
              <a:cxnSpLocks/>
            </p:cNvCxnSpPr>
            <p:nvPr/>
          </p:nvCxnSpPr>
          <p:spPr>
            <a:xfrm>
              <a:off x="7658023" y="4007757"/>
              <a:ext cx="450977"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ED0C7FF-6C7A-AB42-81FD-BF79A9AF1168}"/>
              </a:ext>
            </a:extLst>
          </p:cNvPr>
          <p:cNvGrpSpPr/>
          <p:nvPr/>
        </p:nvGrpSpPr>
        <p:grpSpPr>
          <a:xfrm>
            <a:off x="739851" y="3429000"/>
            <a:ext cx="3314334" cy="1250806"/>
            <a:chOff x="-2832919" y="3692059"/>
            <a:chExt cx="3314334" cy="1250806"/>
          </a:xfrm>
        </p:grpSpPr>
        <p:sp>
          <p:nvSpPr>
            <p:cNvPr id="44" name="TextBox 43">
              <a:extLst>
                <a:ext uri="{FF2B5EF4-FFF2-40B4-BE49-F238E27FC236}">
                  <a16:creationId xmlns:a16="http://schemas.microsoft.com/office/drawing/2014/main" id="{B72698A5-8FFC-4841-908C-BA07A18C3DC0}"/>
                </a:ext>
              </a:extLst>
            </p:cNvPr>
            <p:cNvSpPr txBox="1"/>
            <p:nvPr/>
          </p:nvSpPr>
          <p:spPr>
            <a:xfrm>
              <a:off x="-2832919" y="3692059"/>
              <a:ext cx="33143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Consistent Operations, Governance, and Security</a:t>
              </a:r>
            </a:p>
          </p:txBody>
        </p:sp>
        <p:grpSp>
          <p:nvGrpSpPr>
            <p:cNvPr id="19" name="Group 18">
              <a:extLst>
                <a:ext uri="{FF2B5EF4-FFF2-40B4-BE49-F238E27FC236}">
                  <a16:creationId xmlns:a16="http://schemas.microsoft.com/office/drawing/2014/main" id="{8FAA362F-CB64-B744-BD58-52917E4E7FA3}"/>
                </a:ext>
              </a:extLst>
            </p:cNvPr>
            <p:cNvGrpSpPr/>
            <p:nvPr/>
          </p:nvGrpSpPr>
          <p:grpSpPr>
            <a:xfrm>
              <a:off x="-2745158" y="4497812"/>
              <a:ext cx="2981824" cy="445053"/>
              <a:chOff x="8306114" y="3982561"/>
              <a:chExt cx="2237180" cy="333911"/>
            </a:xfrm>
          </p:grpSpPr>
          <p:pic>
            <p:nvPicPr>
              <p:cNvPr id="12" name="Graphic 11">
                <a:extLst>
                  <a:ext uri="{FF2B5EF4-FFF2-40B4-BE49-F238E27FC236}">
                    <a16:creationId xmlns:a16="http://schemas.microsoft.com/office/drawing/2014/main" id="{6F227C5F-7B59-4DF5-9E8D-537DE73A4AF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786622" y="3982561"/>
                <a:ext cx="256644" cy="256641"/>
              </a:xfrm>
              <a:prstGeom prst="rect">
                <a:avLst/>
              </a:prstGeom>
            </p:spPr>
          </p:pic>
          <p:pic>
            <p:nvPicPr>
              <p:cNvPr id="14" name="Graphic 13">
                <a:extLst>
                  <a:ext uri="{FF2B5EF4-FFF2-40B4-BE49-F238E27FC236}">
                    <a16:creationId xmlns:a16="http://schemas.microsoft.com/office/drawing/2014/main" id="{A7A584D6-281E-4862-9405-352CB7E3C71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06114" y="3982561"/>
                <a:ext cx="333914" cy="333911"/>
              </a:xfrm>
              <a:prstGeom prst="rect">
                <a:avLst/>
              </a:prstGeom>
            </p:spPr>
          </p:pic>
          <p:pic>
            <p:nvPicPr>
              <p:cNvPr id="16" name="Graphic 15">
                <a:extLst>
                  <a:ext uri="{FF2B5EF4-FFF2-40B4-BE49-F238E27FC236}">
                    <a16:creationId xmlns:a16="http://schemas.microsoft.com/office/drawing/2014/main" id="{611F6444-E7A6-4375-9527-92ADA2B6779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8837628" y="3982561"/>
                <a:ext cx="302429" cy="302428"/>
              </a:xfrm>
              <a:prstGeom prst="rect">
                <a:avLst/>
              </a:prstGeom>
            </p:spPr>
          </p:pic>
          <p:pic>
            <p:nvPicPr>
              <p:cNvPr id="17" name="Graphic 16">
                <a:extLst>
                  <a:ext uri="{FF2B5EF4-FFF2-40B4-BE49-F238E27FC236}">
                    <a16:creationId xmlns:a16="http://schemas.microsoft.com/office/drawing/2014/main" id="{C4BA740B-23C8-4F97-B4E4-57734752551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337657" y="3982561"/>
                <a:ext cx="251365" cy="251365"/>
              </a:xfrm>
              <a:prstGeom prst="rect">
                <a:avLst/>
              </a:prstGeom>
            </p:spPr>
          </p:pic>
          <p:pic>
            <p:nvPicPr>
              <p:cNvPr id="18" name="Graphic 17">
                <a:extLst>
                  <a:ext uri="{FF2B5EF4-FFF2-40B4-BE49-F238E27FC236}">
                    <a16:creationId xmlns:a16="http://schemas.microsoft.com/office/drawing/2014/main" id="{B378C399-2472-49E0-99E7-259A3E2E6D48}"/>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240866" y="3982561"/>
                <a:ext cx="302428" cy="302428"/>
              </a:xfrm>
              <a:prstGeom prst="rect">
                <a:avLst/>
              </a:prstGeom>
            </p:spPr>
          </p:pic>
        </p:grpSp>
      </p:grpSp>
      <p:sp>
        <p:nvSpPr>
          <p:cNvPr id="50" name="Rectangle 49">
            <a:extLst>
              <a:ext uri="{FF2B5EF4-FFF2-40B4-BE49-F238E27FC236}">
                <a16:creationId xmlns:a16="http://schemas.microsoft.com/office/drawing/2014/main" id="{CF67B530-30FB-41F7-AA1D-AC27C322B4BA}"/>
              </a:ext>
            </a:extLst>
          </p:cNvPr>
          <p:cNvSpPr/>
          <p:nvPr/>
        </p:nvSpPr>
        <p:spPr bwMode="auto">
          <a:xfrm>
            <a:off x="9875520" y="-1506785"/>
            <a:ext cx="2316480" cy="125111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slide, need design consistency</a:t>
            </a:r>
          </a:p>
        </p:txBody>
      </p:sp>
      <p:sp>
        <p:nvSpPr>
          <p:cNvPr id="4" name="Title 3">
            <a:extLst>
              <a:ext uri="{FF2B5EF4-FFF2-40B4-BE49-F238E27FC236}">
                <a16:creationId xmlns:a16="http://schemas.microsoft.com/office/drawing/2014/main" id="{DBF963E5-0497-0743-8CFC-BF735F1E613C}"/>
              </a:ext>
            </a:extLst>
          </p:cNvPr>
          <p:cNvSpPr>
            <a:spLocks noGrp="1"/>
          </p:cNvSpPr>
          <p:nvPr>
            <p:ph type="title"/>
          </p:nvPr>
        </p:nvSpPr>
        <p:spPr>
          <a:xfrm>
            <a:off x="588263" y="457200"/>
            <a:ext cx="11018520" cy="553998"/>
          </a:xfrm>
        </p:spPr>
        <p:txBody>
          <a:bodyPr/>
          <a:lstStyle/>
          <a:p>
            <a:r>
              <a:rPr lang="en-US"/>
              <a:t>One consistent Azure platform </a:t>
            </a:r>
            <a:br>
              <a:rPr lang="en-US"/>
            </a:br>
            <a:r>
              <a:rPr lang="en-US"/>
              <a:t>for hybrid and </a:t>
            </a:r>
            <a:r>
              <a:rPr lang="en-US" err="1"/>
              <a:t>multicloud</a:t>
            </a:r>
            <a:endParaRPr lang="en-US"/>
          </a:p>
        </p:txBody>
      </p:sp>
    </p:spTree>
    <p:extLst>
      <p:ext uri="{BB962C8B-B14F-4D97-AF65-F5344CB8AC3E}">
        <p14:creationId xmlns:p14="http://schemas.microsoft.com/office/powerpoint/2010/main" val="268604594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2000"/>
                                  </p:stCondLst>
                                  <p:childTnLst>
                                    <p:animMotion origin="layout" path="M 1.66667E-6 0.04607 L 1.66667E-6 -3.33333E-6 " pathEditMode="relative" rAng="0" ptsTypes="AA">
                                      <p:cBhvr>
                                        <p:cTn id="9" dur="600" fill="hold"/>
                                        <p:tgtEl>
                                          <p:spTgt spid="25"/>
                                        </p:tgtEl>
                                        <p:attrNameLst>
                                          <p:attrName>ppt_x</p:attrName>
                                          <p:attrName>ppt_y</p:attrName>
                                        </p:attrNameLst>
                                      </p:cBhvr>
                                      <p:rCtr x="0" y="-2315"/>
                                    </p:animMotion>
                                  </p:childTnLst>
                                </p:cTn>
                              </p:par>
                              <p:par>
                                <p:cTn id="10" presetID="10" presetClass="entr" presetSubtype="0" fill="hold" nodeType="withEffect">
                                  <p:stCondLst>
                                    <p:cond delay="60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6000"/>
                                  </p:stCondLst>
                                  <p:childTnLst>
                                    <p:animMotion origin="layout" path="M -3.125E-6 0.04606 L -3.125E-6 2.96296E-6 " pathEditMode="relative" rAng="0" ptsTypes="AA">
                                      <p:cBhvr>
                                        <p:cTn id="14" dur="600" fill="hold"/>
                                        <p:tgtEl>
                                          <p:spTgt spid="24"/>
                                        </p:tgtEl>
                                        <p:attrNameLst>
                                          <p:attrName>ppt_x</p:attrName>
                                          <p:attrName>ppt_y</p:attrName>
                                        </p:attrNameLst>
                                      </p:cBhvr>
                                      <p:rCtr x="0" y="-2315"/>
                                    </p:animMotion>
                                  </p:childTnLst>
                                </p:cTn>
                              </p:par>
                              <p:par>
                                <p:cTn id="15" presetID="10" presetClass="entr" presetSubtype="0" fill="hold" nodeType="withEffect">
                                  <p:stCondLst>
                                    <p:cond delay="40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4000"/>
                                  </p:stCondLst>
                                  <p:childTnLst>
                                    <p:animMotion origin="layout" path="M -3.125E-6 0.04606 L -3.125E-6 2.96296E-6 " pathEditMode="relative" rAng="0" ptsTypes="AA">
                                      <p:cBhvr>
                                        <p:cTn id="19" dur="600" fill="hold"/>
                                        <p:tgtEl>
                                          <p:spTgt spid="2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2F638EEA-7A55-D640-977B-6B3BC5CB78F6}"/>
              </a:ext>
            </a:extLst>
          </p:cNvPr>
          <p:cNvGrpSpPr/>
          <p:nvPr/>
        </p:nvGrpSpPr>
        <p:grpSpPr>
          <a:xfrm>
            <a:off x="793306" y="1256553"/>
            <a:ext cx="10534857" cy="4344895"/>
            <a:chOff x="88074" y="1517641"/>
            <a:chExt cx="10534857" cy="4344895"/>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5176089" y="4182032"/>
              <a:ext cx="5145174" cy="16805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270955" y="4952186"/>
              <a:ext cx="2521589"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AD Entity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(User Account/Service Principal)</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221" y="4685390"/>
              <a:ext cx="274320" cy="274320"/>
            </a:xfrm>
            <a:prstGeom prst="rect">
              <a:avLst/>
            </a:prstGeom>
          </p:spPr>
        </p:pic>
        <p:pic>
          <p:nvPicPr>
            <p:cNvPr id="48" name="Graphic 47" descr="Badge 6">
              <a:extLst>
                <a:ext uri="{FF2B5EF4-FFF2-40B4-BE49-F238E27FC236}">
                  <a16:creationId xmlns:a16="http://schemas.microsoft.com/office/drawing/2014/main" id="{22FCF4E2-E6B4-C641-B194-F86C38149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0564" y="5502220"/>
              <a:ext cx="274320" cy="274320"/>
            </a:xfrm>
            <a:prstGeom prst="rect">
              <a:avLst/>
            </a:prstGeom>
          </p:spPr>
        </p:pic>
        <p:grpSp>
          <p:nvGrpSpPr>
            <p:cNvPr id="73" name="Group 72">
              <a:extLst>
                <a:ext uri="{FF2B5EF4-FFF2-40B4-BE49-F238E27FC236}">
                  <a16:creationId xmlns:a16="http://schemas.microsoft.com/office/drawing/2014/main" id="{066BEDFA-62D7-6040-901C-D6E0BE31A5BC}"/>
                </a:ext>
              </a:extLst>
            </p:cNvPr>
            <p:cNvGrpSpPr/>
            <p:nvPr/>
          </p:nvGrpSpPr>
          <p:grpSpPr>
            <a:xfrm>
              <a:off x="5512820" y="4564230"/>
              <a:ext cx="4615424" cy="1276195"/>
              <a:chOff x="4630845" y="4564230"/>
              <a:chExt cx="4615424" cy="1276195"/>
            </a:xfrm>
          </p:grpSpPr>
          <p:sp>
            <p:nvSpPr>
              <p:cNvPr id="113" name="Rectangle 112">
                <a:extLst>
                  <a:ext uri="{FF2B5EF4-FFF2-40B4-BE49-F238E27FC236}">
                    <a16:creationId xmlns:a16="http://schemas.microsoft.com/office/drawing/2014/main" id="{4C7AF95D-C5C3-C641-B989-E1833501123C}"/>
                  </a:ext>
                </a:extLst>
              </p:cNvPr>
              <p:cNvSpPr/>
              <p:nvPr/>
            </p:nvSpPr>
            <p:spPr bwMode="auto">
              <a:xfrm>
                <a:off x="4816306"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7789728"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Guard</a:t>
                </a:r>
              </a:p>
            </p:txBody>
          </p:sp>
          <p:pic>
            <p:nvPicPr>
              <p:cNvPr id="1026" name="Picture 2">
                <a:extLst>
                  <a:ext uri="{FF2B5EF4-FFF2-40B4-BE49-F238E27FC236}">
                    <a16:creationId xmlns:a16="http://schemas.microsoft.com/office/drawing/2014/main" id="{D07735BB-474B-5A44-8014-152968601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708" y="4742064"/>
                <a:ext cx="3785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65860206-5D7E-6A46-8906-3F60B68E3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0845" y="4700576"/>
                <a:ext cx="366737" cy="352355"/>
              </a:xfrm>
              <a:prstGeom prst="rect">
                <a:avLst/>
              </a:prstGeom>
            </p:spPr>
          </p:pic>
          <p:cxnSp>
            <p:nvCxnSpPr>
              <p:cNvPr id="131" name="Straight Connector 130">
                <a:extLst>
                  <a:ext uri="{FF2B5EF4-FFF2-40B4-BE49-F238E27FC236}">
                    <a16:creationId xmlns:a16="http://schemas.microsoft.com/office/drawing/2014/main" id="{127AACDB-9609-E545-AC28-8A8469890ACF}"/>
                  </a:ext>
                </a:extLst>
              </p:cNvPr>
              <p:cNvCxnSpPr>
                <a:cxnSpLocks/>
              </p:cNvCxnSpPr>
              <p:nvPr/>
            </p:nvCxnSpPr>
            <p:spPr>
              <a:xfrm flipH="1">
                <a:off x="6096001" y="5075294"/>
                <a:ext cx="1693727"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FC6D72-149A-3247-B4FF-DB784D380F07}"/>
                  </a:ext>
                </a:extLst>
              </p:cNvPr>
              <p:cNvCxnSpPr>
                <a:cxnSpLocks/>
              </p:cNvCxnSpPr>
              <p:nvPr/>
            </p:nvCxnSpPr>
            <p:spPr>
              <a:xfrm>
                <a:off x="6096000" y="5385754"/>
                <a:ext cx="169372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3A3DACC-4B5A-6449-BD13-6F4ACD1B424C}"/>
                  </a:ext>
                </a:extLst>
              </p:cNvPr>
              <p:cNvSpPr/>
              <p:nvPr/>
            </p:nvSpPr>
            <p:spPr>
              <a:xfrm>
                <a:off x="6255015" y="4658455"/>
                <a:ext cx="137569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TokenAccessReview</a:t>
                </a: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SubjectAccessReview</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A734BC6A-0C57-0149-8ACD-0F193E9B1364}"/>
                  </a:ext>
                </a:extLst>
              </p:cNvPr>
              <p:cNvSpPr/>
              <p:nvPr/>
            </p:nvSpPr>
            <p:spPr>
              <a:xfrm>
                <a:off x="6377645" y="5382490"/>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26415" y="4564230"/>
                <a:ext cx="274320" cy="274320"/>
              </a:xfrm>
              <a:prstGeom prst="rect">
                <a:avLst/>
              </a:prstGeom>
            </p:spPr>
          </p:pic>
          <p:pic>
            <p:nvPicPr>
              <p:cNvPr id="52" name="Graphic 51" descr="Badge 5">
                <a:extLst>
                  <a:ext uri="{FF2B5EF4-FFF2-40B4-BE49-F238E27FC236}">
                    <a16:creationId xmlns:a16="http://schemas.microsoft.com/office/drawing/2014/main" id="{60FF8AC7-8956-354E-9F68-A77E504759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6415" y="5566105"/>
                <a:ext cx="274320" cy="274320"/>
              </a:xfrm>
              <a:prstGeom prst="rect">
                <a:avLst/>
              </a:prstGeom>
            </p:spPr>
          </p:pic>
        </p:grpSp>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1453" y="3062451"/>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8197" y="3065870"/>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93209" y="3999152"/>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2792544" y="5123444"/>
              <a:ext cx="2903644" cy="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2792544" y="5343934"/>
              <a:ext cx="29036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8CD8EDD3-52AE-DF43-84D2-CABE48A5F7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4" y="4709534"/>
              <a:ext cx="365760" cy="365760"/>
            </a:xfrm>
            <a:prstGeom prst="rect">
              <a:avLst/>
            </a:prstGeom>
          </p:spPr>
        </p:pic>
        <p:sp>
          <p:nvSpPr>
            <p:cNvPr id="159" name="Rectangle 158">
              <a:extLst>
                <a:ext uri="{FF2B5EF4-FFF2-40B4-BE49-F238E27FC236}">
                  <a16:creationId xmlns:a16="http://schemas.microsoft.com/office/drawing/2014/main" id="{F8C4B689-C555-F846-BBAB-CA45937F9C0B}"/>
                </a:ext>
              </a:extLst>
            </p:cNvPr>
            <p:cNvSpPr/>
            <p:nvPr/>
          </p:nvSpPr>
          <p:spPr>
            <a:xfrm>
              <a:off x="3490068" y="4847056"/>
              <a:ext cx="113364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kubectl get pods</a:t>
              </a:r>
              <a:endParaRPr kumimoji="0" lang="en-US" sz="1000" b="0" i="1"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FA3F622-FDFF-5246-A9B5-FDA75A31AAEB}"/>
                </a:ext>
              </a:extLst>
            </p:cNvPr>
            <p:cNvSpPr/>
            <p:nvPr/>
          </p:nvSpPr>
          <p:spPr>
            <a:xfrm>
              <a:off x="3157445" y="5379110"/>
              <a:ext cx="179889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If allowed, return list of pods</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3F1CBD54-A34C-ED42-8E16-53200A801F81}"/>
                </a:ext>
              </a:extLst>
            </p:cNvPr>
            <p:cNvGrpSpPr/>
            <p:nvPr/>
          </p:nvGrpSpPr>
          <p:grpSpPr>
            <a:xfrm>
              <a:off x="8456651" y="1517641"/>
              <a:ext cx="1709797" cy="550980"/>
              <a:chOff x="8241600" y="1472245"/>
              <a:chExt cx="1709797" cy="550980"/>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8241600" y="1472245"/>
                <a:ext cx="1709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22"/>
              <a:srcRect t="24166" b="24166"/>
              <a:stretch/>
            </p:blipFill>
            <p:spPr>
              <a:xfrm>
                <a:off x="8470687" y="1640787"/>
                <a:ext cx="1251621" cy="213896"/>
              </a:xfrm>
              <a:prstGeom prst="rect">
                <a:avLst/>
              </a:prstGeom>
            </p:spPr>
          </p:pic>
        </p:grpSp>
        <p:cxnSp>
          <p:nvCxnSpPr>
            <p:cNvPr id="166" name="Straight Connector 165">
              <a:extLst>
                <a:ext uri="{FF2B5EF4-FFF2-40B4-BE49-F238E27FC236}">
                  <a16:creationId xmlns:a16="http://schemas.microsoft.com/office/drawing/2014/main" id="{F18AF7BE-3421-C54F-8646-7A472166782E}"/>
                </a:ext>
              </a:extLst>
            </p:cNvPr>
            <p:cNvCxnSpPr>
              <a:cxnSpLocks/>
            </p:cNvCxnSpPr>
            <p:nvPr/>
          </p:nvCxnSpPr>
          <p:spPr>
            <a:xfrm>
              <a:off x="9078085"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5BA828-B60E-2247-A85B-304498B0F1E3}"/>
                </a:ext>
              </a:extLst>
            </p:cNvPr>
            <p:cNvCxnSpPr>
              <a:cxnSpLocks/>
            </p:cNvCxnSpPr>
            <p:nvPr/>
          </p:nvCxnSpPr>
          <p:spPr>
            <a:xfrm flipV="1">
              <a:off x="9480163"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0E0A8C2-E6FF-F846-8980-CBDCA2D6E0BF}"/>
                </a:ext>
              </a:extLst>
            </p:cNvPr>
            <p:cNvSpPr/>
            <p:nvPr/>
          </p:nvSpPr>
          <p:spPr>
            <a:xfrm>
              <a:off x="9563025" y="3305889"/>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9E2CCED-9DD5-DE43-8688-9C89F5103CF5}"/>
                </a:ext>
              </a:extLst>
            </p:cNvPr>
            <p:cNvSpPr/>
            <p:nvPr/>
          </p:nvSpPr>
          <p:spPr>
            <a:xfrm>
              <a:off x="8093460" y="3310859"/>
              <a:ext cx="88517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checkAccess</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20552C08-050E-644F-A51D-E4B7A29928C6}"/>
                </a:ext>
              </a:extLst>
            </p:cNvPr>
            <p:cNvSpPr/>
            <p:nvPr/>
          </p:nvSpPr>
          <p:spPr bwMode="auto">
            <a:xfrm>
              <a:off x="5176089" y="151764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Owner</a:t>
              </a:r>
            </a:p>
          </p:txBody>
        </p:sp>
        <p:cxnSp>
          <p:nvCxnSpPr>
            <p:cNvPr id="193" name="Straight Connector 192">
              <a:extLst>
                <a:ext uri="{FF2B5EF4-FFF2-40B4-BE49-F238E27FC236}">
                  <a16:creationId xmlns:a16="http://schemas.microsoft.com/office/drawing/2014/main" id="{765C0EFF-D24B-244D-8865-6B730EC2F72F}"/>
                </a:ext>
              </a:extLst>
            </p:cNvPr>
            <p:cNvCxnSpPr>
              <a:cxnSpLocks/>
              <a:stCxn id="162" idx="1"/>
              <a:endCxn id="192" idx="3"/>
            </p:cNvCxnSpPr>
            <p:nvPr/>
          </p:nvCxnSpPr>
          <p:spPr>
            <a:xfrm flipH="1">
              <a:off x="6455783" y="1793131"/>
              <a:ext cx="200086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49F7E8F-1AEA-014D-9F31-945F12B61EDD}"/>
                </a:ext>
              </a:extLst>
            </p:cNvPr>
            <p:cNvSpPr/>
            <p:nvPr/>
          </p:nvSpPr>
          <p:spPr>
            <a:xfrm>
              <a:off x="6648944" y="1543667"/>
              <a:ext cx="161454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Role assignment in Azure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AAD RBAC (public preview)</a:t>
            </a:r>
            <a:endParaRPr lang="en-US" sz="2000">
              <a:solidFill>
                <a:schemeClr val="accent1"/>
              </a:solidFill>
              <a:latin typeface="+mn-lt"/>
            </a:endParaRPr>
          </a:p>
        </p:txBody>
      </p:sp>
    </p:spTree>
    <p:extLst>
      <p:ext uri="{BB962C8B-B14F-4D97-AF65-F5344CB8AC3E}">
        <p14:creationId xmlns:p14="http://schemas.microsoft.com/office/powerpoint/2010/main" val="34513374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Kubernetes</a:t>
            </a:r>
            <a:br>
              <a:rPr lang="en-US"/>
            </a:br>
            <a:r>
              <a:rPr lang="en-US" sz="2000">
                <a:solidFill>
                  <a:schemeClr val="accent1"/>
                </a:solidFill>
                <a:latin typeface="+mn-lt"/>
                <a:cs typeface="Segoe UI"/>
              </a:rPr>
              <a:t>Cluster Connect (public preview)</a:t>
            </a:r>
            <a:endParaRPr lang="en-US" sz="2000">
              <a:solidFill>
                <a:schemeClr val="accent1"/>
              </a:solidFill>
              <a:latin typeface="+mn-lt"/>
            </a:endParaRPr>
          </a:p>
        </p:txBody>
      </p:sp>
      <p:cxnSp>
        <p:nvCxnSpPr>
          <p:cNvPr id="34" name="Straight Connector 33">
            <a:extLst>
              <a:ext uri="{FF2B5EF4-FFF2-40B4-BE49-F238E27FC236}">
                <a16:creationId xmlns:a16="http://schemas.microsoft.com/office/drawing/2014/main" id="{86D038D6-249F-4D91-A9A3-EFBFC06EC145}"/>
              </a:ext>
              <a:ext uri="{C183D7F6-B498-43B3-948B-1728B52AA6E4}">
                <adec:decorative xmlns:adec="http://schemas.microsoft.com/office/drawing/2017/decorative" val="1"/>
              </a:ext>
            </a:extLst>
          </p:cNvPr>
          <p:cNvCxnSpPr>
            <a:cxnSpLocks/>
          </p:cNvCxnSpPr>
          <p:nvPr/>
        </p:nvCxnSpPr>
        <p:spPr>
          <a:xfrm flipV="1">
            <a:off x="8085066" y="1484074"/>
            <a:ext cx="0" cy="5369668"/>
          </a:xfrm>
          <a:prstGeom prst="line">
            <a:avLst/>
          </a:prstGeom>
          <a:noFill/>
          <a:ln w="19050" cap="flat" cmpd="sng" algn="ctr">
            <a:solidFill>
              <a:srgbClr val="D83B01"/>
            </a:solidFill>
            <a:prstDash val="sysDash"/>
            <a:miter lim="800000"/>
            <a:headEnd type="none" w="med" len="med"/>
            <a:tailEnd type="none" w="lg" len="med"/>
          </a:ln>
          <a:effectLst/>
        </p:spPr>
      </p:cxnSp>
      <p:sp>
        <p:nvSpPr>
          <p:cNvPr id="35" name="Rectangle 34">
            <a:extLst>
              <a:ext uri="{FF2B5EF4-FFF2-40B4-BE49-F238E27FC236}">
                <a16:creationId xmlns:a16="http://schemas.microsoft.com/office/drawing/2014/main" id="{B3A2975A-49BB-4C89-BF00-311DED55A765}"/>
              </a:ext>
            </a:extLst>
          </p:cNvPr>
          <p:cNvSpPr/>
          <p:nvPr/>
        </p:nvSpPr>
        <p:spPr bwMode="auto">
          <a:xfrm>
            <a:off x="8849520" y="3805742"/>
            <a:ext cx="3260835" cy="11738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Kubernetes Cluster</a:t>
            </a:r>
          </a:p>
        </p:txBody>
      </p:sp>
      <p:sp>
        <p:nvSpPr>
          <p:cNvPr id="39" name="Rectangle 38">
            <a:extLst>
              <a:ext uri="{FF2B5EF4-FFF2-40B4-BE49-F238E27FC236}">
                <a16:creationId xmlns:a16="http://schemas.microsoft.com/office/drawing/2014/main" id="{9770A5AB-B60D-4E6F-AD0A-B0F51EC6DF49}"/>
              </a:ext>
            </a:extLst>
          </p:cNvPr>
          <p:cNvSpPr/>
          <p:nvPr/>
        </p:nvSpPr>
        <p:spPr bwMode="auto">
          <a:xfrm>
            <a:off x="5248006" y="2781352"/>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43" name="Rectangle 42">
            <a:extLst>
              <a:ext uri="{FF2B5EF4-FFF2-40B4-BE49-F238E27FC236}">
                <a16:creationId xmlns:a16="http://schemas.microsoft.com/office/drawing/2014/main" id="{59B8DE47-E024-4166-8721-51047FD3A634}"/>
              </a:ext>
            </a:extLst>
          </p:cNvPr>
          <p:cNvSpPr/>
          <p:nvPr/>
        </p:nvSpPr>
        <p:spPr>
          <a:xfrm>
            <a:off x="2271277" y="3759021"/>
            <a:ext cx="1622560"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listClusterUserCredentials</a:t>
            </a:r>
          </a:p>
        </p:txBody>
      </p:sp>
      <p:sp>
        <p:nvSpPr>
          <p:cNvPr id="44" name="Rectangle 43">
            <a:extLst>
              <a:ext uri="{FF2B5EF4-FFF2-40B4-BE49-F238E27FC236}">
                <a16:creationId xmlns:a16="http://schemas.microsoft.com/office/drawing/2014/main" id="{2687EB5B-D881-4510-9654-6208975BFAC7}"/>
              </a:ext>
            </a:extLst>
          </p:cNvPr>
          <p:cNvSpPr/>
          <p:nvPr/>
        </p:nvSpPr>
        <p:spPr bwMode="auto">
          <a:xfrm>
            <a:off x="2846296" y="4314078"/>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Client-side proxy</a:t>
            </a:r>
          </a:p>
        </p:txBody>
      </p:sp>
      <p:sp>
        <p:nvSpPr>
          <p:cNvPr id="45" name="Rectangle 44">
            <a:extLst>
              <a:ext uri="{FF2B5EF4-FFF2-40B4-BE49-F238E27FC236}">
                <a16:creationId xmlns:a16="http://schemas.microsoft.com/office/drawing/2014/main" id="{B92612AE-51F3-4D64-A887-D2C46538E8B9}"/>
              </a:ext>
            </a:extLst>
          </p:cNvPr>
          <p:cNvSpPr/>
          <p:nvPr/>
        </p:nvSpPr>
        <p:spPr bwMode="auto">
          <a:xfrm>
            <a:off x="2846296" y="5244691"/>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Dataplane Service</a:t>
            </a:r>
          </a:p>
        </p:txBody>
      </p:sp>
      <p:sp>
        <p:nvSpPr>
          <p:cNvPr id="48" name="Rectangle 47">
            <a:extLst>
              <a:ext uri="{FF2B5EF4-FFF2-40B4-BE49-F238E27FC236}">
                <a16:creationId xmlns:a16="http://schemas.microsoft.com/office/drawing/2014/main" id="{0FD15B22-4BAC-4EAC-945D-E2CB77A2B6DA}"/>
              </a:ext>
            </a:extLst>
          </p:cNvPr>
          <p:cNvSpPr/>
          <p:nvPr/>
        </p:nvSpPr>
        <p:spPr bwMode="auto">
          <a:xfrm>
            <a:off x="5248006" y="4314079"/>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Hybrid Connections</a:t>
            </a:r>
          </a:p>
        </p:txBody>
      </p:sp>
      <p:cxnSp>
        <p:nvCxnSpPr>
          <p:cNvPr id="49" name="Straight Connector 48">
            <a:extLst>
              <a:ext uri="{FF2B5EF4-FFF2-40B4-BE49-F238E27FC236}">
                <a16:creationId xmlns:a16="http://schemas.microsoft.com/office/drawing/2014/main" id="{677AF5A4-691C-4234-A8EE-FDE7910327BA}"/>
              </a:ext>
              <a:ext uri="{C183D7F6-B498-43B3-948B-1728B52AA6E4}">
                <adec:decorative xmlns:adec="http://schemas.microsoft.com/office/drawing/2017/decorative" val="1"/>
              </a:ext>
            </a:extLst>
          </p:cNvPr>
          <p:cNvCxnSpPr>
            <a:cxnSpLocks/>
            <a:stCxn id="48" idx="1"/>
            <a:endCxn id="44" idx="3"/>
          </p:cNvCxnSpPr>
          <p:nvPr/>
        </p:nvCxnSpPr>
        <p:spPr>
          <a:xfrm flipH="1" flipV="1">
            <a:off x="4936140" y="4589568"/>
            <a:ext cx="311866" cy="1"/>
          </a:xfrm>
          <a:prstGeom prst="line">
            <a:avLst/>
          </a:prstGeom>
          <a:noFill/>
          <a:ln w="19050" cap="flat" cmpd="sng" algn="ctr">
            <a:solidFill>
              <a:schemeClr val="accent1"/>
            </a:solidFill>
            <a:prstDash val="solid"/>
            <a:miter lim="800000"/>
            <a:headEnd type="arrow" w="med" len="med"/>
            <a:tailEnd type="none" w="lg" len="med"/>
          </a:ln>
          <a:effectLst/>
        </p:spPr>
      </p:cxnSp>
      <p:sp>
        <p:nvSpPr>
          <p:cNvPr id="51" name="Rectangle 50">
            <a:extLst>
              <a:ext uri="{FF2B5EF4-FFF2-40B4-BE49-F238E27FC236}">
                <a16:creationId xmlns:a16="http://schemas.microsoft.com/office/drawing/2014/main" id="{C529BD8C-C1C9-4DE6-830C-4946D7ACE559}"/>
              </a:ext>
            </a:extLst>
          </p:cNvPr>
          <p:cNvSpPr/>
          <p:nvPr/>
        </p:nvSpPr>
        <p:spPr bwMode="auto">
          <a:xfrm>
            <a:off x="2762453" y="2780172"/>
            <a:ext cx="222921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(ARM)</a:t>
            </a:r>
          </a:p>
        </p:txBody>
      </p:sp>
      <p:sp>
        <p:nvSpPr>
          <p:cNvPr id="52" name="Rectangle 51">
            <a:extLst>
              <a:ext uri="{FF2B5EF4-FFF2-40B4-BE49-F238E27FC236}">
                <a16:creationId xmlns:a16="http://schemas.microsoft.com/office/drawing/2014/main" id="{051F5B14-0A09-4B5C-B68C-82F490E13769}"/>
              </a:ext>
            </a:extLst>
          </p:cNvPr>
          <p:cNvSpPr/>
          <p:nvPr/>
        </p:nvSpPr>
        <p:spPr bwMode="auto">
          <a:xfrm>
            <a:off x="330417" y="4969673"/>
            <a:ext cx="222921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 Entity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(User Account/Service Principal)</a:t>
            </a:r>
          </a:p>
        </p:txBody>
      </p:sp>
      <p:pic>
        <p:nvPicPr>
          <p:cNvPr id="53" name="Graphic 52" descr="Azure AD icon">
            <a:extLst>
              <a:ext uri="{FF2B5EF4-FFF2-40B4-BE49-F238E27FC236}">
                <a16:creationId xmlns:a16="http://schemas.microsoft.com/office/drawing/2014/main" id="{C0744B79-A4EB-4964-AE30-76D8639FD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535" y="4727021"/>
            <a:ext cx="365760" cy="365760"/>
          </a:xfrm>
          <a:prstGeom prst="rect">
            <a:avLst/>
          </a:prstGeom>
        </p:spPr>
      </p:pic>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11" y="4298002"/>
            <a:ext cx="274320" cy="274320"/>
          </a:xfrm>
          <a:prstGeom prst="rect">
            <a:avLst/>
          </a:prstGeom>
        </p:spPr>
      </p:pic>
      <p:cxnSp>
        <p:nvCxnSpPr>
          <p:cNvPr id="59" name="Elbow Connector 20">
            <a:extLst>
              <a:ext uri="{FF2B5EF4-FFF2-40B4-BE49-F238E27FC236}">
                <a16:creationId xmlns:a16="http://schemas.microsoft.com/office/drawing/2014/main" id="{2FE9CEF7-DB9E-4030-A64A-71E2FF9FA765}"/>
              </a:ext>
              <a:ext uri="{C183D7F6-B498-43B3-948B-1728B52AA6E4}">
                <adec:decorative xmlns:adec="http://schemas.microsoft.com/office/drawing/2017/decorative" val="1"/>
              </a:ext>
            </a:extLst>
          </p:cNvPr>
          <p:cNvCxnSpPr>
            <a:cxnSpLocks/>
            <a:stCxn id="44" idx="1"/>
            <a:endCxn id="52" idx="1"/>
          </p:cNvCxnSpPr>
          <p:nvPr/>
        </p:nvCxnSpPr>
        <p:spPr>
          <a:xfrm rot="10800000" flipV="1">
            <a:off x="330418" y="4589567"/>
            <a:ext cx="2515879" cy="655123"/>
          </a:xfrm>
          <a:prstGeom prst="bentConnector3">
            <a:avLst>
              <a:gd name="adj1" fmla="val 109086"/>
            </a:avLst>
          </a:prstGeom>
          <a:noFill/>
          <a:ln w="19050" cap="flat" cmpd="sng" algn="ctr">
            <a:solidFill>
              <a:schemeClr val="accent1"/>
            </a:solidFill>
            <a:prstDash val="solid"/>
            <a:miter lim="800000"/>
            <a:headEnd type="arrow" w="med" len="med"/>
            <a:tailEnd type="none" w="lg" len="med"/>
          </a:ln>
          <a:effectLst/>
        </p:spPr>
      </p:cxnSp>
      <p:sp>
        <p:nvSpPr>
          <p:cNvPr id="60" name="Rectangle 59">
            <a:extLst>
              <a:ext uri="{FF2B5EF4-FFF2-40B4-BE49-F238E27FC236}">
                <a16:creationId xmlns:a16="http://schemas.microsoft.com/office/drawing/2014/main" id="{6B99AC6E-2C71-44B7-8175-55BA275D726A}"/>
              </a:ext>
            </a:extLst>
          </p:cNvPr>
          <p:cNvSpPr/>
          <p:nvPr/>
        </p:nvSpPr>
        <p:spPr>
          <a:xfrm>
            <a:off x="841280" y="4312052"/>
            <a:ext cx="1475084"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 connectedk8s proxy</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6539" y="3503188"/>
            <a:ext cx="273600" cy="273600"/>
          </a:xfrm>
          <a:prstGeom prst="rect">
            <a:avLst/>
          </a:prstGeom>
        </p:spPr>
      </p:pic>
      <p:pic>
        <p:nvPicPr>
          <p:cNvPr id="62" name="Picture 61" descr="Kubernetes icon">
            <a:extLst>
              <a:ext uri="{FF2B5EF4-FFF2-40B4-BE49-F238E27FC236}">
                <a16:creationId xmlns:a16="http://schemas.microsoft.com/office/drawing/2014/main" id="{51E9A826-7999-40BC-9395-20DB3D993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75998" y="3833830"/>
            <a:ext cx="377072" cy="365760"/>
          </a:xfrm>
          <a:prstGeom prst="rect">
            <a:avLst/>
          </a:prstGeom>
        </p:spPr>
      </p:pic>
      <p:sp>
        <p:nvSpPr>
          <p:cNvPr id="64" name="Rectangle 63">
            <a:extLst>
              <a:ext uri="{FF2B5EF4-FFF2-40B4-BE49-F238E27FC236}">
                <a16:creationId xmlns:a16="http://schemas.microsoft.com/office/drawing/2014/main" id="{1932B6E9-D8D5-495F-8D04-4DCEA59E680F}"/>
              </a:ext>
            </a:extLst>
          </p:cNvPr>
          <p:cNvSpPr/>
          <p:nvPr/>
        </p:nvSpPr>
        <p:spPr bwMode="auto">
          <a:xfrm>
            <a:off x="8957046" y="431524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Cluster connect-agent</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 name="Rectangle 64">
            <a:extLst>
              <a:ext uri="{FF2B5EF4-FFF2-40B4-BE49-F238E27FC236}">
                <a16:creationId xmlns:a16="http://schemas.microsoft.com/office/drawing/2014/main" id="{540BD0C3-4E29-4861-A18B-2FA2035AB7C7}"/>
              </a:ext>
            </a:extLst>
          </p:cNvPr>
          <p:cNvSpPr/>
          <p:nvPr/>
        </p:nvSpPr>
        <p:spPr bwMode="auto">
          <a:xfrm>
            <a:off x="11368280" y="4314078"/>
            <a:ext cx="684789"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Server</a:t>
            </a:r>
          </a:p>
        </p:txBody>
      </p:sp>
      <p:cxnSp>
        <p:nvCxnSpPr>
          <p:cNvPr id="66" name="Straight Connector 65">
            <a:extLst>
              <a:ext uri="{FF2B5EF4-FFF2-40B4-BE49-F238E27FC236}">
                <a16:creationId xmlns:a16="http://schemas.microsoft.com/office/drawing/2014/main" id="{EC24EC1F-7E74-498C-B271-DD4AA8696AD8}"/>
              </a:ext>
              <a:ext uri="{C183D7F6-B498-43B3-948B-1728B52AA6E4}">
                <adec:decorative xmlns:adec="http://schemas.microsoft.com/office/drawing/2017/decorative" val="1"/>
              </a:ext>
            </a:extLst>
          </p:cNvPr>
          <p:cNvCxnSpPr>
            <a:cxnSpLocks/>
            <a:endCxn id="64" idx="3"/>
          </p:cNvCxnSpPr>
          <p:nvPr/>
        </p:nvCxnSpPr>
        <p:spPr>
          <a:xfrm flipH="1">
            <a:off x="9780299" y="4590738"/>
            <a:ext cx="397012"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7" name="Straight Connector 66">
            <a:extLst>
              <a:ext uri="{FF2B5EF4-FFF2-40B4-BE49-F238E27FC236}">
                <a16:creationId xmlns:a16="http://schemas.microsoft.com/office/drawing/2014/main" id="{1E22DB94-2E4E-4747-B679-A4EABEBFE21F}"/>
              </a:ext>
              <a:ext uri="{C183D7F6-B498-43B3-948B-1728B52AA6E4}">
                <adec:decorative xmlns:adec="http://schemas.microsoft.com/office/drawing/2017/decorative" val="1"/>
              </a:ext>
            </a:extLst>
          </p:cNvPr>
          <p:cNvCxnSpPr>
            <a:cxnSpLocks/>
            <a:stCxn id="48" idx="3"/>
            <a:endCxn id="64" idx="1"/>
          </p:cNvCxnSpPr>
          <p:nvPr/>
        </p:nvCxnSpPr>
        <p:spPr>
          <a:xfrm>
            <a:off x="7263328" y="4589569"/>
            <a:ext cx="1693718" cy="1169"/>
          </a:xfrm>
          <a:prstGeom prst="line">
            <a:avLst/>
          </a:prstGeom>
          <a:noFill/>
          <a:ln w="19050" cap="flat" cmpd="sng" algn="ctr">
            <a:solidFill>
              <a:schemeClr val="accent1"/>
            </a:solidFill>
            <a:prstDash val="solid"/>
            <a:miter lim="800000"/>
            <a:headEnd type="arrow" w="med" len="med"/>
            <a:tailEnd type="none" w="lg" len="med"/>
          </a:ln>
          <a:effectLst/>
        </p:spPr>
      </p:cxnSp>
      <p:sp>
        <p:nvSpPr>
          <p:cNvPr id="68" name="Rectangle 67">
            <a:extLst>
              <a:ext uri="{FF2B5EF4-FFF2-40B4-BE49-F238E27FC236}">
                <a16:creationId xmlns:a16="http://schemas.microsoft.com/office/drawing/2014/main" id="{F4B1BA65-E5BB-4004-86EE-E7B2E04F13E2}"/>
              </a:ext>
            </a:extLst>
          </p:cNvPr>
          <p:cNvSpPr/>
          <p:nvPr/>
        </p:nvSpPr>
        <p:spPr bwMode="auto">
          <a:xfrm>
            <a:off x="7648186" y="4314078"/>
            <a:ext cx="873762"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Customer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Firewall</a:t>
            </a:r>
          </a:p>
        </p:txBody>
      </p:sp>
      <p:pic>
        <p:nvPicPr>
          <p:cNvPr id="73" name="Graphic 72" descr="Firewall icon">
            <a:extLst>
              <a:ext uri="{FF2B5EF4-FFF2-40B4-BE49-F238E27FC236}">
                <a16:creationId xmlns:a16="http://schemas.microsoft.com/office/drawing/2014/main" id="{D4AC32FE-1B93-48FA-B331-B7864F87D0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5250" y="4016710"/>
            <a:ext cx="379633" cy="379633"/>
          </a:xfrm>
          <a:prstGeom prst="rect">
            <a:avLst/>
          </a:prstGeom>
        </p:spPr>
      </p:pic>
      <p:cxnSp>
        <p:nvCxnSpPr>
          <p:cNvPr id="74" name="Elbow Connector 86">
            <a:extLst>
              <a:ext uri="{FF2B5EF4-FFF2-40B4-BE49-F238E27FC236}">
                <a16:creationId xmlns:a16="http://schemas.microsoft.com/office/drawing/2014/main" id="{BD798016-B15A-40DB-97F8-6BFF92C9B769}"/>
              </a:ext>
              <a:ext uri="{C183D7F6-B498-43B3-948B-1728B52AA6E4}">
                <adec:decorative xmlns:adec="http://schemas.microsoft.com/office/drawing/2017/decorative" val="1"/>
              </a:ext>
            </a:extLst>
          </p:cNvPr>
          <p:cNvCxnSpPr>
            <a:cxnSpLocks/>
            <a:stCxn id="45" idx="3"/>
            <a:endCxn id="64" idx="2"/>
          </p:cNvCxnSpPr>
          <p:nvPr/>
        </p:nvCxnSpPr>
        <p:spPr>
          <a:xfrm flipV="1">
            <a:off x="4936140" y="4866228"/>
            <a:ext cx="4432533" cy="65395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78" name="Rectangle 77">
            <a:extLst>
              <a:ext uri="{FF2B5EF4-FFF2-40B4-BE49-F238E27FC236}">
                <a16:creationId xmlns:a16="http://schemas.microsoft.com/office/drawing/2014/main" id="{69986548-101F-4BC5-BC73-182B4CEA2862}"/>
              </a:ext>
            </a:extLst>
          </p:cNvPr>
          <p:cNvSpPr/>
          <p:nvPr/>
        </p:nvSpPr>
        <p:spPr>
          <a:xfrm>
            <a:off x="6904560" y="5292928"/>
            <a:ext cx="729687"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heartbeat</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sp>
        <p:nvSpPr>
          <p:cNvPr id="79" name="Rectangle 78">
            <a:extLst>
              <a:ext uri="{FF2B5EF4-FFF2-40B4-BE49-F238E27FC236}">
                <a16:creationId xmlns:a16="http://schemas.microsoft.com/office/drawing/2014/main" id="{29AABF2A-D782-4233-AC76-CD6FC311A953}"/>
              </a:ext>
            </a:extLst>
          </p:cNvPr>
          <p:cNvSpPr/>
          <p:nvPr/>
        </p:nvSpPr>
        <p:spPr bwMode="auto">
          <a:xfrm>
            <a:off x="8341404"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Customer Location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(On-Premises/Cloud Provider)</a:t>
            </a:r>
          </a:p>
        </p:txBody>
      </p:sp>
      <p:sp>
        <p:nvSpPr>
          <p:cNvPr id="47" name="Rectangle 46">
            <a:extLst>
              <a:ext uri="{FF2B5EF4-FFF2-40B4-BE49-F238E27FC236}">
                <a16:creationId xmlns:a16="http://schemas.microsoft.com/office/drawing/2014/main" id="{A475479A-EB78-46E4-B31A-31DFE1C6ED85}"/>
              </a:ext>
              <a:ext uri="{C183D7F6-B498-43B3-948B-1728B52AA6E4}">
                <adec:decorative xmlns:adec="http://schemas.microsoft.com/office/drawing/2017/decorative" val="1"/>
              </a:ext>
            </a:extLst>
          </p:cNvPr>
          <p:cNvSpPr/>
          <p:nvPr/>
        </p:nvSpPr>
        <p:spPr bwMode="auto">
          <a:xfrm>
            <a:off x="5671637"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0" name="Group 49" descr="Microsoft Azure logo">
            <a:extLst>
              <a:ext uri="{FF2B5EF4-FFF2-40B4-BE49-F238E27FC236}">
                <a16:creationId xmlns:a16="http://schemas.microsoft.com/office/drawing/2014/main" id="{5E35563F-EECF-454F-94D7-8BA6E3AFE078}"/>
              </a:ext>
            </a:extLst>
          </p:cNvPr>
          <p:cNvGrpSpPr/>
          <p:nvPr/>
        </p:nvGrpSpPr>
        <p:grpSpPr>
          <a:xfrm>
            <a:off x="5923344" y="1608636"/>
            <a:ext cx="1635118" cy="301856"/>
            <a:chOff x="9047655" y="4372095"/>
            <a:chExt cx="1685927" cy="311236"/>
          </a:xfrm>
        </p:grpSpPr>
        <p:pic>
          <p:nvPicPr>
            <p:cNvPr id="56" name="Picture 55" descr="A picture containing drawing&#10;&#10;Description automatically generated">
              <a:extLst>
                <a:ext uri="{FF2B5EF4-FFF2-40B4-BE49-F238E27FC236}">
                  <a16:creationId xmlns:a16="http://schemas.microsoft.com/office/drawing/2014/main" id="{E43E6770-89E1-444C-BCCF-5AC9316CE0D6}"/>
                </a:ext>
              </a:extLst>
            </p:cNvPr>
            <p:cNvPicPr>
              <a:picLocks noChangeAspect="1"/>
            </p:cNvPicPr>
            <p:nvPr/>
          </p:nvPicPr>
          <p:blipFill rotWithShape="1">
            <a:blip r:embed="rId12">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B12A61EF-0871-4743-82F1-0A25DD5B243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cxnSp>
        <p:nvCxnSpPr>
          <p:cNvPr id="6" name="Straight Arrow Connector 5">
            <a:extLst>
              <a:ext uri="{FF2B5EF4-FFF2-40B4-BE49-F238E27FC236}">
                <a16:creationId xmlns:a16="http://schemas.microsoft.com/office/drawing/2014/main" id="{C8908976-5F98-A143-8B55-8FDA156AC15E}"/>
              </a:ext>
            </a:extLst>
          </p:cNvPr>
          <p:cNvCxnSpPr>
            <a:stCxn id="44" idx="0"/>
            <a:endCxn id="51" idx="2"/>
          </p:cNvCxnSpPr>
          <p:nvPr/>
        </p:nvCxnSpPr>
        <p:spPr>
          <a:xfrm flipH="1" flipV="1">
            <a:off x="3877061" y="3331152"/>
            <a:ext cx="14157" cy="98292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ABEA317-2F55-3F4A-A5C3-90AD0855815D}"/>
              </a:ext>
            </a:extLst>
          </p:cNvPr>
          <p:cNvSpPr/>
          <p:nvPr/>
        </p:nvSpPr>
        <p:spPr bwMode="auto">
          <a:xfrm>
            <a:off x="10177311" y="431407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kube-aad-proxy</a:t>
            </a:r>
          </a:p>
        </p:txBody>
      </p:sp>
      <p:cxnSp>
        <p:nvCxnSpPr>
          <p:cNvPr id="58" name="Straight Connector 57">
            <a:extLst>
              <a:ext uri="{FF2B5EF4-FFF2-40B4-BE49-F238E27FC236}">
                <a16:creationId xmlns:a16="http://schemas.microsoft.com/office/drawing/2014/main" id="{8943C58B-987F-2344-952A-333C4C77DB07}"/>
              </a:ext>
              <a:ext uri="{C183D7F6-B498-43B3-948B-1728B52AA6E4}">
                <adec:decorative xmlns:adec="http://schemas.microsoft.com/office/drawing/2017/decorative" val="1"/>
              </a:ext>
            </a:extLst>
          </p:cNvPr>
          <p:cNvCxnSpPr>
            <a:cxnSpLocks/>
          </p:cNvCxnSpPr>
          <p:nvPr/>
        </p:nvCxnSpPr>
        <p:spPr>
          <a:xfrm flipH="1">
            <a:off x="11000564" y="4589567"/>
            <a:ext cx="3677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3" name="Straight Connector 62">
            <a:extLst>
              <a:ext uri="{FF2B5EF4-FFF2-40B4-BE49-F238E27FC236}">
                <a16:creationId xmlns:a16="http://schemas.microsoft.com/office/drawing/2014/main" id="{2201D466-11E2-4B47-81B3-ECB06182BF28}"/>
              </a:ext>
              <a:ext uri="{C183D7F6-B498-43B3-948B-1728B52AA6E4}">
                <adec:decorative xmlns:adec="http://schemas.microsoft.com/office/drawing/2017/decorative" val="1"/>
              </a:ext>
            </a:extLst>
          </p:cNvPr>
          <p:cNvCxnSpPr>
            <a:cxnSpLocks/>
            <a:stCxn id="39" idx="1"/>
          </p:cNvCxnSpPr>
          <p:nvPr/>
        </p:nvCxnSpPr>
        <p:spPr>
          <a:xfrm flipH="1" flipV="1">
            <a:off x="4997884" y="3055664"/>
            <a:ext cx="250122" cy="1178"/>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3092798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Cluster extensions (public preview)</a:t>
            </a:r>
            <a:endParaRPr lang="en-US" sz="2000" spc="0">
              <a:ln>
                <a:noFill/>
              </a:ln>
              <a:solidFill>
                <a:schemeClr val="accent1"/>
              </a:solidFill>
              <a:latin typeface="Segoe UI Semibold"/>
              <a:cs typeface="Segoe UI"/>
            </a:endParaRPr>
          </a:p>
        </p:txBody>
      </p:sp>
      <p:sp>
        <p:nvSpPr>
          <p:cNvPr id="75" name="Rectangle 74">
            <a:extLst>
              <a:ext uri="{FF2B5EF4-FFF2-40B4-BE49-F238E27FC236}">
                <a16:creationId xmlns:a16="http://schemas.microsoft.com/office/drawing/2014/main" id="{71173477-DDDC-4158-BC5D-A6FA7435F336}"/>
              </a:ext>
            </a:extLst>
          </p:cNvPr>
          <p:cNvSpPr/>
          <p:nvPr/>
        </p:nvSpPr>
        <p:spPr bwMode="auto">
          <a:xfrm>
            <a:off x="3098105" y="3685213"/>
            <a:ext cx="7759642"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pic>
        <p:nvPicPr>
          <p:cNvPr id="76" name="Picture 75" descr="Kubernetes icon">
            <a:extLst>
              <a:ext uri="{FF2B5EF4-FFF2-40B4-BE49-F238E27FC236}">
                <a16:creationId xmlns:a16="http://schemas.microsoft.com/office/drawing/2014/main" id="{46C13539-4883-4346-95F1-54B22BDF5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9" y="3745928"/>
            <a:ext cx="357945" cy="347208"/>
          </a:xfrm>
          <a:prstGeom prst="rect">
            <a:avLst/>
          </a:prstGeom>
        </p:spPr>
      </p:pic>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3678432" y="4145561"/>
            <a:ext cx="36201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36" idx="1"/>
          </p:cNvCxnSpPr>
          <p:nvPr/>
        </p:nvCxnSpPr>
        <p:spPr>
          <a:xfrm>
            <a:off x="4279587" y="5254941"/>
            <a:ext cx="552417"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7" name="Rectangle 126">
            <a:extLst>
              <a:ext uri="{FF2B5EF4-FFF2-40B4-BE49-F238E27FC236}">
                <a16:creationId xmlns:a16="http://schemas.microsoft.com/office/drawing/2014/main" id="{7930DF53-B432-4C90-A3B9-02E7D16684DE}"/>
              </a:ext>
            </a:extLst>
          </p:cNvPr>
          <p:cNvSpPr/>
          <p:nvPr/>
        </p:nvSpPr>
        <p:spPr bwMode="auto">
          <a:xfrm>
            <a:off x="3846894" y="453815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3846894" y="503741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3846894" y="553667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p:cNvCxnSpPr>
          <p:nvPr/>
        </p:nvCxnSpPr>
        <p:spPr>
          <a:xfrm>
            <a:off x="4279587" y="475567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p:cNvCxnSpPr>
          <p:nvPr/>
        </p:nvCxnSpPr>
        <p:spPr>
          <a:xfrm flipV="1">
            <a:off x="4279587" y="525494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5" name="Rectangle 134">
            <a:extLst>
              <a:ext uri="{FF2B5EF4-FFF2-40B4-BE49-F238E27FC236}">
                <a16:creationId xmlns:a16="http://schemas.microsoft.com/office/drawing/2014/main" id="{9CA4645A-97B7-4D8A-88AF-94A366D7FBCF}"/>
              </a:ext>
            </a:extLst>
          </p:cNvPr>
          <p:cNvSpPr/>
          <p:nvPr/>
        </p:nvSpPr>
        <p:spPr bwMode="auto">
          <a:xfrm>
            <a:off x="5948879" y="4607010"/>
            <a:ext cx="1218195"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1" u="none" strike="noStrike" kern="1200" cap="none" spc="0" normalizeH="0" baseline="0" noProof="0">
                <a:ln>
                  <a:noFill/>
                </a:ln>
                <a:solidFill>
                  <a:srgbClr val="50E6FF"/>
                </a:solidFill>
                <a:effectLst/>
                <a:uLnTx/>
                <a:uFillTx/>
                <a:latin typeface="Segoe UI Semibold"/>
                <a:ea typeface="+mn-ea"/>
                <a:cs typeface="Segoe UI" pitchFamily="34" charset="0"/>
              </a:rPr>
              <a:t>extensionconfigs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4832004" y="5037415"/>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45" name="Rectangle 144">
            <a:extLst>
              <a:ext uri="{FF2B5EF4-FFF2-40B4-BE49-F238E27FC236}">
                <a16:creationId xmlns:a16="http://schemas.microsoft.com/office/drawing/2014/main" id="{040CC81F-D4F2-490A-A43C-A297C4436532}"/>
              </a:ext>
            </a:extLst>
          </p:cNvPr>
          <p:cNvSpPr/>
          <p:nvPr/>
        </p:nvSpPr>
        <p:spPr bwMode="auto">
          <a:xfrm>
            <a:off x="9512586" y="4607010"/>
            <a:ext cx="113650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167074" y="4824536"/>
            <a:ext cx="2345512"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7924558" y="4637985"/>
            <a:ext cx="1263487"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55" name="Oval 154">
            <a:extLst>
              <a:ext uri="{FF2B5EF4-FFF2-40B4-BE49-F238E27FC236}">
                <a16:creationId xmlns:a16="http://schemas.microsoft.com/office/drawing/2014/main" id="{887BC3B5-A8AD-4ACD-A480-9F3FA71033C4}"/>
              </a:ext>
            </a:extLst>
          </p:cNvPr>
          <p:cNvSpPr/>
          <p:nvPr/>
        </p:nvSpPr>
        <p:spPr>
          <a:xfrm>
            <a:off x="2111151" y="232236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068218" y="449444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287234" y="3868779"/>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162253" y="3482030"/>
            <a:ext cx="520705" cy="1729257"/>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758461" y="3712443"/>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332209" y="4449217"/>
            <a:ext cx="1169061"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a:t>
            </a:r>
          </a:p>
        </p:txBody>
      </p:sp>
      <p:sp>
        <p:nvSpPr>
          <p:cNvPr id="178" name="Oval 177">
            <a:extLst>
              <a:ext uri="{FF2B5EF4-FFF2-40B4-BE49-F238E27FC236}">
                <a16:creationId xmlns:a16="http://schemas.microsoft.com/office/drawing/2014/main" id="{83405C98-6F43-4ABB-8F68-0D1AEDA27490}"/>
              </a:ext>
            </a:extLst>
          </p:cNvPr>
          <p:cNvSpPr/>
          <p:nvPr/>
        </p:nvSpPr>
        <p:spPr>
          <a:xfrm>
            <a:off x="8000436" y="424063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88" name="Rectangle 187">
            <a:extLst>
              <a:ext uri="{FF2B5EF4-FFF2-40B4-BE49-F238E27FC236}">
                <a16:creationId xmlns:a16="http://schemas.microsoft.com/office/drawing/2014/main" id="{6E74284A-F1F5-48F7-866A-C190FAEBEAF8}"/>
              </a:ext>
            </a:extLst>
          </p:cNvPr>
          <p:cNvSpPr/>
          <p:nvPr/>
        </p:nvSpPr>
        <p:spPr>
          <a:xfrm>
            <a:off x="7136263" y="3893081"/>
            <a:ext cx="12282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027962" y="376757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463" y="4191892"/>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926088" y="4203491"/>
            <a:ext cx="644728" cy="200055"/>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44" name="Rectangle 243">
            <a:extLst>
              <a:ext uri="{FF2B5EF4-FFF2-40B4-BE49-F238E27FC236}">
                <a16:creationId xmlns:a16="http://schemas.microsoft.com/office/drawing/2014/main" id="{3A6B23C9-B78B-4348-969B-CA3D02541DC9}"/>
              </a:ext>
            </a:extLst>
          </p:cNvPr>
          <p:cNvSpPr/>
          <p:nvPr/>
        </p:nvSpPr>
        <p:spPr bwMode="auto">
          <a:xfrm>
            <a:off x="7851058" y="2324239"/>
            <a:ext cx="169583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Data Plane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flipH="1">
            <a:off x="8697507" y="2759291"/>
            <a:ext cx="1471" cy="1109488"/>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740852" y="2995940"/>
            <a:ext cx="176041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extension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480568" y="275269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8691296" y="3257140"/>
            <a:ext cx="105990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extension status</a:t>
            </a:r>
          </a:p>
        </p:txBody>
      </p:sp>
      <p:sp>
        <p:nvSpPr>
          <p:cNvPr id="252" name="Oval 251">
            <a:extLst>
              <a:ext uri="{FF2B5EF4-FFF2-40B4-BE49-F238E27FC236}">
                <a16:creationId xmlns:a16="http://schemas.microsoft.com/office/drawing/2014/main" id="{F25969E7-8208-4F9A-B455-B4FE6FF658BE}"/>
              </a:ext>
            </a:extLst>
          </p:cNvPr>
          <p:cNvSpPr/>
          <p:nvPr/>
        </p:nvSpPr>
        <p:spPr>
          <a:xfrm>
            <a:off x="8779687" y="3033562"/>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004927" y="2336231"/>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2901181" y="2336231"/>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13762" y="2146067"/>
            <a:ext cx="118494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extension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6930039" y="2541765"/>
            <a:ext cx="921019" cy="11992"/>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332209" y="192532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320" y="2142726"/>
            <a:ext cx="1133645"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extension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160428" y="2553757"/>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474376" y="192230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514798" y="3248155"/>
            <a:ext cx="5230919"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Microsoft.KubernetesConfiguration/extensions/extensionName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537723" y="2539134"/>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k8s-extension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539074" y="2083011"/>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627172" y="314430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282319" y="2865497"/>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203" y="2097468"/>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067287" y="192084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571453" y="2541967"/>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11" name="Rectangle 10">
            <a:extLst>
              <a:ext uri="{FF2B5EF4-FFF2-40B4-BE49-F238E27FC236}">
                <a16:creationId xmlns:a16="http://schemas.microsoft.com/office/drawing/2014/main" id="{ACF30BB5-0947-C74B-BC9D-F8A14E3C7624}"/>
              </a:ext>
            </a:extLst>
          </p:cNvPr>
          <p:cNvSpPr/>
          <p:nvPr/>
        </p:nvSpPr>
        <p:spPr bwMode="auto">
          <a:xfrm>
            <a:off x="9266670" y="1521735"/>
            <a:ext cx="162833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 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pic>
        <p:nvPicPr>
          <p:cNvPr id="12" name="Graphic 11" descr="Azure Container Registry icon">
            <a:extLst>
              <a:ext uri="{FF2B5EF4-FFF2-40B4-BE49-F238E27FC236}">
                <a16:creationId xmlns:a16="http://schemas.microsoft.com/office/drawing/2014/main" id="{E9E940F1-2CF3-E342-B9DD-1590EBFB88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7465" y="1343116"/>
            <a:ext cx="295075" cy="295075"/>
          </a:xfrm>
          <a:prstGeom prst="rect">
            <a:avLst/>
          </a:prstGeom>
        </p:spPr>
      </p:pic>
      <p:cxnSp>
        <p:nvCxnSpPr>
          <p:cNvPr id="90" name="Straight Connector 89">
            <a:extLst>
              <a:ext uri="{FF2B5EF4-FFF2-40B4-BE49-F238E27FC236}">
                <a16:creationId xmlns:a16="http://schemas.microsoft.com/office/drawing/2014/main" id="{80130E8D-BFDA-6848-838B-ECA18509E80C}"/>
              </a:ext>
              <a:ext uri="{C183D7F6-B498-43B3-948B-1728B52AA6E4}">
                <adec:decorative xmlns:adec="http://schemas.microsoft.com/office/drawing/2017/decorative" val="1"/>
              </a:ext>
            </a:extLst>
          </p:cNvPr>
          <p:cNvCxnSpPr>
            <a:cxnSpLocks/>
            <a:stCxn id="11" idx="2"/>
            <a:endCxn id="145" idx="0"/>
          </p:cNvCxnSpPr>
          <p:nvPr/>
        </p:nvCxnSpPr>
        <p:spPr>
          <a:xfrm>
            <a:off x="10080837" y="1966235"/>
            <a:ext cx="0" cy="2640775"/>
          </a:xfrm>
          <a:prstGeom prst="line">
            <a:avLst/>
          </a:prstGeom>
          <a:noFill/>
          <a:ln w="19050" cap="flat" cmpd="sng" algn="ctr">
            <a:solidFill>
              <a:schemeClr val="accent1"/>
            </a:solidFill>
            <a:prstDash val="solid"/>
            <a:miter lim="800000"/>
            <a:headEnd type="arrow" w="med" len="med"/>
            <a:tailEnd type="none" w="lg" len="med"/>
          </a:ln>
          <a:effectLst/>
        </p:spPr>
      </p:cxnSp>
      <p:sp>
        <p:nvSpPr>
          <p:cNvPr id="94" name="Rectangle 93">
            <a:extLst>
              <a:ext uri="{FF2B5EF4-FFF2-40B4-BE49-F238E27FC236}">
                <a16:creationId xmlns:a16="http://schemas.microsoft.com/office/drawing/2014/main" id="{05DFCACC-32F4-D942-ACB2-F39EC48EAE0B}"/>
              </a:ext>
            </a:extLst>
          </p:cNvPr>
          <p:cNvSpPr/>
          <p:nvPr/>
        </p:nvSpPr>
        <p:spPr>
          <a:xfrm>
            <a:off x="8618789" y="1538163"/>
            <a:ext cx="64633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version</a:t>
            </a:r>
          </a:p>
        </p:txBody>
      </p:sp>
      <p:sp>
        <p:nvSpPr>
          <p:cNvPr id="95" name="Oval 94">
            <a:extLst>
              <a:ext uri="{FF2B5EF4-FFF2-40B4-BE49-F238E27FC236}">
                <a16:creationId xmlns:a16="http://schemas.microsoft.com/office/drawing/2014/main" id="{910C8F33-1E04-BA40-9B43-7D8167C98CD0}"/>
              </a:ext>
            </a:extLst>
          </p:cNvPr>
          <p:cNvSpPr/>
          <p:nvPr/>
        </p:nvSpPr>
        <p:spPr>
          <a:xfrm>
            <a:off x="8833653" y="131897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96" name="Oval 95">
            <a:extLst>
              <a:ext uri="{FF2B5EF4-FFF2-40B4-BE49-F238E27FC236}">
                <a16:creationId xmlns:a16="http://schemas.microsoft.com/office/drawing/2014/main" id="{067D703C-B4DA-9643-A4A5-EBF8C6FA51F9}"/>
              </a:ext>
            </a:extLst>
          </p:cNvPr>
          <p:cNvSpPr/>
          <p:nvPr/>
        </p:nvSpPr>
        <p:spPr>
          <a:xfrm>
            <a:off x="10148361" y="300075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7" name="Rectangle 96">
            <a:extLst>
              <a:ext uri="{FF2B5EF4-FFF2-40B4-BE49-F238E27FC236}">
                <a16:creationId xmlns:a16="http://schemas.microsoft.com/office/drawing/2014/main" id="{6FEE7FD0-2282-9744-8320-9449F41EEDC0}"/>
              </a:ext>
            </a:extLst>
          </p:cNvPr>
          <p:cNvSpPr/>
          <p:nvPr/>
        </p:nvSpPr>
        <p:spPr>
          <a:xfrm>
            <a:off x="10080836" y="3208606"/>
            <a:ext cx="10438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stored as OCI artifact</a:t>
            </a:r>
          </a:p>
        </p:txBody>
      </p:sp>
      <p:sp>
        <p:nvSpPr>
          <p:cNvPr id="98" name="Oval 97">
            <a:extLst>
              <a:ext uri="{FF2B5EF4-FFF2-40B4-BE49-F238E27FC236}">
                <a16:creationId xmlns:a16="http://schemas.microsoft.com/office/drawing/2014/main" id="{FCBEB07B-BC75-8C4D-B837-E7BC60E4803B}"/>
              </a:ext>
            </a:extLst>
          </p:cNvPr>
          <p:cNvSpPr/>
          <p:nvPr/>
        </p:nvSpPr>
        <p:spPr>
          <a:xfrm>
            <a:off x="8596253" y="529224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9" name="Rectangle 98">
            <a:extLst>
              <a:ext uri="{FF2B5EF4-FFF2-40B4-BE49-F238E27FC236}">
                <a16:creationId xmlns:a16="http://schemas.microsoft.com/office/drawing/2014/main" id="{E68E4654-7A2D-294F-B768-EC843D987729}"/>
              </a:ext>
            </a:extLst>
          </p:cNvPr>
          <p:cNvSpPr/>
          <p:nvPr/>
        </p:nvSpPr>
        <p:spPr>
          <a:xfrm>
            <a:off x="7785669" y="5323743"/>
            <a:ext cx="86273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Install helm chart</a:t>
            </a:r>
          </a:p>
        </p:txBody>
      </p:sp>
      <p:cxnSp>
        <p:nvCxnSpPr>
          <p:cNvPr id="68" name="Elbow Connector 111">
            <a:extLst>
              <a:ext uri="{FF2B5EF4-FFF2-40B4-BE49-F238E27FC236}">
                <a16:creationId xmlns:a16="http://schemas.microsoft.com/office/drawing/2014/main" id="{17D6C134-BCCD-4494-BEDB-A2EB90C7E85E}"/>
              </a:ext>
              <a:ext uri="{C183D7F6-B498-43B3-948B-1728B52AA6E4}">
                <adec:decorative xmlns:adec="http://schemas.microsoft.com/office/drawing/2017/decorative" val="1"/>
              </a:ext>
            </a:extLst>
          </p:cNvPr>
          <p:cNvCxnSpPr>
            <a:cxnSpLocks/>
            <a:stCxn id="136" idx="3"/>
            <a:endCxn id="145" idx="2"/>
          </p:cNvCxnSpPr>
          <p:nvPr/>
        </p:nvCxnSpPr>
        <p:spPr>
          <a:xfrm flipV="1">
            <a:off x="5818347" y="5042062"/>
            <a:ext cx="4262490" cy="21287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78" name="Elbow Connector 113">
            <a:extLst>
              <a:ext uri="{FF2B5EF4-FFF2-40B4-BE49-F238E27FC236}">
                <a16:creationId xmlns:a16="http://schemas.microsoft.com/office/drawing/2014/main" id="{F41DDC8C-98EE-4935-A08B-593F5591A926}"/>
              </a:ext>
              <a:ext uri="{C183D7F6-B498-43B3-948B-1728B52AA6E4}">
                <adec:decorative xmlns:adec="http://schemas.microsoft.com/office/drawing/2017/decorative" val="1"/>
              </a:ext>
            </a:extLst>
          </p:cNvPr>
          <p:cNvCxnSpPr>
            <a:cxnSpLocks/>
            <a:stCxn id="11" idx="1"/>
            <a:endCxn id="244" idx="0"/>
          </p:cNvCxnSpPr>
          <p:nvPr/>
        </p:nvCxnSpPr>
        <p:spPr>
          <a:xfrm rot="10800000" flipV="1">
            <a:off x="8698978" y="1743985"/>
            <a:ext cx="567692" cy="580254"/>
          </a:xfrm>
          <a:prstGeom prst="bentConnector2">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3228041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Monitor (public preview)</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Lst>
          </p:cNvPr>
          <p:cNvSpPr/>
          <p:nvPr/>
        </p:nvSpPr>
        <p:spPr bwMode="auto">
          <a:xfrm>
            <a:off x="2272521" y="3108960"/>
            <a:ext cx="7646958"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41" name="Rectangle 40">
            <a:extLst>
              <a:ext uri="{FF2B5EF4-FFF2-40B4-BE49-F238E27FC236}">
                <a16:creationId xmlns:a16="http://schemas.microsoft.com/office/drawing/2014/main" id="{EA8DC228-4E29-064B-8633-6E9BFFF472B7}"/>
              </a:ext>
            </a:extLst>
          </p:cNvPr>
          <p:cNvSpPr/>
          <p:nvPr/>
        </p:nvSpPr>
        <p:spPr bwMode="auto">
          <a:xfrm>
            <a:off x="2526975" y="38708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node-1</a:t>
            </a:r>
          </a:p>
        </p:txBody>
      </p:sp>
      <p:sp>
        <p:nvSpPr>
          <p:cNvPr id="52" name="Rectangle 51">
            <a:extLst>
              <a:ext uri="{FF2B5EF4-FFF2-40B4-BE49-F238E27FC236}">
                <a16:creationId xmlns:a16="http://schemas.microsoft.com/office/drawing/2014/main" id="{C3CEC578-07E6-9F48-9CEE-C1F68EA17595}"/>
              </a:ext>
            </a:extLst>
          </p:cNvPr>
          <p:cNvSpPr/>
          <p:nvPr/>
        </p:nvSpPr>
        <p:spPr bwMode="auto">
          <a:xfrm>
            <a:off x="2612353"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57" name="Rectangle 56">
            <a:extLst>
              <a:ext uri="{FF2B5EF4-FFF2-40B4-BE49-F238E27FC236}">
                <a16:creationId xmlns:a16="http://schemas.microsoft.com/office/drawing/2014/main" id="{7323E5AF-0D87-E24F-A063-FDB0E25D2A6E}"/>
              </a:ext>
            </a:extLst>
          </p:cNvPr>
          <p:cNvSpPr/>
          <p:nvPr/>
        </p:nvSpPr>
        <p:spPr bwMode="auto">
          <a:xfrm>
            <a:off x="3704546"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58" name="Rectangle 57">
            <a:extLst>
              <a:ext uri="{FF2B5EF4-FFF2-40B4-BE49-F238E27FC236}">
                <a16:creationId xmlns:a16="http://schemas.microsoft.com/office/drawing/2014/main" id="{0BAD5DC1-4E8F-3349-844C-3496DEC18ACD}"/>
              </a:ext>
            </a:extLst>
          </p:cNvPr>
          <p:cNvSpPr/>
          <p:nvPr/>
        </p:nvSpPr>
        <p:spPr bwMode="auto">
          <a:xfrm>
            <a:off x="2612353" y="580187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61" name="Rectangle 60">
            <a:extLst>
              <a:ext uri="{FF2B5EF4-FFF2-40B4-BE49-F238E27FC236}">
                <a16:creationId xmlns:a16="http://schemas.microsoft.com/office/drawing/2014/main" id="{FD107130-8BEE-F649-9264-1E4CFDC7B54F}"/>
              </a:ext>
            </a:extLst>
          </p:cNvPr>
          <p:cNvSpPr/>
          <p:nvPr/>
        </p:nvSpPr>
        <p:spPr bwMode="auto">
          <a:xfrm>
            <a:off x="3704546" y="580187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2560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29" name="Elbow Connector 28">
            <a:extLst>
              <a:ext uri="{FF2B5EF4-FFF2-40B4-BE49-F238E27FC236}">
                <a16:creationId xmlns:a16="http://schemas.microsoft.com/office/drawing/2014/main" id="{A76D3A0C-D2B0-AA44-AB4F-C1528FBF3253}"/>
              </a:ext>
            </a:extLst>
          </p:cNvPr>
          <p:cNvCxnSpPr>
            <a:cxnSpLocks/>
            <a:stCxn id="64" idx="2"/>
            <a:endCxn id="52" idx="3"/>
          </p:cNvCxnSpPr>
          <p:nvPr/>
        </p:nvCxnSpPr>
        <p:spPr>
          <a:xfrm rot="5400000">
            <a:off x="3093897" y="496546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0022050D-FF4D-284C-90D5-E5C59864CECC}"/>
              </a:ext>
            </a:extLst>
          </p:cNvPr>
          <p:cNvCxnSpPr>
            <a:cxnSpLocks/>
            <a:stCxn id="64" idx="2"/>
            <a:endCxn id="57" idx="1"/>
          </p:cNvCxnSpPr>
          <p:nvPr/>
        </p:nvCxnSpPr>
        <p:spPr>
          <a:xfrm rot="16200000" flipH="1">
            <a:off x="3290680" y="496968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A12FD50-A160-0043-B9DF-857D4731766D}"/>
              </a:ext>
            </a:extLst>
          </p:cNvPr>
          <p:cNvCxnSpPr>
            <a:cxnSpLocks/>
            <a:stCxn id="64" idx="2"/>
            <a:endCxn id="58" idx="3"/>
          </p:cNvCxnSpPr>
          <p:nvPr/>
        </p:nvCxnSpPr>
        <p:spPr>
          <a:xfrm rot="5400000">
            <a:off x="2761644" y="529772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2135936E-0B01-0C4C-8A1D-D68EE46A1E0A}"/>
              </a:ext>
            </a:extLst>
          </p:cNvPr>
          <p:cNvCxnSpPr>
            <a:cxnSpLocks/>
            <a:stCxn id="64" idx="2"/>
            <a:endCxn id="61" idx="1"/>
          </p:cNvCxnSpPr>
          <p:nvPr/>
        </p:nvCxnSpPr>
        <p:spPr>
          <a:xfrm rot="16200000" flipH="1">
            <a:off x="2958428" y="530194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6BE16F-FE31-184B-815D-4FF6E0D1CCE6}"/>
              </a:ext>
            </a:extLst>
          </p:cNvPr>
          <p:cNvSpPr txBox="1"/>
          <p:nvPr/>
        </p:nvSpPr>
        <p:spPr>
          <a:xfrm>
            <a:off x="3595413" y="479099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sp>
        <p:nvSpPr>
          <p:cNvPr id="74" name="Rectangle 73">
            <a:extLst>
              <a:ext uri="{FF2B5EF4-FFF2-40B4-BE49-F238E27FC236}">
                <a16:creationId xmlns:a16="http://schemas.microsoft.com/office/drawing/2014/main" id="{0F934B63-DA93-4C2A-9BD5-B559CBB2ED01}"/>
              </a:ext>
            </a:extLst>
          </p:cNvPr>
          <p:cNvSpPr/>
          <p:nvPr/>
        </p:nvSpPr>
        <p:spPr bwMode="auto">
          <a:xfrm>
            <a:off x="5107896"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79" name="Rectangle 78">
            <a:extLst>
              <a:ext uri="{FF2B5EF4-FFF2-40B4-BE49-F238E27FC236}">
                <a16:creationId xmlns:a16="http://schemas.microsoft.com/office/drawing/2014/main" id="{7E04270A-2958-42A6-A003-549CF7D87759}"/>
              </a:ext>
            </a:extLst>
          </p:cNvPr>
          <p:cNvSpPr/>
          <p:nvPr/>
        </p:nvSpPr>
        <p:spPr bwMode="auto">
          <a:xfrm>
            <a:off x="5430274"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80" name="Elbow Connector 28">
            <a:extLst>
              <a:ext uri="{FF2B5EF4-FFF2-40B4-BE49-F238E27FC236}">
                <a16:creationId xmlns:a16="http://schemas.microsoft.com/office/drawing/2014/main" id="{724BA9E4-ADDD-4ACF-B600-E55BEBC9ADE4}"/>
              </a:ext>
            </a:extLst>
          </p:cNvPr>
          <p:cNvCxnSpPr>
            <a:cxnSpLocks/>
            <a:stCxn id="79" idx="2"/>
            <a:endCxn id="75" idx="3"/>
          </p:cNvCxnSpPr>
          <p:nvPr/>
        </p:nvCxnSpPr>
        <p:spPr>
          <a:xfrm rot="5400000">
            <a:off x="5674818"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30">
            <a:extLst>
              <a:ext uri="{FF2B5EF4-FFF2-40B4-BE49-F238E27FC236}">
                <a16:creationId xmlns:a16="http://schemas.microsoft.com/office/drawing/2014/main" id="{62EDB110-472F-47C0-87A6-756A4383F0AA}"/>
              </a:ext>
            </a:extLst>
          </p:cNvPr>
          <p:cNvCxnSpPr>
            <a:cxnSpLocks/>
            <a:stCxn id="79" idx="2"/>
            <a:endCxn id="76" idx="1"/>
          </p:cNvCxnSpPr>
          <p:nvPr/>
        </p:nvCxnSpPr>
        <p:spPr>
          <a:xfrm rot="16200000" flipH="1">
            <a:off x="5871601"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Elbow Connector 32">
            <a:extLst>
              <a:ext uri="{FF2B5EF4-FFF2-40B4-BE49-F238E27FC236}">
                <a16:creationId xmlns:a16="http://schemas.microsoft.com/office/drawing/2014/main" id="{B7ABF099-336B-431A-9433-992634339F41}"/>
              </a:ext>
            </a:extLst>
          </p:cNvPr>
          <p:cNvCxnSpPr>
            <a:cxnSpLocks/>
            <a:stCxn id="79" idx="2"/>
            <a:endCxn id="77" idx="3"/>
          </p:cNvCxnSpPr>
          <p:nvPr/>
        </p:nvCxnSpPr>
        <p:spPr>
          <a:xfrm rot="5400000">
            <a:off x="5342565"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Elbow Connector 34">
            <a:extLst>
              <a:ext uri="{FF2B5EF4-FFF2-40B4-BE49-F238E27FC236}">
                <a16:creationId xmlns:a16="http://schemas.microsoft.com/office/drawing/2014/main" id="{744EB6C5-3EF9-41AE-837E-EAC99D1F08EE}"/>
              </a:ext>
            </a:extLst>
          </p:cNvPr>
          <p:cNvCxnSpPr>
            <a:cxnSpLocks/>
            <a:stCxn id="79" idx="2"/>
            <a:endCxn id="78" idx="1"/>
          </p:cNvCxnSpPr>
          <p:nvPr/>
        </p:nvCxnSpPr>
        <p:spPr>
          <a:xfrm rot="16200000" flipH="1">
            <a:off x="5539349"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B3CD963-6C2B-4748-8EA7-AACDF18B7B7E}"/>
              </a:ext>
            </a:extLst>
          </p:cNvPr>
          <p:cNvSpPr txBox="1"/>
          <p:nvPr/>
        </p:nvSpPr>
        <p:spPr>
          <a:xfrm>
            <a:off x="6176334" y="479076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106" name="Rectangle 105">
            <a:extLst>
              <a:ext uri="{FF2B5EF4-FFF2-40B4-BE49-F238E27FC236}">
                <a16:creationId xmlns:a16="http://schemas.microsoft.com/office/drawing/2014/main" id="{7E7D58ED-2071-4235-934E-9F227A66278D}"/>
              </a:ext>
            </a:extLst>
          </p:cNvPr>
          <p:cNvSpPr/>
          <p:nvPr/>
        </p:nvSpPr>
        <p:spPr bwMode="auto">
          <a:xfrm>
            <a:off x="8000701"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107" name="Elbow Connector 28">
            <a:extLst>
              <a:ext uri="{FF2B5EF4-FFF2-40B4-BE49-F238E27FC236}">
                <a16:creationId xmlns:a16="http://schemas.microsoft.com/office/drawing/2014/main" id="{F124C9E2-B9EC-4EC7-8414-5F43158F1474}"/>
              </a:ext>
            </a:extLst>
          </p:cNvPr>
          <p:cNvCxnSpPr>
            <a:cxnSpLocks/>
            <a:stCxn id="106" idx="2"/>
            <a:endCxn id="102" idx="3"/>
          </p:cNvCxnSpPr>
          <p:nvPr/>
        </p:nvCxnSpPr>
        <p:spPr>
          <a:xfrm rot="5400000">
            <a:off x="8245245"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30">
            <a:extLst>
              <a:ext uri="{FF2B5EF4-FFF2-40B4-BE49-F238E27FC236}">
                <a16:creationId xmlns:a16="http://schemas.microsoft.com/office/drawing/2014/main" id="{7F6B92D0-97DC-4880-BCEF-E59A6E311A4D}"/>
              </a:ext>
            </a:extLst>
          </p:cNvPr>
          <p:cNvCxnSpPr>
            <a:cxnSpLocks/>
            <a:stCxn id="106" idx="2"/>
            <a:endCxn id="103" idx="1"/>
          </p:cNvCxnSpPr>
          <p:nvPr/>
        </p:nvCxnSpPr>
        <p:spPr>
          <a:xfrm rot="16200000" flipH="1">
            <a:off x="8442028"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Elbow Connector 32">
            <a:extLst>
              <a:ext uri="{FF2B5EF4-FFF2-40B4-BE49-F238E27FC236}">
                <a16:creationId xmlns:a16="http://schemas.microsoft.com/office/drawing/2014/main" id="{72BBA63F-66F8-4BEC-9DB1-91A1A87CCD5A}"/>
              </a:ext>
            </a:extLst>
          </p:cNvPr>
          <p:cNvCxnSpPr>
            <a:cxnSpLocks/>
            <a:stCxn id="106" idx="2"/>
            <a:endCxn id="104" idx="3"/>
          </p:cNvCxnSpPr>
          <p:nvPr/>
        </p:nvCxnSpPr>
        <p:spPr>
          <a:xfrm rot="5400000">
            <a:off x="7912992"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34">
            <a:extLst>
              <a:ext uri="{FF2B5EF4-FFF2-40B4-BE49-F238E27FC236}">
                <a16:creationId xmlns:a16="http://schemas.microsoft.com/office/drawing/2014/main" id="{937ADFFA-70CA-4D9A-A067-E6EABE4BDA2B}"/>
              </a:ext>
            </a:extLst>
          </p:cNvPr>
          <p:cNvCxnSpPr>
            <a:cxnSpLocks/>
            <a:stCxn id="106" idx="2"/>
            <a:endCxn id="105" idx="1"/>
          </p:cNvCxnSpPr>
          <p:nvPr/>
        </p:nvCxnSpPr>
        <p:spPr>
          <a:xfrm rot="16200000" flipH="1">
            <a:off x="8109776"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ED75F37-674D-433A-B7E2-ECDB68A42422}"/>
              </a:ext>
            </a:extLst>
          </p:cNvPr>
          <p:cNvSpPr txBox="1"/>
          <p:nvPr/>
        </p:nvSpPr>
        <p:spPr>
          <a:xfrm>
            <a:off x="8746761" y="479076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9641" y="2796742"/>
            <a:ext cx="365760" cy="365760"/>
          </a:xfrm>
          <a:prstGeom prst="rect">
            <a:avLst/>
          </a:prstGeom>
        </p:spPr>
      </p:pic>
      <p:grpSp>
        <p:nvGrpSpPr>
          <p:cNvPr id="49" name="Group 48">
            <a:extLst>
              <a:ext uri="{FF2B5EF4-FFF2-40B4-BE49-F238E27FC236}">
                <a16:creationId xmlns:a16="http://schemas.microsoft.com/office/drawing/2014/main" id="{23ECD540-0468-4E76-AFE6-AC10F21DB8C0}"/>
              </a:ext>
            </a:extLst>
          </p:cNvPr>
          <p:cNvGrpSpPr/>
          <p:nvPr/>
        </p:nvGrpSpPr>
        <p:grpSpPr>
          <a:xfrm>
            <a:off x="3955295" y="1331015"/>
            <a:ext cx="4275220" cy="1330051"/>
            <a:chOff x="3955295" y="1448405"/>
            <a:chExt cx="4275220" cy="1330051"/>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3955295" y="1448405"/>
              <a:ext cx="4275220"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Monitor for containers</a:t>
              </a:r>
            </a:p>
          </p:txBody>
        </p:sp>
        <p:sp>
          <p:nvSpPr>
            <p:cNvPr id="27" name="TextBox 26">
              <a:extLst>
                <a:ext uri="{FF2B5EF4-FFF2-40B4-BE49-F238E27FC236}">
                  <a16:creationId xmlns:a16="http://schemas.microsoft.com/office/drawing/2014/main" id="{F643946F-2606-264F-B0B3-37C699DCEA3C}"/>
                </a:ext>
              </a:extLst>
            </p:cNvPr>
            <p:cNvSpPr txBox="1"/>
            <p:nvPr/>
          </p:nvSpPr>
          <p:spPr>
            <a:xfrm>
              <a:off x="4477883" y="1903204"/>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Workbooks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5644327" y="1893584"/>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 Analytics</a:t>
              </a:r>
            </a:p>
          </p:txBody>
        </p:sp>
        <p:sp>
          <p:nvSpPr>
            <p:cNvPr id="101" name="TextBox 100">
              <a:extLst>
                <a:ext uri="{FF2B5EF4-FFF2-40B4-BE49-F238E27FC236}">
                  <a16:creationId xmlns:a16="http://schemas.microsoft.com/office/drawing/2014/main" id="{787EEE6D-20BE-234D-BC85-0481E35400CB}"/>
                </a:ext>
              </a:extLst>
            </p:cNvPr>
            <p:cNvSpPr txBox="1"/>
            <p:nvPr/>
          </p:nvSpPr>
          <p:spPr>
            <a:xfrm>
              <a:off x="6810771" y="1901740"/>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Alerts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0024" y="2119708"/>
              <a:ext cx="365760" cy="365760"/>
            </a:xfrm>
            <a:prstGeom prst="rect">
              <a:avLst/>
            </a:prstGeom>
          </p:spPr>
        </p:pic>
        <p:pic>
          <p:nvPicPr>
            <p:cNvPr id="46" name="Graphic 45">
              <a:extLst>
                <a:ext uri="{FF2B5EF4-FFF2-40B4-BE49-F238E27FC236}">
                  <a16:creationId xmlns:a16="http://schemas.microsoft.com/office/drawing/2014/main" id="{E0056F75-AE7B-46CA-9FD6-A2A0F831BA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3580" y="2111081"/>
              <a:ext cx="365760" cy="365760"/>
            </a:xfrm>
            <a:prstGeom prst="rect">
              <a:avLst/>
            </a:prstGeom>
          </p:spPr>
        </p:pic>
        <p:pic>
          <p:nvPicPr>
            <p:cNvPr id="48" name="Graphic 47">
              <a:extLst>
                <a:ext uri="{FF2B5EF4-FFF2-40B4-BE49-F238E27FC236}">
                  <a16:creationId xmlns:a16="http://schemas.microsoft.com/office/drawing/2014/main" id="{8AC8C316-1A65-4924-BEA7-1CF5683D88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213" y="2146530"/>
              <a:ext cx="365760" cy="365760"/>
            </a:xfrm>
            <a:prstGeom prst="rect">
              <a:avLst/>
            </a:prstGeom>
          </p:spPr>
        </p:pic>
      </p:grpSp>
      <p:grpSp>
        <p:nvGrpSpPr>
          <p:cNvPr id="50" name="Group 49">
            <a:extLst>
              <a:ext uri="{FF2B5EF4-FFF2-40B4-BE49-F238E27FC236}">
                <a16:creationId xmlns:a16="http://schemas.microsoft.com/office/drawing/2014/main" id="{CAB53CB6-5D8B-4E2E-8863-18C6F9B4AAA7}"/>
              </a:ext>
            </a:extLst>
          </p:cNvPr>
          <p:cNvGrpSpPr/>
          <p:nvPr/>
        </p:nvGrpSpPr>
        <p:grpSpPr>
          <a:xfrm>
            <a:off x="4026223" y="1141619"/>
            <a:ext cx="749380" cy="371847"/>
            <a:chOff x="2862739" y="1484603"/>
            <a:chExt cx="749380" cy="371847"/>
          </a:xfrm>
        </p:grpSpPr>
        <p:pic>
          <p:nvPicPr>
            <p:cNvPr id="40" name="Graphic 39">
              <a:extLst>
                <a:ext uri="{FF2B5EF4-FFF2-40B4-BE49-F238E27FC236}">
                  <a16:creationId xmlns:a16="http://schemas.microsoft.com/office/drawing/2014/main" id="{43EDFF5F-D515-48B4-B89D-491916806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2739" y="1490690"/>
              <a:ext cx="365760" cy="365760"/>
            </a:xfrm>
            <a:prstGeom prst="rect">
              <a:avLst/>
            </a:prstGeom>
          </p:spPr>
        </p:pic>
        <p:pic>
          <p:nvPicPr>
            <p:cNvPr id="44" name="Graphic 43">
              <a:extLst>
                <a:ext uri="{FF2B5EF4-FFF2-40B4-BE49-F238E27FC236}">
                  <a16:creationId xmlns:a16="http://schemas.microsoft.com/office/drawing/2014/main" id="{B609AF21-39DC-4CF7-AD15-4E638CC8D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6359" y="1484603"/>
              <a:ext cx="365760" cy="365760"/>
            </a:xfrm>
            <a:prstGeom prst="rect">
              <a:avLst/>
            </a:prstGeom>
          </p:spPr>
        </p:pic>
      </p:grpSp>
      <p:cxnSp>
        <p:nvCxnSpPr>
          <p:cNvPr id="24" name="Elbow Connector 23">
            <a:extLst>
              <a:ext uri="{FF2B5EF4-FFF2-40B4-BE49-F238E27FC236}">
                <a16:creationId xmlns:a16="http://schemas.microsoft.com/office/drawing/2014/main" id="{B146AAB3-9D2C-CB4F-9850-2E01FFDD6C68}"/>
              </a:ext>
            </a:extLst>
          </p:cNvPr>
          <p:cNvCxnSpPr>
            <a:cxnSpLocks/>
            <a:stCxn id="41" idx="0"/>
            <a:endCxn id="162" idx="2"/>
          </p:cNvCxnSpPr>
          <p:nvPr/>
        </p:nvCxnSpPr>
        <p:spPr>
          <a:xfrm rot="5400000" flipH="1" flipV="1">
            <a:off x="4197568" y="1975484"/>
            <a:ext cx="1209755" cy="2580920"/>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Elbow Connector 23">
            <a:extLst>
              <a:ext uri="{FF2B5EF4-FFF2-40B4-BE49-F238E27FC236}">
                <a16:creationId xmlns:a16="http://schemas.microsoft.com/office/drawing/2014/main" id="{73C1CF94-D32D-42C9-9AC3-3FB61BD1E3EA}"/>
              </a:ext>
            </a:extLst>
          </p:cNvPr>
          <p:cNvCxnSpPr>
            <a:cxnSpLocks/>
            <a:stCxn id="85" idx="0"/>
            <a:endCxn id="162" idx="2"/>
          </p:cNvCxnSpPr>
          <p:nvPr/>
        </p:nvCxnSpPr>
        <p:spPr>
          <a:xfrm rot="16200000" flipV="1">
            <a:off x="6773357" y="1980615"/>
            <a:ext cx="1209525" cy="2570428"/>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4A5EED-8E5D-4BA9-9FA7-0A05B7BFD569}"/>
              </a:ext>
            </a:extLst>
          </p:cNvPr>
          <p:cNvCxnSpPr>
            <a:cxnSpLocks/>
            <a:stCxn id="74" idx="0"/>
            <a:endCxn id="162" idx="2"/>
          </p:cNvCxnSpPr>
          <p:nvPr/>
        </p:nvCxnSpPr>
        <p:spPr>
          <a:xfrm flipH="1" flipV="1">
            <a:off x="6092905" y="2661066"/>
            <a:ext cx="1" cy="1209525"/>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4658741" y="2822739"/>
            <a:ext cx="1434163"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Send metrics and logs</a:t>
            </a:r>
          </a:p>
        </p:txBody>
      </p:sp>
      <p:pic>
        <p:nvPicPr>
          <p:cNvPr id="70" name="Graphic 69" descr="Badge 1">
            <a:extLst>
              <a:ext uri="{FF2B5EF4-FFF2-40B4-BE49-F238E27FC236}">
                <a16:creationId xmlns:a16="http://schemas.microsoft.com/office/drawing/2014/main" id="{3199FDBA-5730-4E99-9871-D3F18FF0A9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3563" y="4501944"/>
            <a:ext cx="274320" cy="274320"/>
          </a:xfrm>
          <a:prstGeom prst="rect">
            <a:avLst/>
          </a:prstGeom>
        </p:spPr>
      </p:pic>
      <p:pic>
        <p:nvPicPr>
          <p:cNvPr id="71" name="Graphic 70" descr="Badge">
            <a:extLst>
              <a:ext uri="{FF2B5EF4-FFF2-40B4-BE49-F238E27FC236}">
                <a16:creationId xmlns:a16="http://schemas.microsoft.com/office/drawing/2014/main" id="{BC76759A-50D5-489D-9BCD-BB1A544FE5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4608" y="2670686"/>
            <a:ext cx="274320" cy="274320"/>
          </a:xfrm>
          <a:prstGeom prst="rect">
            <a:avLst/>
          </a:prstGeom>
        </p:spPr>
      </p:pic>
      <p:pic>
        <p:nvPicPr>
          <p:cNvPr id="130" name="Graphic 129" descr="Badge 1">
            <a:extLst>
              <a:ext uri="{FF2B5EF4-FFF2-40B4-BE49-F238E27FC236}">
                <a16:creationId xmlns:a16="http://schemas.microsoft.com/office/drawing/2014/main" id="{BB36DFD6-DB63-4633-8634-3DD75DE7EA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79565" y="4499412"/>
            <a:ext cx="274320" cy="274320"/>
          </a:xfrm>
          <a:prstGeom prst="rect">
            <a:avLst/>
          </a:prstGeom>
        </p:spPr>
      </p:pic>
      <p:pic>
        <p:nvPicPr>
          <p:cNvPr id="131" name="Graphic 130" descr="Badge 1">
            <a:extLst>
              <a:ext uri="{FF2B5EF4-FFF2-40B4-BE49-F238E27FC236}">
                <a16:creationId xmlns:a16="http://schemas.microsoft.com/office/drawing/2014/main" id="{B1E47A11-F105-47C3-8D46-86883E96E3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5567" y="4496880"/>
            <a:ext cx="274320" cy="274320"/>
          </a:xfrm>
          <a:prstGeom prst="rect">
            <a:avLst/>
          </a:prstGeom>
        </p:spPr>
      </p:pic>
    </p:spTree>
    <p:extLst>
      <p:ext uri="{BB962C8B-B14F-4D97-AF65-F5344CB8AC3E}">
        <p14:creationId xmlns:p14="http://schemas.microsoft.com/office/powerpoint/2010/main" val="4158895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Defender (public preview)</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Lst>
          </p:cNvPr>
          <p:cNvSpPr/>
          <p:nvPr/>
        </p:nvSpPr>
        <p:spPr bwMode="auto">
          <a:xfrm>
            <a:off x="1339850" y="3147060"/>
            <a:ext cx="9404349"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970" y="2927074"/>
            <a:ext cx="365760" cy="365760"/>
          </a:xfrm>
          <a:prstGeom prst="rect">
            <a:avLst/>
          </a:prstGeom>
        </p:spPr>
      </p:pic>
      <p:sp>
        <p:nvSpPr>
          <p:cNvPr id="162" name="Rectangle 161">
            <a:extLst>
              <a:ext uri="{FF2B5EF4-FFF2-40B4-BE49-F238E27FC236}">
                <a16:creationId xmlns:a16="http://schemas.microsoft.com/office/drawing/2014/main" id="{8ED568AF-D26C-6A44-B3B7-04DEDA5D921B}"/>
              </a:ext>
            </a:extLst>
          </p:cNvPr>
          <p:cNvSpPr/>
          <p:nvPr/>
        </p:nvSpPr>
        <p:spPr bwMode="auto">
          <a:xfrm>
            <a:off x="7245198" y="1578652"/>
            <a:ext cx="3167941"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Security Center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Defender for Kubernetes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7580197" y="2406395"/>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 Analytics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1495" y="2248554"/>
            <a:ext cx="365760" cy="365760"/>
          </a:xfrm>
          <a:prstGeom prst="rect">
            <a:avLst/>
          </a:prstGeom>
        </p:spPr>
      </p:pic>
      <p:cxnSp>
        <p:nvCxnSpPr>
          <p:cNvPr id="24" name="Elbow Connector 23">
            <a:extLst>
              <a:ext uri="{FF2B5EF4-FFF2-40B4-BE49-F238E27FC236}">
                <a16:creationId xmlns:a16="http://schemas.microsoft.com/office/drawing/2014/main" id="{B146AAB3-9D2C-CB4F-9850-2E01FFDD6C68}"/>
              </a:ext>
            </a:extLst>
          </p:cNvPr>
          <p:cNvCxnSpPr>
            <a:cxnSpLocks/>
          </p:cNvCxnSpPr>
          <p:nvPr/>
        </p:nvCxnSpPr>
        <p:spPr>
          <a:xfrm flipV="1">
            <a:off x="4412184" y="2614314"/>
            <a:ext cx="4257341" cy="406146"/>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8499265" y="2715946"/>
            <a:ext cx="1391678" cy="161583"/>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Send audit logs</a:t>
            </a:r>
          </a:p>
        </p:txBody>
      </p:sp>
      <p:cxnSp>
        <p:nvCxnSpPr>
          <p:cNvPr id="3" name="Straight Connector 2">
            <a:extLst>
              <a:ext uri="{FF2B5EF4-FFF2-40B4-BE49-F238E27FC236}">
                <a16:creationId xmlns:a16="http://schemas.microsoft.com/office/drawing/2014/main" id="{38F5DCB9-A641-494D-9C83-DD34465BF342}"/>
              </a:ext>
            </a:extLst>
          </p:cNvPr>
          <p:cNvCxnSpPr/>
          <p:nvPr/>
        </p:nvCxnSpPr>
        <p:spPr>
          <a:xfrm>
            <a:off x="4758928" y="3147060"/>
            <a:ext cx="0" cy="3671384"/>
          </a:xfrm>
          <a:prstGeom prst="lin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4381755-8867-4B74-AA0E-27D286282142}"/>
              </a:ext>
            </a:extLst>
          </p:cNvPr>
          <p:cNvGrpSpPr/>
          <p:nvPr/>
        </p:nvGrpSpPr>
        <p:grpSpPr>
          <a:xfrm>
            <a:off x="5481341" y="4031050"/>
            <a:ext cx="4540446" cy="2694027"/>
            <a:chOff x="5107896" y="4048391"/>
            <a:chExt cx="4540446" cy="2694027"/>
          </a:xfrm>
        </p:grpSpPr>
        <p:sp>
          <p:nvSpPr>
            <p:cNvPr id="74" name="Rectangle 73">
              <a:extLst>
                <a:ext uri="{FF2B5EF4-FFF2-40B4-BE49-F238E27FC236}">
                  <a16:creationId xmlns:a16="http://schemas.microsoft.com/office/drawing/2014/main" id="{0F934B63-DA93-4C2A-9BD5-B559CBB2ED01}"/>
                </a:ext>
              </a:extLst>
            </p:cNvPr>
            <p:cNvSpPr/>
            <p:nvPr/>
          </p:nvSpPr>
          <p:spPr bwMode="auto">
            <a:xfrm>
              <a:off x="5107896"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62" name="Rectangle 61">
              <a:extLst>
                <a:ext uri="{FF2B5EF4-FFF2-40B4-BE49-F238E27FC236}">
                  <a16:creationId xmlns:a16="http://schemas.microsoft.com/office/drawing/2014/main" id="{F2EEF603-3047-6541-93EE-5433B560CAB3}"/>
                </a:ext>
              </a:extLst>
            </p:cNvPr>
            <p:cNvSpPr/>
            <p:nvPr/>
          </p:nvSpPr>
          <p:spPr bwMode="auto">
            <a:xfrm>
              <a:off x="5193489"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3" name="Rectangle 62">
              <a:extLst>
                <a:ext uri="{FF2B5EF4-FFF2-40B4-BE49-F238E27FC236}">
                  <a16:creationId xmlns:a16="http://schemas.microsoft.com/office/drawing/2014/main" id="{92B5D931-2A6B-9544-976D-79E83F1A9473}"/>
                </a:ext>
              </a:extLst>
            </p:cNvPr>
            <p:cNvSpPr/>
            <p:nvPr/>
          </p:nvSpPr>
          <p:spPr bwMode="auto">
            <a:xfrm>
              <a:off x="6285682"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65" name="Rectangle 64">
              <a:extLst>
                <a:ext uri="{FF2B5EF4-FFF2-40B4-BE49-F238E27FC236}">
                  <a16:creationId xmlns:a16="http://schemas.microsoft.com/office/drawing/2014/main" id="{3865DC8D-954C-D646-A2DB-F867020A0A67}"/>
                </a:ext>
              </a:extLst>
            </p:cNvPr>
            <p:cNvSpPr/>
            <p:nvPr/>
          </p:nvSpPr>
          <p:spPr bwMode="auto">
            <a:xfrm>
              <a:off x="7763701"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6" name="Rectangle 65">
              <a:extLst>
                <a:ext uri="{FF2B5EF4-FFF2-40B4-BE49-F238E27FC236}">
                  <a16:creationId xmlns:a16="http://schemas.microsoft.com/office/drawing/2014/main" id="{F10179B1-9440-E448-B1D5-F592EF4506D4}"/>
                </a:ext>
              </a:extLst>
            </p:cNvPr>
            <p:cNvSpPr/>
            <p:nvPr/>
          </p:nvSpPr>
          <p:spPr bwMode="auto">
            <a:xfrm>
              <a:off x="8855894"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grpSp>
      <p:sp>
        <p:nvSpPr>
          <p:cNvPr id="88" name="Rectangle 87">
            <a:extLst>
              <a:ext uri="{FF2B5EF4-FFF2-40B4-BE49-F238E27FC236}">
                <a16:creationId xmlns:a16="http://schemas.microsoft.com/office/drawing/2014/main" id="{66713C30-2F3C-0949-BEE9-A6C58B5BD7D2}"/>
              </a:ext>
            </a:extLst>
          </p:cNvPr>
          <p:cNvSpPr/>
          <p:nvPr/>
        </p:nvSpPr>
        <p:spPr>
          <a:xfrm>
            <a:off x="2297563" y="1502215"/>
            <a:ext cx="390208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Continuous discovery of Arc-enabled Kubernetes instances</a:t>
            </a:r>
          </a:p>
        </p:txBody>
      </p:sp>
      <p:sp>
        <p:nvSpPr>
          <p:cNvPr id="91" name="Rectangle 90">
            <a:extLst>
              <a:ext uri="{FF2B5EF4-FFF2-40B4-BE49-F238E27FC236}">
                <a16:creationId xmlns:a16="http://schemas.microsoft.com/office/drawing/2014/main" id="{C0706F03-CE88-1B41-9252-AA68E0DF64ED}"/>
              </a:ext>
            </a:extLst>
          </p:cNvPr>
          <p:cNvSpPr/>
          <p:nvPr/>
        </p:nvSpPr>
        <p:spPr>
          <a:xfrm>
            <a:off x="2232872" y="1966061"/>
            <a:ext cx="3719163"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Actionable recommendations for security best practices </a:t>
            </a:r>
          </a:p>
        </p:txBody>
      </p:sp>
      <p:sp>
        <p:nvSpPr>
          <p:cNvPr id="92" name="Rectangle 91">
            <a:extLst>
              <a:ext uri="{FF2B5EF4-FFF2-40B4-BE49-F238E27FC236}">
                <a16:creationId xmlns:a16="http://schemas.microsoft.com/office/drawing/2014/main" id="{945D4EB3-1E20-5346-B587-5CB7F52883FC}"/>
              </a:ext>
            </a:extLst>
          </p:cNvPr>
          <p:cNvSpPr/>
          <p:nvPr/>
        </p:nvSpPr>
        <p:spPr>
          <a:xfrm>
            <a:off x="1569286" y="2453837"/>
            <a:ext cx="5358642"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Detect threats across multi cloud Kubernetes clusters using advanced analytics </a:t>
            </a:r>
          </a:p>
        </p:txBody>
      </p:sp>
      <p:sp>
        <p:nvSpPr>
          <p:cNvPr id="20" name="TextBox 19">
            <a:extLst>
              <a:ext uri="{FF2B5EF4-FFF2-40B4-BE49-F238E27FC236}">
                <a16:creationId xmlns:a16="http://schemas.microsoft.com/office/drawing/2014/main" id="{0EC6E03F-3E51-FB4D-8B4A-7A50649F3370}"/>
              </a:ext>
            </a:extLst>
          </p:cNvPr>
          <p:cNvSpPr txBox="1"/>
          <p:nvPr/>
        </p:nvSpPr>
        <p:spPr>
          <a:xfrm>
            <a:off x="10767060" y="1771650"/>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0AEA3C8A-4854-7C41-AF4C-EDDE606C376D}"/>
              </a:ext>
            </a:extLst>
          </p:cNvPr>
          <p:cNvSpPr txBox="1"/>
          <p:nvPr/>
        </p:nvSpPr>
        <p:spPr>
          <a:xfrm>
            <a:off x="2064380" y="3800837"/>
            <a:ext cx="1373425"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Control plane nodes</a:t>
            </a:r>
          </a:p>
        </p:txBody>
      </p:sp>
      <p:grpSp>
        <p:nvGrpSpPr>
          <p:cNvPr id="6" name="Group 5">
            <a:extLst>
              <a:ext uri="{FF2B5EF4-FFF2-40B4-BE49-F238E27FC236}">
                <a16:creationId xmlns:a16="http://schemas.microsoft.com/office/drawing/2014/main" id="{2322D3E5-8FCB-42A3-A7D3-1198099E2ABA}"/>
              </a:ext>
            </a:extLst>
          </p:cNvPr>
          <p:cNvGrpSpPr/>
          <p:nvPr/>
        </p:nvGrpSpPr>
        <p:grpSpPr>
          <a:xfrm>
            <a:off x="2064380" y="4031050"/>
            <a:ext cx="1970019" cy="2694027"/>
            <a:chOff x="2526975" y="4048621"/>
            <a:chExt cx="1970019" cy="2694027"/>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2526975" y="40486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node-1</a:t>
              </a: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4338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azure-defender</a:t>
              </a:r>
            </a:p>
          </p:txBody>
        </p:sp>
        <p:sp>
          <p:nvSpPr>
            <p:cNvPr id="67" name="Rectangle 66">
              <a:extLst>
                <a:ext uri="{FF2B5EF4-FFF2-40B4-BE49-F238E27FC236}">
                  <a16:creationId xmlns:a16="http://schemas.microsoft.com/office/drawing/2014/main" id="{A491A8CE-BD16-8744-B00D-EB96EDF6C394}"/>
                </a:ext>
              </a:extLst>
            </p:cNvPr>
            <p:cNvSpPr/>
            <p:nvPr/>
          </p:nvSpPr>
          <p:spPr bwMode="auto">
            <a:xfrm>
              <a:off x="2586280" y="5623653"/>
              <a:ext cx="920208"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Audit logs</a:t>
              </a:r>
            </a:p>
          </p:txBody>
        </p:sp>
        <p:cxnSp>
          <p:nvCxnSpPr>
            <p:cNvPr id="8" name="Straight Arrow Connector 7">
              <a:extLst>
                <a:ext uri="{FF2B5EF4-FFF2-40B4-BE49-F238E27FC236}">
                  <a16:creationId xmlns:a16="http://schemas.microsoft.com/office/drawing/2014/main" id="{4288ADD6-AE64-4049-BCFC-F3A833243377}"/>
                </a:ext>
              </a:extLst>
            </p:cNvPr>
            <p:cNvCxnSpPr>
              <a:cxnSpLocks/>
            </p:cNvCxnSpPr>
            <p:nvPr/>
          </p:nvCxnSpPr>
          <p:spPr>
            <a:xfrm>
              <a:off x="3041576" y="4926185"/>
              <a:ext cx="0" cy="6974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278B62B-88D5-CA49-A342-7CE01568CA7E}"/>
                </a:ext>
              </a:extLst>
            </p:cNvPr>
            <p:cNvSpPr txBox="1"/>
            <p:nvPr/>
          </p:nvSpPr>
          <p:spPr>
            <a:xfrm>
              <a:off x="3194792" y="5000323"/>
              <a:ext cx="1074141"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Collect audit logs</a:t>
              </a:r>
            </a:p>
          </p:txBody>
        </p:sp>
        <p:sp>
          <p:nvSpPr>
            <p:cNvPr id="132" name="Rectangle 131">
              <a:extLst>
                <a:ext uri="{FF2B5EF4-FFF2-40B4-BE49-F238E27FC236}">
                  <a16:creationId xmlns:a16="http://schemas.microsoft.com/office/drawing/2014/main" id="{E179223C-250E-AD4C-B524-7473D7B1C862}"/>
                </a:ext>
              </a:extLst>
            </p:cNvPr>
            <p:cNvSpPr/>
            <p:nvPr/>
          </p:nvSpPr>
          <p:spPr bwMode="auto">
            <a:xfrm>
              <a:off x="3598903" y="5623653"/>
              <a:ext cx="811054"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grpSp>
      <p:sp>
        <p:nvSpPr>
          <p:cNvPr id="133" name="TextBox 132">
            <a:extLst>
              <a:ext uri="{FF2B5EF4-FFF2-40B4-BE49-F238E27FC236}">
                <a16:creationId xmlns:a16="http://schemas.microsoft.com/office/drawing/2014/main" id="{1B101D6E-B603-C747-9366-B17FF14F808D}"/>
              </a:ext>
            </a:extLst>
          </p:cNvPr>
          <p:cNvSpPr txBox="1"/>
          <p:nvPr/>
        </p:nvSpPr>
        <p:spPr>
          <a:xfrm>
            <a:off x="7287369" y="3803281"/>
            <a:ext cx="1026706"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Worker nodes</a:t>
            </a:r>
          </a:p>
        </p:txBody>
      </p:sp>
      <p:sp>
        <p:nvSpPr>
          <p:cNvPr id="50" name="TextBox 49">
            <a:extLst>
              <a:ext uri="{FF2B5EF4-FFF2-40B4-BE49-F238E27FC236}">
                <a16:creationId xmlns:a16="http://schemas.microsoft.com/office/drawing/2014/main" id="{E4275B33-2D73-48EE-AFC9-75F83D04B563}"/>
              </a:ext>
            </a:extLst>
          </p:cNvPr>
          <p:cNvSpPr txBox="1"/>
          <p:nvPr/>
        </p:nvSpPr>
        <p:spPr>
          <a:xfrm>
            <a:off x="1171431" y="3282935"/>
            <a:ext cx="3063974"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C2610860-B240-426E-8F68-5FB1E38DECC8}"/>
              </a:ext>
            </a:extLst>
          </p:cNvPr>
          <p:cNvSpPr/>
          <p:nvPr/>
        </p:nvSpPr>
        <p:spPr>
          <a:xfrm>
            <a:off x="2639100" y="524956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cxnSp>
        <p:nvCxnSpPr>
          <p:cNvPr id="73" name="Elbow Connector 23">
            <a:extLst>
              <a:ext uri="{FF2B5EF4-FFF2-40B4-BE49-F238E27FC236}">
                <a16:creationId xmlns:a16="http://schemas.microsoft.com/office/drawing/2014/main" id="{E929DC07-1981-4AD2-A83D-4BB4D2E06619}"/>
              </a:ext>
            </a:extLst>
          </p:cNvPr>
          <p:cNvCxnSpPr>
            <a:cxnSpLocks/>
            <a:stCxn id="41" idx="3"/>
          </p:cNvCxnSpPr>
          <p:nvPr/>
        </p:nvCxnSpPr>
        <p:spPr>
          <a:xfrm flipV="1">
            <a:off x="4034399" y="3020460"/>
            <a:ext cx="375608" cy="2357604"/>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4746F84-2662-4B09-A143-5B36AD8FE032}"/>
              </a:ext>
            </a:extLst>
          </p:cNvPr>
          <p:cNvSpPr/>
          <p:nvPr/>
        </p:nvSpPr>
        <p:spPr>
          <a:xfrm>
            <a:off x="8546563" y="2912171"/>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pic>
        <p:nvPicPr>
          <p:cNvPr id="80" name="Graphic 79" descr="User">
            <a:extLst>
              <a:ext uri="{FF2B5EF4-FFF2-40B4-BE49-F238E27FC236}">
                <a16:creationId xmlns:a16="http://schemas.microsoft.com/office/drawing/2014/main" id="{46A2AAE1-512A-4129-AB82-6A6AA5FB9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278" y="2017293"/>
            <a:ext cx="452794" cy="452794"/>
          </a:xfrm>
          <a:prstGeom prst="rect">
            <a:avLst/>
          </a:prstGeom>
        </p:spPr>
      </p:pic>
      <p:cxnSp>
        <p:nvCxnSpPr>
          <p:cNvPr id="112" name="Straight Arrow Connector 111">
            <a:extLst>
              <a:ext uri="{FF2B5EF4-FFF2-40B4-BE49-F238E27FC236}">
                <a16:creationId xmlns:a16="http://schemas.microsoft.com/office/drawing/2014/main" id="{C7789B90-C4B3-4259-93DD-8497CF67E5DE}"/>
              </a:ext>
            </a:extLst>
          </p:cNvPr>
          <p:cNvCxnSpPr>
            <a:cxnSpLocks/>
          </p:cNvCxnSpPr>
          <p:nvPr/>
        </p:nvCxnSpPr>
        <p:spPr>
          <a:xfrm flipH="1" flipV="1">
            <a:off x="1971040" y="2740246"/>
            <a:ext cx="527736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FF10305-CB82-41F9-92E3-CD9CE95B57BE}"/>
              </a:ext>
            </a:extLst>
          </p:cNvPr>
          <p:cNvCxnSpPr>
            <a:cxnSpLocks/>
            <a:endCxn id="80" idx="3"/>
          </p:cNvCxnSpPr>
          <p:nvPr/>
        </p:nvCxnSpPr>
        <p:spPr>
          <a:xfrm flipH="1">
            <a:off x="777072" y="2243690"/>
            <a:ext cx="6468126"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FCEFC95-A1A4-498E-B0B0-570A88AA938C}"/>
              </a:ext>
            </a:extLst>
          </p:cNvPr>
          <p:cNvCxnSpPr>
            <a:cxnSpLocks/>
          </p:cNvCxnSpPr>
          <p:nvPr/>
        </p:nvCxnSpPr>
        <p:spPr>
          <a:xfrm flipH="1">
            <a:off x="1969110" y="1771650"/>
            <a:ext cx="5276088"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Elbow Connector 23">
            <a:extLst>
              <a:ext uri="{FF2B5EF4-FFF2-40B4-BE49-F238E27FC236}">
                <a16:creationId xmlns:a16="http://schemas.microsoft.com/office/drawing/2014/main" id="{1D637AAF-B5E2-4EC1-9C13-46242F2EB688}"/>
              </a:ext>
            </a:extLst>
          </p:cNvPr>
          <p:cNvCxnSpPr>
            <a:cxnSpLocks/>
            <a:endCxn id="80" idx="3"/>
          </p:cNvCxnSpPr>
          <p:nvPr/>
        </p:nvCxnSpPr>
        <p:spPr>
          <a:xfrm rot="10800000" flipV="1">
            <a:off x="777072" y="1771188"/>
            <a:ext cx="1216828" cy="472501"/>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Elbow Connector 23">
            <a:extLst>
              <a:ext uri="{FF2B5EF4-FFF2-40B4-BE49-F238E27FC236}">
                <a16:creationId xmlns:a16="http://schemas.microsoft.com/office/drawing/2014/main" id="{CA828371-56C4-4060-8B6B-E9BC7A59EEF9}"/>
              </a:ext>
            </a:extLst>
          </p:cNvPr>
          <p:cNvCxnSpPr>
            <a:cxnSpLocks/>
            <a:endCxn id="80" idx="3"/>
          </p:cNvCxnSpPr>
          <p:nvPr/>
        </p:nvCxnSpPr>
        <p:spPr>
          <a:xfrm rot="10800000">
            <a:off x="777072" y="2243691"/>
            <a:ext cx="1192038" cy="492865"/>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726C9FA7-FB61-49B2-A2AB-DD0C8763BE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3466" y="1362201"/>
            <a:ext cx="365760" cy="365760"/>
          </a:xfrm>
          <a:prstGeom prst="rect">
            <a:avLst/>
          </a:prstGeom>
        </p:spPr>
      </p:pic>
      <p:sp>
        <p:nvSpPr>
          <p:cNvPr id="131" name="binoculars" title="Icon of binoculars">
            <a:extLst>
              <a:ext uri="{FF2B5EF4-FFF2-40B4-BE49-F238E27FC236}">
                <a16:creationId xmlns:a16="http://schemas.microsoft.com/office/drawing/2014/main" id="{D141C3FD-377C-4E5F-89F6-D0FAF96069D2}"/>
              </a:ext>
            </a:extLst>
          </p:cNvPr>
          <p:cNvSpPr>
            <a:spLocks noChangeAspect="1" noEditPoints="1"/>
          </p:cNvSpPr>
          <p:nvPr/>
        </p:nvSpPr>
        <p:spPr bwMode="auto">
          <a:xfrm>
            <a:off x="6826064" y="1413234"/>
            <a:ext cx="307023" cy="28271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Scroll: Vertical 137">
            <a:extLst>
              <a:ext uri="{FF2B5EF4-FFF2-40B4-BE49-F238E27FC236}">
                <a16:creationId xmlns:a16="http://schemas.microsoft.com/office/drawing/2014/main" id="{A067B85F-397E-4F19-84F2-90AE375F4693}"/>
              </a:ext>
            </a:extLst>
          </p:cNvPr>
          <p:cNvSpPr/>
          <p:nvPr/>
        </p:nvSpPr>
        <p:spPr>
          <a:xfrm>
            <a:off x="6824127" y="1884526"/>
            <a:ext cx="310896" cy="283464"/>
          </a:xfrm>
          <a:prstGeom prst="verticalScroll">
            <a:avLst/>
          </a:pr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shield_3" title="Icon of a shield with an exclamation point inside">
            <a:extLst>
              <a:ext uri="{FF2B5EF4-FFF2-40B4-BE49-F238E27FC236}">
                <a16:creationId xmlns:a16="http://schemas.microsoft.com/office/drawing/2014/main" id="{157BBD22-DE82-432B-8F35-4217ACD7669E}"/>
              </a:ext>
            </a:extLst>
          </p:cNvPr>
          <p:cNvSpPr>
            <a:spLocks noChangeAspect="1" noEditPoints="1"/>
          </p:cNvSpPr>
          <p:nvPr/>
        </p:nvSpPr>
        <p:spPr bwMode="auto">
          <a:xfrm>
            <a:off x="6845751" y="2391840"/>
            <a:ext cx="279685" cy="28346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FC69C1E5-8CC9-43EF-95F5-499ED96607E0}"/>
              </a:ext>
            </a:extLst>
          </p:cNvPr>
          <p:cNvSpPr/>
          <p:nvPr/>
        </p:nvSpPr>
        <p:spPr>
          <a:xfrm>
            <a:off x="52320" y="176237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spTree>
    <p:extLst>
      <p:ext uri="{BB962C8B-B14F-4D97-AF65-F5344CB8AC3E}">
        <p14:creationId xmlns:p14="http://schemas.microsoft.com/office/powerpoint/2010/main" val="274545593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Open Service Mesh (Preview)</a:t>
            </a:r>
            <a:endParaRPr lang="en-US" sz="2000">
              <a:solidFill>
                <a:srgbClr val="FF0000"/>
              </a:solidFill>
              <a:latin typeface="+mn-lt"/>
            </a:endParaRP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05E2972-266C-274D-B97A-8D3B02777123}"/>
              </a:ext>
            </a:extLst>
          </p:cNvPr>
          <p:cNvSpPr/>
          <p:nvPr/>
        </p:nvSpPr>
        <p:spPr bwMode="auto">
          <a:xfrm>
            <a:off x="331602" y="2261173"/>
            <a:ext cx="11687329" cy="3886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070" y="1997553"/>
            <a:ext cx="365760" cy="365760"/>
          </a:xfrm>
          <a:prstGeom prst="rect">
            <a:avLst/>
          </a:prstGeom>
        </p:spPr>
      </p:pic>
      <p:sp>
        <p:nvSpPr>
          <p:cNvPr id="9" name="Rectangle 8">
            <a:extLst>
              <a:ext uri="{FF2B5EF4-FFF2-40B4-BE49-F238E27FC236}">
                <a16:creationId xmlns:a16="http://schemas.microsoft.com/office/drawing/2014/main" id="{EA8CAC4A-A88B-5742-B3F8-67DE7964A984}"/>
              </a:ext>
            </a:extLst>
          </p:cNvPr>
          <p:cNvSpPr/>
          <p:nvPr/>
        </p:nvSpPr>
        <p:spPr bwMode="auto">
          <a:xfrm>
            <a:off x="6261228" y="2989735"/>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Certificate manager</a:t>
            </a:r>
          </a:p>
        </p:txBody>
      </p:sp>
      <p:sp>
        <p:nvSpPr>
          <p:cNvPr id="56" name="Rectangle 55">
            <a:extLst>
              <a:ext uri="{FF2B5EF4-FFF2-40B4-BE49-F238E27FC236}">
                <a16:creationId xmlns:a16="http://schemas.microsoft.com/office/drawing/2014/main" id="{D01214BA-E15C-824F-9472-CB11425768E2}"/>
              </a:ext>
            </a:extLst>
          </p:cNvPr>
          <p:cNvSpPr/>
          <p:nvPr/>
        </p:nvSpPr>
        <p:spPr bwMode="auto">
          <a:xfrm>
            <a:off x="6261228" y="3888541"/>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Catalog</a:t>
            </a:r>
          </a:p>
        </p:txBody>
      </p:sp>
      <p:sp>
        <p:nvSpPr>
          <p:cNvPr id="57" name="Rectangle 56">
            <a:extLst>
              <a:ext uri="{FF2B5EF4-FFF2-40B4-BE49-F238E27FC236}">
                <a16:creationId xmlns:a16="http://schemas.microsoft.com/office/drawing/2014/main" id="{09FBFD74-B5DC-2146-B4C6-FF78E1DF5599}"/>
              </a:ext>
            </a:extLst>
          </p:cNvPr>
          <p:cNvSpPr/>
          <p:nvPr/>
        </p:nvSpPr>
        <p:spPr bwMode="auto">
          <a:xfrm>
            <a:off x="7664673" y="3888540"/>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Endpoints provider</a:t>
            </a:r>
          </a:p>
        </p:txBody>
      </p:sp>
      <p:sp>
        <p:nvSpPr>
          <p:cNvPr id="58" name="Rectangle 57">
            <a:extLst>
              <a:ext uri="{FF2B5EF4-FFF2-40B4-BE49-F238E27FC236}">
                <a16:creationId xmlns:a16="http://schemas.microsoft.com/office/drawing/2014/main" id="{32D53115-9D43-2142-9E4E-5F0E3004D976}"/>
              </a:ext>
            </a:extLst>
          </p:cNvPr>
          <p:cNvSpPr/>
          <p:nvPr/>
        </p:nvSpPr>
        <p:spPr bwMode="auto">
          <a:xfrm>
            <a:off x="6261228" y="4787348"/>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specification</a:t>
            </a:r>
          </a:p>
        </p:txBody>
      </p:sp>
      <p:sp>
        <p:nvSpPr>
          <p:cNvPr id="59" name="Rectangle 58">
            <a:extLst>
              <a:ext uri="{FF2B5EF4-FFF2-40B4-BE49-F238E27FC236}">
                <a16:creationId xmlns:a16="http://schemas.microsoft.com/office/drawing/2014/main" id="{3BEB9E9B-AA70-9E4F-86DB-56A99EC28441}"/>
              </a:ext>
            </a:extLst>
          </p:cNvPr>
          <p:cNvSpPr/>
          <p:nvPr/>
        </p:nvSpPr>
        <p:spPr bwMode="auto">
          <a:xfrm>
            <a:off x="4238877" y="3071445"/>
            <a:ext cx="1660818" cy="2081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ctr" rotWithShape="0">
              <a:schemeClr val="accent2">
                <a:alpha val="70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Proxy control plane</a:t>
            </a:r>
          </a:p>
        </p:txBody>
      </p:sp>
      <p:sp>
        <p:nvSpPr>
          <p:cNvPr id="61" name="Rectangle 60">
            <a:extLst>
              <a:ext uri="{FF2B5EF4-FFF2-40B4-BE49-F238E27FC236}">
                <a16:creationId xmlns:a16="http://schemas.microsoft.com/office/drawing/2014/main" id="{FB98FDEF-2C2F-034F-B00B-95A7A6DFDEE4}"/>
              </a:ext>
            </a:extLst>
          </p:cNvPr>
          <p:cNvSpPr/>
          <p:nvPr/>
        </p:nvSpPr>
        <p:spPr bwMode="auto">
          <a:xfrm>
            <a:off x="4369100" y="3437340"/>
            <a:ext cx="1433976" cy="986118"/>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7200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Discovery service	</a:t>
            </a:r>
          </a:p>
        </p:txBody>
      </p:sp>
      <p:sp>
        <p:nvSpPr>
          <p:cNvPr id="73" name="Rectangle 72">
            <a:extLst>
              <a:ext uri="{FF2B5EF4-FFF2-40B4-BE49-F238E27FC236}">
                <a16:creationId xmlns:a16="http://schemas.microsoft.com/office/drawing/2014/main" id="{97400E72-08C1-3E4A-B100-25CF2E0BECE7}"/>
              </a:ext>
            </a:extLst>
          </p:cNvPr>
          <p:cNvSpPr/>
          <p:nvPr/>
        </p:nvSpPr>
        <p:spPr bwMode="auto">
          <a:xfrm>
            <a:off x="4494202" y="3737784"/>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79" name="Rectangle 78">
            <a:extLst>
              <a:ext uri="{FF2B5EF4-FFF2-40B4-BE49-F238E27FC236}">
                <a16:creationId xmlns:a16="http://schemas.microsoft.com/office/drawing/2014/main" id="{591DD5B4-A55E-EF42-AC7C-F111D86382A2}"/>
              </a:ext>
            </a:extLst>
          </p:cNvPr>
          <p:cNvSpPr/>
          <p:nvPr/>
        </p:nvSpPr>
        <p:spPr bwMode="auto">
          <a:xfrm>
            <a:off x="4494202" y="4079308"/>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82" name="Rectangle 81">
            <a:extLst>
              <a:ext uri="{FF2B5EF4-FFF2-40B4-BE49-F238E27FC236}">
                <a16:creationId xmlns:a16="http://schemas.microsoft.com/office/drawing/2014/main" id="{58A42D27-A15C-334E-936B-0C39391B9CEC}"/>
              </a:ext>
            </a:extLst>
          </p:cNvPr>
          <p:cNvSpPr/>
          <p:nvPr/>
        </p:nvSpPr>
        <p:spPr bwMode="auto">
          <a:xfrm>
            <a:off x="782264" y="3585132"/>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86" name="Rectangle 85">
            <a:extLst>
              <a:ext uri="{FF2B5EF4-FFF2-40B4-BE49-F238E27FC236}">
                <a16:creationId xmlns:a16="http://schemas.microsoft.com/office/drawing/2014/main" id="{8B8CEF1A-6CDA-6548-91F3-F9A92663BB87}"/>
              </a:ext>
            </a:extLst>
          </p:cNvPr>
          <p:cNvSpPr/>
          <p:nvPr/>
        </p:nvSpPr>
        <p:spPr bwMode="auto">
          <a:xfrm>
            <a:off x="782264" y="3328174"/>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10" name="Rectangle 9">
            <a:extLst>
              <a:ext uri="{FF2B5EF4-FFF2-40B4-BE49-F238E27FC236}">
                <a16:creationId xmlns:a16="http://schemas.microsoft.com/office/drawing/2014/main" id="{4E13C6F1-FA6D-D24E-BC80-3CF45DC84975}"/>
              </a:ext>
            </a:extLst>
          </p:cNvPr>
          <p:cNvSpPr/>
          <p:nvPr/>
        </p:nvSpPr>
        <p:spPr bwMode="auto">
          <a:xfrm>
            <a:off x="664139" y="3053618"/>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pod-1</a:t>
            </a:r>
          </a:p>
        </p:txBody>
      </p:sp>
      <p:cxnSp>
        <p:nvCxnSpPr>
          <p:cNvPr id="14" name="Straight Arrow Connector 13">
            <a:extLst>
              <a:ext uri="{FF2B5EF4-FFF2-40B4-BE49-F238E27FC236}">
                <a16:creationId xmlns:a16="http://schemas.microsoft.com/office/drawing/2014/main" id="{5A2FD583-BA7F-364B-A9A3-8BBDBB05AE9D}"/>
              </a:ext>
            </a:extLst>
          </p:cNvPr>
          <p:cNvCxnSpPr>
            <a:cxnSpLocks/>
          </p:cNvCxnSpPr>
          <p:nvPr/>
        </p:nvCxnSpPr>
        <p:spPr>
          <a:xfrm>
            <a:off x="6781756" y="3437340"/>
            <a:ext cx="0" cy="451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C9BD9-B858-FB4D-AB63-220F78472004}"/>
              </a:ext>
            </a:extLst>
          </p:cNvPr>
          <p:cNvCxnSpPr>
            <a:stCxn id="56" idx="3"/>
          </p:cNvCxnSpPr>
          <p:nvPr/>
        </p:nvCxnSpPr>
        <p:spPr>
          <a:xfrm flipV="1">
            <a:off x="7302284" y="4112343"/>
            <a:ext cx="36238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A6B0A8E-AAB7-3749-B05F-9B998AB87C92}"/>
              </a:ext>
            </a:extLst>
          </p:cNvPr>
          <p:cNvCxnSpPr>
            <a:stCxn id="56" idx="2"/>
            <a:endCxn id="58" idx="0"/>
          </p:cNvCxnSpPr>
          <p:nvPr/>
        </p:nvCxnSpPr>
        <p:spPr>
          <a:xfrm>
            <a:off x="6781756" y="4336147"/>
            <a:ext cx="0" cy="451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3B1EA-013C-0C4E-8E42-A83F7E4B733C}"/>
              </a:ext>
            </a:extLst>
          </p:cNvPr>
          <p:cNvCxnSpPr>
            <a:stCxn id="56" idx="1"/>
            <a:endCxn id="59" idx="3"/>
          </p:cNvCxnSpPr>
          <p:nvPr/>
        </p:nvCxnSpPr>
        <p:spPr>
          <a:xfrm flipH="1">
            <a:off x="5899695" y="4112344"/>
            <a:ext cx="36153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21003C2-D6FB-4443-811D-3E3AC038FE3D}"/>
              </a:ext>
            </a:extLst>
          </p:cNvPr>
          <p:cNvSpPr/>
          <p:nvPr/>
        </p:nvSpPr>
        <p:spPr bwMode="auto">
          <a:xfrm>
            <a:off x="4109444" y="2859594"/>
            <a:ext cx="4659463" cy="2516126"/>
          </a:xfrm>
          <a:prstGeom prst="rect">
            <a:avLst/>
          </a:prstGeom>
          <a:noFill/>
          <a:ln>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98" name="Rectangle 97">
            <a:extLst>
              <a:ext uri="{FF2B5EF4-FFF2-40B4-BE49-F238E27FC236}">
                <a16:creationId xmlns:a16="http://schemas.microsoft.com/office/drawing/2014/main" id="{E5DA4716-F0A4-3E4D-8AF9-63BD9A1085A2}"/>
              </a:ext>
            </a:extLst>
          </p:cNvPr>
          <p:cNvSpPr/>
          <p:nvPr/>
        </p:nvSpPr>
        <p:spPr bwMode="auto">
          <a:xfrm>
            <a:off x="2235946" y="2416632"/>
            <a:ext cx="9543546" cy="3631448"/>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106" name="TextBox 105">
            <a:extLst>
              <a:ext uri="{FF2B5EF4-FFF2-40B4-BE49-F238E27FC236}">
                <a16:creationId xmlns:a16="http://schemas.microsoft.com/office/drawing/2014/main" id="{E4CF53B6-24B3-1343-AA96-3CC8C2364384}"/>
              </a:ext>
            </a:extLst>
          </p:cNvPr>
          <p:cNvSpPr txBox="1"/>
          <p:nvPr/>
        </p:nvSpPr>
        <p:spPr>
          <a:xfrm>
            <a:off x="594337" y="2397637"/>
            <a:ext cx="1452306"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Arc-enabled Kubernetes cluster</a:t>
            </a:r>
          </a:p>
        </p:txBody>
      </p:sp>
      <p:sp>
        <p:nvSpPr>
          <p:cNvPr id="107" name="TextBox 106">
            <a:extLst>
              <a:ext uri="{FF2B5EF4-FFF2-40B4-BE49-F238E27FC236}">
                <a16:creationId xmlns:a16="http://schemas.microsoft.com/office/drawing/2014/main" id="{4E42688F-FE56-0644-BD88-4154FA9E99D3}"/>
              </a:ext>
            </a:extLst>
          </p:cNvPr>
          <p:cNvSpPr txBox="1"/>
          <p:nvPr/>
        </p:nvSpPr>
        <p:spPr>
          <a:xfrm>
            <a:off x="2291442" y="2487386"/>
            <a:ext cx="1188308"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arc-osm-system namespace</a:t>
            </a:r>
          </a:p>
        </p:txBody>
      </p:sp>
      <p:sp>
        <p:nvSpPr>
          <p:cNvPr id="108" name="Rectangle 107">
            <a:extLst>
              <a:ext uri="{FF2B5EF4-FFF2-40B4-BE49-F238E27FC236}">
                <a16:creationId xmlns:a16="http://schemas.microsoft.com/office/drawing/2014/main" id="{D6B54D3F-0408-464F-8603-732F88C00A42}"/>
              </a:ext>
            </a:extLst>
          </p:cNvPr>
          <p:cNvSpPr/>
          <p:nvPr/>
        </p:nvSpPr>
        <p:spPr bwMode="auto">
          <a:xfrm>
            <a:off x="4006695" y="2563116"/>
            <a:ext cx="4857985" cy="339366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osm-controller pod</a:t>
            </a:r>
          </a:p>
        </p:txBody>
      </p:sp>
      <p:sp>
        <p:nvSpPr>
          <p:cNvPr id="111" name="Rectangle 110">
            <a:extLst>
              <a:ext uri="{FF2B5EF4-FFF2-40B4-BE49-F238E27FC236}">
                <a16:creationId xmlns:a16="http://schemas.microsoft.com/office/drawing/2014/main" id="{FAD216BC-EDAE-8044-AD3E-D6A3B00F5448}"/>
              </a:ext>
            </a:extLst>
          </p:cNvPr>
          <p:cNvSpPr/>
          <p:nvPr/>
        </p:nvSpPr>
        <p:spPr bwMode="auto">
          <a:xfrm>
            <a:off x="9011904" y="3421346"/>
            <a:ext cx="2308005"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osm-config ConfigMap</a:t>
            </a:r>
          </a:p>
        </p:txBody>
      </p:sp>
      <p:sp>
        <p:nvSpPr>
          <p:cNvPr id="112" name="Rectangle 111">
            <a:extLst>
              <a:ext uri="{FF2B5EF4-FFF2-40B4-BE49-F238E27FC236}">
                <a16:creationId xmlns:a16="http://schemas.microsoft.com/office/drawing/2014/main" id="{8F312164-C740-4949-8726-BFAF8777CF70}"/>
              </a:ext>
            </a:extLst>
          </p:cNvPr>
          <p:cNvSpPr/>
          <p:nvPr/>
        </p:nvSpPr>
        <p:spPr bwMode="auto">
          <a:xfrm>
            <a:off x="9011905" y="3914967"/>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osm-controller ValidatingWebhookConfiguration</a:t>
            </a:r>
          </a:p>
        </p:txBody>
      </p:sp>
      <p:sp>
        <p:nvSpPr>
          <p:cNvPr id="113" name="Rectangle 112">
            <a:extLst>
              <a:ext uri="{FF2B5EF4-FFF2-40B4-BE49-F238E27FC236}">
                <a16:creationId xmlns:a16="http://schemas.microsoft.com/office/drawing/2014/main" id="{D65C815F-73EA-A448-A301-05CA639565CC}"/>
              </a:ext>
            </a:extLst>
          </p:cNvPr>
          <p:cNvSpPr/>
          <p:nvPr/>
        </p:nvSpPr>
        <p:spPr bwMode="auto">
          <a:xfrm>
            <a:off x="9026584" y="4408588"/>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MutatingWebhookConfiguration</a:t>
            </a:r>
          </a:p>
        </p:txBody>
      </p:sp>
      <p:sp>
        <p:nvSpPr>
          <p:cNvPr id="114" name="Rectangle 113">
            <a:extLst>
              <a:ext uri="{FF2B5EF4-FFF2-40B4-BE49-F238E27FC236}">
                <a16:creationId xmlns:a16="http://schemas.microsoft.com/office/drawing/2014/main" id="{C63A982D-9B14-E840-8699-8755E15A33F3}"/>
              </a:ext>
            </a:extLst>
          </p:cNvPr>
          <p:cNvSpPr/>
          <p:nvPr/>
        </p:nvSpPr>
        <p:spPr bwMode="auto">
          <a:xfrm>
            <a:off x="9023495" y="490220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115" name="Rectangle 114">
            <a:extLst>
              <a:ext uri="{FF2B5EF4-FFF2-40B4-BE49-F238E27FC236}">
                <a16:creationId xmlns:a16="http://schemas.microsoft.com/office/drawing/2014/main" id="{CA195D77-AA98-1940-BA31-10FA5CEADEDC}"/>
              </a:ext>
            </a:extLst>
          </p:cNvPr>
          <p:cNvSpPr/>
          <p:nvPr/>
        </p:nvSpPr>
        <p:spPr bwMode="auto">
          <a:xfrm>
            <a:off x="9011904" y="539582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2" name="Rectangle 1">
            <a:extLst>
              <a:ext uri="{FF2B5EF4-FFF2-40B4-BE49-F238E27FC236}">
                <a16:creationId xmlns:a16="http://schemas.microsoft.com/office/drawing/2014/main" id="{BC26093D-50A4-0344-8584-7D005F528941}"/>
              </a:ext>
            </a:extLst>
          </p:cNvPr>
          <p:cNvSpPr/>
          <p:nvPr/>
        </p:nvSpPr>
        <p:spPr bwMode="auto">
          <a:xfrm>
            <a:off x="782264" y="4620426"/>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3" name="Rectangle 2">
            <a:extLst>
              <a:ext uri="{FF2B5EF4-FFF2-40B4-BE49-F238E27FC236}">
                <a16:creationId xmlns:a16="http://schemas.microsoft.com/office/drawing/2014/main" id="{9927047C-5CC0-D34C-A104-41362D61BE2C}"/>
              </a:ext>
            </a:extLst>
          </p:cNvPr>
          <p:cNvSpPr/>
          <p:nvPr/>
        </p:nvSpPr>
        <p:spPr bwMode="auto">
          <a:xfrm>
            <a:off x="782264" y="4363468"/>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4" name="Rectangle 3">
            <a:extLst>
              <a:ext uri="{FF2B5EF4-FFF2-40B4-BE49-F238E27FC236}">
                <a16:creationId xmlns:a16="http://schemas.microsoft.com/office/drawing/2014/main" id="{6CB6F7E4-7F66-094D-BA39-A6F4FABF0588}"/>
              </a:ext>
            </a:extLst>
          </p:cNvPr>
          <p:cNvSpPr/>
          <p:nvPr/>
        </p:nvSpPr>
        <p:spPr bwMode="auto">
          <a:xfrm>
            <a:off x="664139" y="4088912"/>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pod-2</a:t>
            </a:r>
          </a:p>
        </p:txBody>
      </p:sp>
      <p:cxnSp>
        <p:nvCxnSpPr>
          <p:cNvPr id="6" name="Elbow Connector 5">
            <a:extLst>
              <a:ext uri="{FF2B5EF4-FFF2-40B4-BE49-F238E27FC236}">
                <a16:creationId xmlns:a16="http://schemas.microsoft.com/office/drawing/2014/main" id="{D958314D-C150-414A-80B6-51D3914A86E5}"/>
              </a:ext>
            </a:extLst>
          </p:cNvPr>
          <p:cNvCxnSpPr>
            <a:stCxn id="73" idx="1"/>
            <a:endCxn id="82" idx="3"/>
          </p:cNvCxnSpPr>
          <p:nvPr/>
        </p:nvCxnSpPr>
        <p:spPr>
          <a:xfrm rot="10800000">
            <a:off x="1966036" y="3692548"/>
            <a:ext cx="2528166" cy="14288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022A2E7-8118-4F4B-A5D7-9980AD040677}"/>
              </a:ext>
            </a:extLst>
          </p:cNvPr>
          <p:cNvCxnSpPr>
            <a:stCxn id="79" idx="1"/>
            <a:endCxn id="2" idx="3"/>
          </p:cNvCxnSpPr>
          <p:nvPr/>
        </p:nvCxnSpPr>
        <p:spPr>
          <a:xfrm rot="10800000" flipV="1">
            <a:off x="1966036" y="4176957"/>
            <a:ext cx="2528166" cy="55088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7208CE-BCDB-4645-8945-60C10D2A8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1609" y="4808069"/>
            <a:ext cx="227183" cy="2554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ADBB083-F052-AD4A-BEED-E6F9C00A66F2}"/>
              </a:ext>
            </a:extLst>
          </p:cNvPr>
          <p:cNvSpPr txBox="1"/>
          <p:nvPr/>
        </p:nvSpPr>
        <p:spPr>
          <a:xfrm>
            <a:off x="7861636" y="5114156"/>
            <a:ext cx="589716" cy="184666"/>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SMI API</a:t>
            </a:r>
          </a:p>
        </p:txBody>
      </p:sp>
      <p:cxnSp>
        <p:nvCxnSpPr>
          <p:cNvPr id="28" name="Straight Arrow Connector 27">
            <a:extLst>
              <a:ext uri="{FF2B5EF4-FFF2-40B4-BE49-F238E27FC236}">
                <a16:creationId xmlns:a16="http://schemas.microsoft.com/office/drawing/2014/main" id="{D7633B65-E80E-6647-B980-90FF2256F594}"/>
              </a:ext>
            </a:extLst>
          </p:cNvPr>
          <p:cNvCxnSpPr>
            <a:stCxn id="58" idx="3"/>
          </p:cNvCxnSpPr>
          <p:nvPr/>
        </p:nvCxnSpPr>
        <p:spPr>
          <a:xfrm>
            <a:off x="7302284" y="5011151"/>
            <a:ext cx="701721"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99C73597-791E-224A-BBBE-85BCF6F7BB5F}"/>
              </a:ext>
            </a:extLst>
          </p:cNvPr>
          <p:cNvSpPr/>
          <p:nvPr/>
        </p:nvSpPr>
        <p:spPr bwMode="auto">
          <a:xfrm>
            <a:off x="9241762" y="2613733"/>
            <a:ext cx="1887077" cy="7144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cxnSp>
        <p:nvCxnSpPr>
          <p:cNvPr id="30" name="Elbow Connector 29">
            <a:extLst>
              <a:ext uri="{FF2B5EF4-FFF2-40B4-BE49-F238E27FC236}">
                <a16:creationId xmlns:a16="http://schemas.microsoft.com/office/drawing/2014/main" id="{40FA91AE-588B-A945-9BE3-339279302CC8}"/>
              </a:ext>
            </a:extLst>
          </p:cNvPr>
          <p:cNvCxnSpPr>
            <a:stCxn id="57" idx="0"/>
            <a:endCxn id="88" idx="1"/>
          </p:cNvCxnSpPr>
          <p:nvPr/>
        </p:nvCxnSpPr>
        <p:spPr>
          <a:xfrm rot="5400000" flipH="1" flipV="1">
            <a:off x="8254688" y="2901467"/>
            <a:ext cx="917586" cy="105656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5916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3108961" y="2406014"/>
            <a:ext cx="8943970" cy="43202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52036" y="5416349"/>
            <a:ext cx="1192762"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Calling entity</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662" y="5047414"/>
            <a:ext cx="274320" cy="274320"/>
          </a:xfrm>
          <a:prstGeom prst="rect">
            <a:avLst/>
          </a:prstGeom>
        </p:spPr>
      </p:pic>
      <p:sp>
        <p:nvSpPr>
          <p:cNvPr id="113" name="Rectangle 112">
            <a:extLst>
              <a:ext uri="{FF2B5EF4-FFF2-40B4-BE49-F238E27FC236}">
                <a16:creationId xmlns:a16="http://schemas.microsoft.com/office/drawing/2014/main" id="{4C7AF95D-C5C3-C641-B989-E1833501123C}"/>
              </a:ext>
            </a:extLst>
          </p:cNvPr>
          <p:cNvSpPr/>
          <p:nvPr/>
        </p:nvSpPr>
        <p:spPr bwMode="auto">
          <a:xfrm>
            <a:off x="3842440" y="5418697"/>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9823829" y="5422315"/>
            <a:ext cx="1710000"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zure</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-policy-addon</a:t>
            </a: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024" y="5048100"/>
            <a:ext cx="274320" cy="274320"/>
          </a:xfrm>
          <a:prstGeom prst="rect">
            <a:avLst/>
          </a:prstGeom>
        </p:spPr>
      </p:pic>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7174" y="6011507"/>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883" y="6011507"/>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6081" y="2223134"/>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1237496" y="5565718"/>
            <a:ext cx="26049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1244798" y="5830523"/>
            <a:ext cx="2583179"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FA3F622-FDFF-5246-A9B5-FDA75A31AAEB}"/>
              </a:ext>
            </a:extLst>
          </p:cNvPr>
          <p:cNvSpPr/>
          <p:nvPr/>
        </p:nvSpPr>
        <p:spPr>
          <a:xfrm>
            <a:off x="10656311" y="3457775"/>
            <a:ext cx="1296857" cy="769441"/>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Fetch policy</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definitions &amp;</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assignments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Report compliance</a:t>
            </a:r>
          </a:p>
        </p:txBody>
      </p:sp>
      <p:sp>
        <p:nvSpPr>
          <p:cNvPr id="162" name="Rectangle 161">
            <a:extLst>
              <a:ext uri="{FF2B5EF4-FFF2-40B4-BE49-F238E27FC236}">
                <a16:creationId xmlns:a16="http://schemas.microsoft.com/office/drawing/2014/main" id="{8ED568AF-D26C-6A44-B3B7-04DEDA5D921B}"/>
              </a:ext>
            </a:extLst>
          </p:cNvPr>
          <p:cNvSpPr/>
          <p:nvPr/>
        </p:nvSpPr>
        <p:spPr bwMode="auto">
          <a:xfrm>
            <a:off x="9824032" y="1159397"/>
            <a:ext cx="1709797" cy="8093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 Service</a:t>
            </a: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13"/>
          <a:srcRect t="24166" b="24166"/>
          <a:stretch/>
        </p:blipFill>
        <p:spPr>
          <a:xfrm>
            <a:off x="10053119" y="1327940"/>
            <a:ext cx="1251621" cy="213896"/>
          </a:xfrm>
          <a:prstGeom prst="rect">
            <a:avLst/>
          </a:prstGeom>
        </p:spPr>
      </p:pic>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Policy (Gatekeeper)</a:t>
            </a:r>
          </a:p>
        </p:txBody>
      </p:sp>
      <p:grpSp>
        <p:nvGrpSpPr>
          <p:cNvPr id="29" name="Group 28">
            <a:extLst>
              <a:ext uri="{FF2B5EF4-FFF2-40B4-BE49-F238E27FC236}">
                <a16:creationId xmlns:a16="http://schemas.microsoft.com/office/drawing/2014/main" id="{DBFB9C20-55A0-492D-A9F7-F03FC1CC5701}"/>
              </a:ext>
            </a:extLst>
          </p:cNvPr>
          <p:cNvGrpSpPr/>
          <p:nvPr/>
        </p:nvGrpSpPr>
        <p:grpSpPr>
          <a:xfrm>
            <a:off x="6752579" y="5098549"/>
            <a:ext cx="1433216" cy="1198512"/>
            <a:chOff x="7256200" y="5146410"/>
            <a:chExt cx="1433216" cy="1198512"/>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7256200" y="5146410"/>
              <a:ext cx="1433216" cy="11985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Gatekeeper</a:t>
              </a:r>
            </a:p>
          </p:txBody>
        </p:sp>
        <p:sp>
          <p:nvSpPr>
            <p:cNvPr id="42" name="Rectangle 41">
              <a:extLst>
                <a:ext uri="{FF2B5EF4-FFF2-40B4-BE49-F238E27FC236}">
                  <a16:creationId xmlns:a16="http://schemas.microsoft.com/office/drawing/2014/main" id="{391B8D23-C33A-044A-AD9F-9FFC811958D4}"/>
                </a:ext>
              </a:extLst>
            </p:cNvPr>
            <p:cNvSpPr/>
            <p:nvPr/>
          </p:nvSpPr>
          <p:spPr bwMode="auto">
            <a:xfrm>
              <a:off x="7463902" y="5777865"/>
              <a:ext cx="1017815" cy="4513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OPA</a:t>
              </a:r>
            </a:p>
          </p:txBody>
        </p:sp>
        <p:pic>
          <p:nvPicPr>
            <p:cNvPr id="6" name="Picture 5" descr="Icon&#10;&#10;Description automatically generated">
              <a:extLst>
                <a:ext uri="{FF2B5EF4-FFF2-40B4-BE49-F238E27FC236}">
                  <a16:creationId xmlns:a16="http://schemas.microsoft.com/office/drawing/2014/main" id="{D9D63950-D92A-9548-9872-3559A47755DC}"/>
                </a:ext>
              </a:extLst>
            </p:cNvPr>
            <p:cNvPicPr>
              <a:picLocks noChangeAspect="1"/>
            </p:cNvPicPr>
            <p:nvPr/>
          </p:nvPicPr>
          <p:blipFill>
            <a:blip r:embed="rId14"/>
            <a:stretch>
              <a:fillRect/>
            </a:stretch>
          </p:blipFill>
          <p:spPr>
            <a:xfrm>
              <a:off x="7802145" y="5534727"/>
              <a:ext cx="341327" cy="341327"/>
            </a:xfrm>
            <a:prstGeom prst="rect">
              <a:avLst/>
            </a:prstGeom>
          </p:spPr>
        </p:pic>
      </p:grpSp>
      <p:cxnSp>
        <p:nvCxnSpPr>
          <p:cNvPr id="8" name="Straight Arrow Connector 7">
            <a:extLst>
              <a:ext uri="{FF2B5EF4-FFF2-40B4-BE49-F238E27FC236}">
                <a16:creationId xmlns:a16="http://schemas.microsoft.com/office/drawing/2014/main" id="{58FF5EEB-DE8B-274A-9955-42C8E047750A}"/>
              </a:ext>
            </a:extLst>
          </p:cNvPr>
          <p:cNvCxnSpPr>
            <a:cxnSpLocks/>
            <a:stCxn id="162" idx="2"/>
            <a:endCxn id="114" idx="0"/>
          </p:cNvCxnSpPr>
          <p:nvPr/>
        </p:nvCxnSpPr>
        <p:spPr>
          <a:xfrm flipH="1">
            <a:off x="10678829" y="1968710"/>
            <a:ext cx="102" cy="3453605"/>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9835B8F6-4230-3545-81B4-941C505C0F67}"/>
              </a:ext>
            </a:extLst>
          </p:cNvPr>
          <p:cNvCxnSpPr>
            <a:cxnSpLocks/>
            <a:stCxn id="41" idx="3"/>
            <a:endCxn id="114" idx="1"/>
          </p:cNvCxnSpPr>
          <p:nvPr/>
        </p:nvCxnSpPr>
        <p:spPr>
          <a:xfrm>
            <a:off x="8185795" y="5697805"/>
            <a:ext cx="1638034" cy="0"/>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C86D40-33DA-354E-B015-DBB3C23D6B4C}"/>
              </a:ext>
            </a:extLst>
          </p:cNvPr>
          <p:cNvSpPr/>
          <p:nvPr/>
        </p:nvSpPr>
        <p:spPr>
          <a:xfrm>
            <a:off x="8482055" y="5483116"/>
            <a:ext cx="570990"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deploy</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9870FD1-E269-B84F-811E-9D14F66BFE7A}"/>
              </a:ext>
            </a:extLst>
          </p:cNvPr>
          <p:cNvSpPr/>
          <p:nvPr/>
        </p:nvSpPr>
        <p:spPr>
          <a:xfrm>
            <a:off x="9328951" y="4661448"/>
            <a:ext cx="532518"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create</a:t>
            </a:r>
          </a:p>
        </p:txBody>
      </p:sp>
      <p:sp>
        <p:nvSpPr>
          <p:cNvPr id="70" name="Rectangle 69">
            <a:extLst>
              <a:ext uri="{FF2B5EF4-FFF2-40B4-BE49-F238E27FC236}">
                <a16:creationId xmlns:a16="http://schemas.microsoft.com/office/drawing/2014/main" id="{CABC54B6-C912-9C48-9ADE-AAB7B08C9AE6}"/>
              </a:ext>
            </a:extLst>
          </p:cNvPr>
          <p:cNvSpPr/>
          <p:nvPr/>
        </p:nvSpPr>
        <p:spPr>
          <a:xfrm>
            <a:off x="7469187" y="4662604"/>
            <a:ext cx="51809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watch</a:t>
            </a:r>
          </a:p>
        </p:txBody>
      </p:sp>
      <p:cxnSp>
        <p:nvCxnSpPr>
          <p:cNvPr id="71" name="Straight Connector 70">
            <a:extLst>
              <a:ext uri="{FF2B5EF4-FFF2-40B4-BE49-F238E27FC236}">
                <a16:creationId xmlns:a16="http://schemas.microsoft.com/office/drawing/2014/main" id="{0CB46251-92D9-D142-BE21-9D1CFD08389C}"/>
              </a:ext>
            </a:extLst>
          </p:cNvPr>
          <p:cNvCxnSpPr>
            <a:cxnSpLocks/>
          </p:cNvCxnSpPr>
          <p:nvPr/>
        </p:nvCxnSpPr>
        <p:spPr>
          <a:xfrm flipH="1">
            <a:off x="5126124" y="5573582"/>
            <a:ext cx="1648692"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0678D90-2547-F34D-97DB-B151E553568A}"/>
              </a:ext>
            </a:extLst>
          </p:cNvPr>
          <p:cNvCxnSpPr>
            <a:cxnSpLocks/>
          </p:cNvCxnSpPr>
          <p:nvPr/>
        </p:nvCxnSpPr>
        <p:spPr>
          <a:xfrm>
            <a:off x="5127659" y="5830523"/>
            <a:ext cx="1624920"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C9EA1E0-7E21-1A48-B998-72CB54EEDA50}"/>
              </a:ext>
            </a:extLst>
          </p:cNvPr>
          <p:cNvSpPr/>
          <p:nvPr/>
        </p:nvSpPr>
        <p:spPr>
          <a:xfrm>
            <a:off x="5424817" y="5200227"/>
            <a:ext cx="1167306"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AdmissionReview</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request</a:t>
            </a:r>
          </a:p>
        </p:txBody>
      </p:sp>
      <p:sp>
        <p:nvSpPr>
          <p:cNvPr id="82" name="Rectangle 81">
            <a:extLst>
              <a:ext uri="{FF2B5EF4-FFF2-40B4-BE49-F238E27FC236}">
                <a16:creationId xmlns:a16="http://schemas.microsoft.com/office/drawing/2014/main" id="{FC709730-190C-4449-B859-D25EF1FFC5EB}"/>
              </a:ext>
            </a:extLst>
          </p:cNvPr>
          <p:cNvSpPr/>
          <p:nvPr/>
        </p:nvSpPr>
        <p:spPr>
          <a:xfrm>
            <a:off x="5420606" y="5822233"/>
            <a:ext cx="11673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AdmissionReview</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response</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allowed: false</a:t>
            </a:r>
          </a:p>
        </p:txBody>
      </p:sp>
      <p:sp>
        <p:nvSpPr>
          <p:cNvPr id="83" name="Rectangle 82">
            <a:extLst>
              <a:ext uri="{FF2B5EF4-FFF2-40B4-BE49-F238E27FC236}">
                <a16:creationId xmlns:a16="http://schemas.microsoft.com/office/drawing/2014/main" id="{9752CF3B-F286-C244-A632-CDB7A315F821}"/>
              </a:ext>
            </a:extLst>
          </p:cNvPr>
          <p:cNvSpPr/>
          <p:nvPr/>
        </p:nvSpPr>
        <p:spPr>
          <a:xfrm>
            <a:off x="1163338" y="5351766"/>
            <a:ext cx="207087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k</a:t>
            </a: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ubectl</a:t>
            </a: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 apply –f </a:t>
            </a: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privileged.yaml</a:t>
            </a:r>
            <a:endPar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84" name="Rectangle 83">
            <a:extLst>
              <a:ext uri="{FF2B5EF4-FFF2-40B4-BE49-F238E27FC236}">
                <a16:creationId xmlns:a16="http://schemas.microsoft.com/office/drawing/2014/main" id="{C7439BBA-14B1-E14F-96C2-AD77BEF7F943}"/>
              </a:ext>
            </a:extLst>
          </p:cNvPr>
          <p:cNvSpPr/>
          <p:nvPr/>
        </p:nvSpPr>
        <p:spPr>
          <a:xfrm>
            <a:off x="1404829" y="5876580"/>
            <a:ext cx="207087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Denied</a:t>
            </a:r>
          </a:p>
        </p:txBody>
      </p:sp>
      <p:sp>
        <p:nvSpPr>
          <p:cNvPr id="63" name="Rectangle 62">
            <a:extLst>
              <a:ext uri="{FF2B5EF4-FFF2-40B4-BE49-F238E27FC236}">
                <a16:creationId xmlns:a16="http://schemas.microsoft.com/office/drawing/2014/main" id="{A2243242-42BB-4626-98BA-962A148A411A}"/>
              </a:ext>
            </a:extLst>
          </p:cNvPr>
          <p:cNvSpPr/>
          <p:nvPr/>
        </p:nvSpPr>
        <p:spPr bwMode="auto">
          <a:xfrm>
            <a:off x="4728167" y="2815205"/>
            <a:ext cx="5490245" cy="15267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6" name="Group 25">
            <a:extLst>
              <a:ext uri="{FF2B5EF4-FFF2-40B4-BE49-F238E27FC236}">
                <a16:creationId xmlns:a16="http://schemas.microsoft.com/office/drawing/2014/main" id="{979E09D8-F541-4F8D-BE11-731BFE0D6CDC}"/>
              </a:ext>
            </a:extLst>
          </p:cNvPr>
          <p:cNvGrpSpPr/>
          <p:nvPr/>
        </p:nvGrpSpPr>
        <p:grpSpPr>
          <a:xfrm>
            <a:off x="4962334" y="2936928"/>
            <a:ext cx="5066919" cy="1191573"/>
            <a:chOff x="4943395" y="2938512"/>
            <a:chExt cx="5066919" cy="1191573"/>
          </a:xfrm>
        </p:grpSpPr>
        <p:grpSp>
          <p:nvGrpSpPr>
            <p:cNvPr id="24" name="Group 23">
              <a:extLst>
                <a:ext uri="{FF2B5EF4-FFF2-40B4-BE49-F238E27FC236}">
                  <a16:creationId xmlns:a16="http://schemas.microsoft.com/office/drawing/2014/main" id="{E225FE07-E661-4A4C-B4B2-718A961E55AF}"/>
                </a:ext>
              </a:extLst>
            </p:cNvPr>
            <p:cNvGrpSpPr/>
            <p:nvPr/>
          </p:nvGrpSpPr>
          <p:grpSpPr>
            <a:xfrm>
              <a:off x="4943395" y="3102083"/>
              <a:ext cx="3376222" cy="868268"/>
              <a:chOff x="4943395" y="3102083"/>
              <a:chExt cx="3376222" cy="868268"/>
            </a:xfrm>
          </p:grpSpPr>
          <p:sp>
            <p:nvSpPr>
              <p:cNvPr id="46" name="Rectangle 45">
                <a:extLst>
                  <a:ext uri="{FF2B5EF4-FFF2-40B4-BE49-F238E27FC236}">
                    <a16:creationId xmlns:a16="http://schemas.microsoft.com/office/drawing/2014/main" id="{3AA9B85E-3B69-3E45-B8EF-F621B815CE60}"/>
                  </a:ext>
                </a:extLst>
              </p:cNvPr>
              <p:cNvSpPr/>
              <p:nvPr/>
            </p:nvSpPr>
            <p:spPr bwMode="auto">
              <a:xfrm>
                <a:off x="4943395"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t>
                </a:r>
              </a:p>
            </p:txBody>
          </p:sp>
          <p:sp>
            <p:nvSpPr>
              <p:cNvPr id="47" name="Rectangle 46">
                <a:extLst>
                  <a:ext uri="{FF2B5EF4-FFF2-40B4-BE49-F238E27FC236}">
                    <a16:creationId xmlns:a16="http://schemas.microsoft.com/office/drawing/2014/main" id="{3E38DC94-9750-AF41-8134-26A7EDC55F20}"/>
                  </a:ext>
                </a:extLst>
              </p:cNvPr>
              <p:cNvSpPr/>
              <p:nvPr/>
            </p:nvSpPr>
            <p:spPr bwMode="auto">
              <a:xfrm>
                <a:off x="4943395" y="3573007"/>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49" name="Rectangle 48">
                <a:extLst>
                  <a:ext uri="{FF2B5EF4-FFF2-40B4-BE49-F238E27FC236}">
                    <a16:creationId xmlns:a16="http://schemas.microsoft.com/office/drawing/2014/main" id="{1FB51FA4-752B-A24B-87FA-7C65A6AF6145}"/>
                  </a:ext>
                </a:extLst>
              </p:cNvPr>
              <p:cNvSpPr/>
              <p:nvPr/>
            </p:nvSpPr>
            <p:spPr bwMode="auto">
              <a:xfrm>
                <a:off x="6090821"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50" name="Rectangle 49">
                <a:extLst>
                  <a:ext uri="{FF2B5EF4-FFF2-40B4-BE49-F238E27FC236}">
                    <a16:creationId xmlns:a16="http://schemas.microsoft.com/office/drawing/2014/main" id="{1EDB5E36-E474-F144-A7AF-5F23A1856D4D}"/>
                  </a:ext>
                </a:extLst>
              </p:cNvPr>
              <p:cNvSpPr/>
              <p:nvPr/>
            </p:nvSpPr>
            <p:spPr bwMode="auto">
              <a:xfrm>
                <a:off x="6090416" y="357349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Ingress</a:t>
                </a:r>
              </a:p>
            </p:txBody>
          </p:sp>
          <p:sp>
            <p:nvSpPr>
              <p:cNvPr id="51" name="Rectangle 50">
                <a:extLst>
                  <a:ext uri="{FF2B5EF4-FFF2-40B4-BE49-F238E27FC236}">
                    <a16:creationId xmlns:a16="http://schemas.microsoft.com/office/drawing/2014/main" id="{F0D3755A-3D5E-234D-AF35-B01C7C8B2119}"/>
                  </a:ext>
                </a:extLst>
              </p:cNvPr>
              <p:cNvSpPr/>
              <p:nvPr/>
            </p:nvSpPr>
            <p:spPr bwMode="auto">
              <a:xfrm>
                <a:off x="7238247" y="310361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3" name="Rectangle 52">
                <a:extLst>
                  <a:ext uri="{FF2B5EF4-FFF2-40B4-BE49-F238E27FC236}">
                    <a16:creationId xmlns:a16="http://schemas.microsoft.com/office/drawing/2014/main" id="{55813AA8-DC10-E045-B691-8930D1CB67C9}"/>
                  </a:ext>
                </a:extLst>
              </p:cNvPr>
              <p:cNvSpPr/>
              <p:nvPr/>
            </p:nvSpPr>
            <p:spPr bwMode="auto">
              <a:xfrm>
                <a:off x="7241696" y="3573006"/>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grpSp>
          <p:nvGrpSpPr>
            <p:cNvPr id="25" name="Group 24">
              <a:extLst>
                <a:ext uri="{FF2B5EF4-FFF2-40B4-BE49-F238E27FC236}">
                  <a16:creationId xmlns:a16="http://schemas.microsoft.com/office/drawing/2014/main" id="{F0CF2405-8BDD-47F3-A6E2-47D6E3EB7C4B}"/>
                </a:ext>
              </a:extLst>
            </p:cNvPr>
            <p:cNvGrpSpPr/>
            <p:nvPr/>
          </p:nvGrpSpPr>
          <p:grpSpPr>
            <a:xfrm>
              <a:off x="8648065" y="2938512"/>
              <a:ext cx="1362249" cy="1191573"/>
              <a:chOff x="8648065" y="2938512"/>
              <a:chExt cx="1362249" cy="1191573"/>
            </a:xfrm>
          </p:grpSpPr>
          <p:sp>
            <p:nvSpPr>
              <p:cNvPr id="61" name="Rectangle 60">
                <a:extLst>
                  <a:ext uri="{FF2B5EF4-FFF2-40B4-BE49-F238E27FC236}">
                    <a16:creationId xmlns:a16="http://schemas.microsoft.com/office/drawing/2014/main" id="{9E2B786C-A2EF-4DDB-B0AD-48A3F946A59C}"/>
                  </a:ext>
                </a:extLst>
              </p:cNvPr>
              <p:cNvSpPr/>
              <p:nvPr/>
            </p:nvSpPr>
            <p:spPr bwMode="auto">
              <a:xfrm>
                <a:off x="8648065" y="2938512"/>
                <a:ext cx="1362249" cy="11915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53">
                <a:extLst>
                  <a:ext uri="{FF2B5EF4-FFF2-40B4-BE49-F238E27FC236}">
                    <a16:creationId xmlns:a16="http://schemas.microsoft.com/office/drawing/2014/main" id="{94DB1843-4D54-D540-BD92-80319791E06A}"/>
                  </a:ext>
                </a:extLst>
              </p:cNvPr>
              <p:cNvSpPr/>
              <p:nvPr/>
            </p:nvSpPr>
            <p:spPr bwMode="auto">
              <a:xfrm>
                <a:off x="8739022" y="3103614"/>
                <a:ext cx="1180338"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PolicyTemplate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6" name="Rectangle 55">
                <a:extLst>
                  <a:ext uri="{FF2B5EF4-FFF2-40B4-BE49-F238E27FC236}">
                    <a16:creationId xmlns:a16="http://schemas.microsoft.com/office/drawing/2014/main" id="{C2C1CEAD-EBF2-4E4B-B88A-21E957093839}"/>
                  </a:ext>
                </a:extLst>
              </p:cNvPr>
              <p:cNvSpPr/>
              <p:nvPr/>
            </p:nvSpPr>
            <p:spPr bwMode="auto">
              <a:xfrm>
                <a:off x="8739022" y="3568708"/>
                <a:ext cx="118033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PolicyInstance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grpSp>
      </p:grpSp>
      <p:cxnSp>
        <p:nvCxnSpPr>
          <p:cNvPr id="65" name="Elbow Connector 23">
            <a:extLst>
              <a:ext uri="{FF2B5EF4-FFF2-40B4-BE49-F238E27FC236}">
                <a16:creationId xmlns:a16="http://schemas.microsoft.com/office/drawing/2014/main" id="{6344F86E-F6E3-44C6-9D5D-54E0C027A402}"/>
              </a:ext>
            </a:extLst>
          </p:cNvPr>
          <p:cNvCxnSpPr>
            <a:cxnSpLocks/>
            <a:stCxn id="114" idx="1"/>
            <a:endCxn id="61" idx="2"/>
          </p:cNvCxnSpPr>
          <p:nvPr/>
        </p:nvCxnSpPr>
        <p:spPr>
          <a:xfrm rot="10800000">
            <a:off x="9348129" y="4128501"/>
            <a:ext cx="475700" cy="1569304"/>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51F9CC-4DF4-468C-A386-1FC6FF8BAD91}"/>
              </a:ext>
            </a:extLst>
          </p:cNvPr>
          <p:cNvCxnSpPr>
            <a:cxnSpLocks/>
            <a:stCxn id="63" idx="2"/>
            <a:endCxn id="41" idx="0"/>
          </p:cNvCxnSpPr>
          <p:nvPr/>
        </p:nvCxnSpPr>
        <p:spPr>
          <a:xfrm flipH="1">
            <a:off x="7469187" y="4341954"/>
            <a:ext cx="4103" cy="756595"/>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68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857767" cy="553998"/>
          </a:xfrm>
        </p:spPr>
        <p:txBody>
          <a:bodyPr/>
          <a:lstStyle/>
          <a:p>
            <a:pPr lvl="0"/>
            <a:r>
              <a:rPr lang="en-US"/>
              <a:t>Azure Arc-enabled Data Services Security (1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4919105" cy="3195747"/>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Secure by default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Non-root containers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Least privilege deployment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Security enabled via HTTPS/TLS/SSL for external endpoints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System managed certificates</a:t>
            </a:r>
          </a:p>
          <a:p>
            <a:pPr marL="0" indent="0">
              <a:spcBef>
                <a:spcPts val="800"/>
              </a:spcBef>
              <a:buNone/>
            </a:pPr>
            <a:r>
              <a:rPr lang="en-US" sz="2000">
                <a:gradFill>
                  <a:gsLst>
                    <a:gs pos="1250">
                      <a:schemeClr val="tx1"/>
                    </a:gs>
                    <a:gs pos="100000">
                      <a:schemeClr val="tx1"/>
                    </a:gs>
                  </a:gsLst>
                  <a:lin ang="5400000" scaled="0"/>
                </a:gradFill>
                <a:latin typeface="+mj-lt"/>
                <a:cs typeface="Segoe UI"/>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RBAC integration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AD Authentication for management operations</a:t>
            </a:r>
          </a:p>
        </p:txBody>
      </p:sp>
      <p:sp>
        <p:nvSpPr>
          <p:cNvPr id="32" name="Rectangle 31">
            <a:extLst>
              <a:ext uri="{FF2B5EF4-FFF2-40B4-BE49-F238E27FC236}">
                <a16:creationId xmlns:a16="http://schemas.microsoft.com/office/drawing/2014/main" id="{5328B7E3-2C18-41B3-95A0-5AFD9090C382}"/>
              </a:ext>
              <a:ext uri="{C183D7F6-B498-43B3-948B-1728B52AA6E4}">
                <adec:decorative xmlns:adec="http://schemas.microsoft.com/office/drawing/2017/decorative" val="1"/>
              </a:ext>
            </a:extLst>
          </p:cNvPr>
          <p:cNvSpPr/>
          <p:nvPr/>
        </p:nvSpPr>
        <p:spPr bwMode="auto">
          <a:xfrm>
            <a:off x="8057284" y="1470156"/>
            <a:ext cx="2593941" cy="1359943"/>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Control Plane</a:t>
            </a:r>
          </a:p>
        </p:txBody>
      </p:sp>
      <p:sp>
        <p:nvSpPr>
          <p:cNvPr id="33" name="Rectangle 32">
            <a:extLst>
              <a:ext uri="{FF2B5EF4-FFF2-40B4-BE49-F238E27FC236}">
                <a16:creationId xmlns:a16="http://schemas.microsoft.com/office/drawing/2014/main" id="{108D3B69-BD99-4FED-9B2B-35968FDC9945}"/>
              </a:ext>
              <a:ext uri="{C183D7F6-B498-43B3-948B-1728B52AA6E4}">
                <adec:decorative xmlns:adec="http://schemas.microsoft.com/office/drawing/2017/decorative" val="1"/>
              </a:ext>
            </a:extLst>
          </p:cNvPr>
          <p:cNvSpPr/>
          <p:nvPr/>
        </p:nvSpPr>
        <p:spPr bwMode="auto">
          <a:xfrm>
            <a:off x="8661834"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Controller</a:t>
            </a:r>
          </a:p>
        </p:txBody>
      </p:sp>
      <p:pic>
        <p:nvPicPr>
          <p:cNvPr id="34" name="Graphic 33">
            <a:extLst>
              <a:ext uri="{FF2B5EF4-FFF2-40B4-BE49-F238E27FC236}">
                <a16:creationId xmlns:a16="http://schemas.microsoft.com/office/drawing/2014/main" id="{0E465275-1A31-47FB-9A2B-341F7A8B6C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4835" y="5251795"/>
            <a:ext cx="385599" cy="396366"/>
          </a:xfrm>
          <a:prstGeom prst="rect">
            <a:avLst/>
          </a:prstGeom>
        </p:spPr>
      </p:pic>
      <p:sp>
        <p:nvSpPr>
          <p:cNvPr id="35" name="Rectangle 34">
            <a:extLst>
              <a:ext uri="{FF2B5EF4-FFF2-40B4-BE49-F238E27FC236}">
                <a16:creationId xmlns:a16="http://schemas.microsoft.com/office/drawing/2014/main" id="{98E3C607-58B5-4161-A51D-9D5822CC6940}"/>
              </a:ext>
              <a:ext uri="{C183D7F6-B498-43B3-948B-1728B52AA6E4}">
                <adec:decorative xmlns:adec="http://schemas.microsoft.com/office/drawing/2017/decorative" val="1"/>
              </a:ext>
            </a:extLst>
          </p:cNvPr>
          <p:cNvSpPr/>
          <p:nvPr/>
        </p:nvSpPr>
        <p:spPr bwMode="auto">
          <a:xfrm>
            <a:off x="10237788"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Metrics &amp; Logs Dashboards</a:t>
            </a:r>
          </a:p>
        </p:txBody>
      </p:sp>
      <p:pic>
        <p:nvPicPr>
          <p:cNvPr id="36" name="Graphic 35">
            <a:extLst>
              <a:ext uri="{FF2B5EF4-FFF2-40B4-BE49-F238E27FC236}">
                <a16:creationId xmlns:a16="http://schemas.microsoft.com/office/drawing/2014/main" id="{40D2E6F2-31F3-4584-B12A-7302FD14EF4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147" y="5219481"/>
            <a:ext cx="441356" cy="453681"/>
          </a:xfrm>
          <a:prstGeom prst="rect">
            <a:avLst/>
          </a:prstGeom>
        </p:spPr>
      </p:pic>
      <p:pic>
        <p:nvPicPr>
          <p:cNvPr id="37" name="Graphic 36">
            <a:extLst>
              <a:ext uri="{FF2B5EF4-FFF2-40B4-BE49-F238E27FC236}">
                <a16:creationId xmlns:a16="http://schemas.microsoft.com/office/drawing/2014/main" id="{F060ED84-AD06-430F-BFE9-90DB11DB11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4674" y="5219482"/>
            <a:ext cx="441355" cy="453681"/>
          </a:xfrm>
          <a:prstGeom prst="rect">
            <a:avLst/>
          </a:prstGeom>
        </p:spPr>
      </p:pic>
      <p:sp>
        <p:nvSpPr>
          <p:cNvPr id="38" name="Rectangle 37">
            <a:extLst>
              <a:ext uri="{FF2B5EF4-FFF2-40B4-BE49-F238E27FC236}">
                <a16:creationId xmlns:a16="http://schemas.microsoft.com/office/drawing/2014/main" id="{BE64125E-B04A-46FD-856F-EBE4DBBE5672}"/>
              </a:ext>
              <a:ext uri="{C183D7F6-B498-43B3-948B-1728B52AA6E4}">
                <adec:decorative xmlns:adec="http://schemas.microsoft.com/office/drawing/2017/decorative" val="1"/>
              </a:ext>
            </a:extLst>
          </p:cNvPr>
          <p:cNvSpPr/>
          <p:nvPr/>
        </p:nvSpPr>
        <p:spPr bwMode="auto">
          <a:xfrm>
            <a:off x="10239376" y="3192522"/>
            <a:ext cx="1368424" cy="33239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39" name="Rectangle 38">
            <a:extLst>
              <a:ext uri="{FF2B5EF4-FFF2-40B4-BE49-F238E27FC236}">
                <a16:creationId xmlns:a16="http://schemas.microsoft.com/office/drawing/2014/main" id="{BA7BCBEA-7404-433D-AC23-1DF7F4D84058}"/>
              </a:ext>
              <a:ext uri="{C183D7F6-B498-43B3-948B-1728B52AA6E4}">
                <adec:decorative xmlns:adec="http://schemas.microsoft.com/office/drawing/2017/decorative" val="1"/>
              </a:ext>
            </a:extLst>
          </p:cNvPr>
          <p:cNvSpPr/>
          <p:nvPr/>
        </p:nvSpPr>
        <p:spPr bwMode="auto">
          <a:xfrm>
            <a:off x="10512108"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pic>
        <p:nvPicPr>
          <p:cNvPr id="41" name="Kubernetes">
            <a:extLst>
              <a:ext uri="{FF2B5EF4-FFF2-40B4-BE49-F238E27FC236}">
                <a16:creationId xmlns:a16="http://schemas.microsoft.com/office/drawing/2014/main" id="{AA92B656-9910-4755-A630-AA0837FA1E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0221" y="5976060"/>
            <a:ext cx="368421" cy="368418"/>
          </a:xfrm>
          <a:prstGeom prst="rect">
            <a:avLst/>
          </a:prstGeom>
        </p:spPr>
      </p:pic>
      <p:sp>
        <p:nvSpPr>
          <p:cNvPr id="42" name="Rectangle 41">
            <a:extLst>
              <a:ext uri="{FF2B5EF4-FFF2-40B4-BE49-F238E27FC236}">
                <a16:creationId xmlns:a16="http://schemas.microsoft.com/office/drawing/2014/main" id="{D4E48482-47DB-4B27-9355-B3F1ADBF277F}"/>
              </a:ext>
              <a:ext uri="{C183D7F6-B498-43B3-948B-1728B52AA6E4}">
                <adec:decorative xmlns:adec="http://schemas.microsoft.com/office/drawing/2017/decorative" val="1"/>
              </a:ext>
            </a:extLst>
          </p:cNvPr>
          <p:cNvSpPr/>
          <p:nvPr/>
        </p:nvSpPr>
        <p:spPr bwMode="auto">
          <a:xfrm>
            <a:off x="7023628" y="3007856"/>
            <a:ext cx="1496104"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CLI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Kubernetes tools</a:t>
            </a:r>
          </a:p>
        </p:txBody>
      </p:sp>
      <p:sp>
        <p:nvSpPr>
          <p:cNvPr id="43" name="Rectangle 42">
            <a:extLst>
              <a:ext uri="{FF2B5EF4-FFF2-40B4-BE49-F238E27FC236}">
                <a16:creationId xmlns:a16="http://schemas.microsoft.com/office/drawing/2014/main" id="{4E339104-0194-4CC3-A42A-29C824696E5D}"/>
              </a:ext>
              <a:ext uri="{C183D7F6-B498-43B3-948B-1728B52AA6E4}">
                <adec:decorative xmlns:adec="http://schemas.microsoft.com/office/drawing/2017/decorative" val="1"/>
              </a:ext>
            </a:extLst>
          </p:cNvPr>
          <p:cNvSpPr/>
          <p:nvPr/>
        </p:nvSpPr>
        <p:spPr bwMode="auto">
          <a:xfrm>
            <a:off x="7360200"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sp>
        <p:nvSpPr>
          <p:cNvPr id="44" name="Rectangle 43">
            <a:extLst>
              <a:ext uri="{FF2B5EF4-FFF2-40B4-BE49-F238E27FC236}">
                <a16:creationId xmlns:a16="http://schemas.microsoft.com/office/drawing/2014/main" id="{9BA9A13B-26C8-4B67-9A33-9AC695D98325}"/>
              </a:ext>
              <a:ext uri="{C183D7F6-B498-43B3-948B-1728B52AA6E4}">
                <adec:decorative xmlns:adec="http://schemas.microsoft.com/office/drawing/2017/decorative" val="1"/>
              </a:ext>
            </a:extLst>
          </p:cNvPr>
          <p:cNvSpPr/>
          <p:nvPr/>
        </p:nvSpPr>
        <p:spPr bwMode="auto">
          <a:xfrm>
            <a:off x="7223272" y="4760523"/>
            <a:ext cx="1096816"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Kubernetes</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API</a:t>
            </a:r>
          </a:p>
        </p:txBody>
      </p:sp>
      <p:pic>
        <p:nvPicPr>
          <p:cNvPr id="45" name="Kubernetes">
            <a:extLst>
              <a:ext uri="{FF2B5EF4-FFF2-40B4-BE49-F238E27FC236}">
                <a16:creationId xmlns:a16="http://schemas.microsoft.com/office/drawing/2014/main" id="{1802391A-AEF2-4C47-A7A7-B67B23785F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9049" y="5230081"/>
            <a:ext cx="405263" cy="405260"/>
          </a:xfrm>
          <a:prstGeom prst="rect">
            <a:avLst/>
          </a:prstGeom>
        </p:spPr>
      </p:pic>
      <p:sp>
        <p:nvSpPr>
          <p:cNvPr id="46" name="Rectangle 45">
            <a:extLst>
              <a:ext uri="{FF2B5EF4-FFF2-40B4-BE49-F238E27FC236}">
                <a16:creationId xmlns:a16="http://schemas.microsoft.com/office/drawing/2014/main" id="{B09FCCA1-3031-40D0-8C1E-5B735F9100E4}"/>
              </a:ext>
              <a:ext uri="{C183D7F6-B498-43B3-948B-1728B52AA6E4}">
                <adec:decorative xmlns:adec="http://schemas.microsoft.com/office/drawing/2017/decorative" val="1"/>
              </a:ext>
            </a:extLst>
          </p:cNvPr>
          <p:cNvSpPr/>
          <p:nvPr/>
        </p:nvSpPr>
        <p:spPr bwMode="auto">
          <a:xfrm>
            <a:off x="8942775"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cxnSp>
        <p:nvCxnSpPr>
          <p:cNvPr id="47" name="Connector: Elbow 46">
            <a:extLst>
              <a:ext uri="{FF2B5EF4-FFF2-40B4-BE49-F238E27FC236}">
                <a16:creationId xmlns:a16="http://schemas.microsoft.com/office/drawing/2014/main" id="{5ECD940C-FDBF-4DC5-999E-A6C10AEB5F30}"/>
              </a:ext>
              <a:ext uri="{C183D7F6-B498-43B3-948B-1728B52AA6E4}">
                <adec:decorative xmlns:adec="http://schemas.microsoft.com/office/drawing/2017/decorative" val="1"/>
              </a:ext>
            </a:extLst>
          </p:cNvPr>
          <p:cNvCxnSpPr>
            <a:cxnSpLocks/>
            <a:stCxn id="46" idx="2"/>
            <a:endCxn id="44" idx="0"/>
          </p:cNvCxnSpPr>
          <p:nvPr/>
        </p:nvCxnSpPr>
        <p:spPr>
          <a:xfrm rot="5400000">
            <a:off x="8307433" y="3713701"/>
            <a:ext cx="511070" cy="1582575"/>
          </a:xfrm>
          <a:prstGeom prst="bentConnector3">
            <a:avLst>
              <a:gd name="adj1" fmla="val 50000"/>
            </a:avLst>
          </a:prstGeom>
          <a:noFill/>
          <a:ln w="19050" cap="flat" cmpd="sng" algn="ctr">
            <a:solidFill>
              <a:schemeClr val="accent1"/>
            </a:solidFill>
            <a:prstDash val="solid"/>
            <a:miter lim="800000"/>
            <a:headEnd type="none" w="lg" len="med"/>
            <a:tailEnd type="arrow"/>
          </a:ln>
          <a:effectLst/>
        </p:spPr>
      </p:cxnSp>
      <p:cxnSp>
        <p:nvCxnSpPr>
          <p:cNvPr id="48" name="Straight Arrow Connector 47">
            <a:extLst>
              <a:ext uri="{FF2B5EF4-FFF2-40B4-BE49-F238E27FC236}">
                <a16:creationId xmlns:a16="http://schemas.microsoft.com/office/drawing/2014/main" id="{59F54B68-1221-4AE5-B0C7-69EA7F2CB8C0}"/>
              </a:ext>
              <a:ext uri="{C183D7F6-B498-43B3-948B-1728B52AA6E4}">
                <adec:decorative xmlns:adec="http://schemas.microsoft.com/office/drawing/2017/decorative" val="1"/>
              </a:ext>
            </a:extLst>
          </p:cNvPr>
          <p:cNvCxnSpPr>
            <a:cxnSpLocks/>
            <a:stCxn id="43" idx="0"/>
            <a:endCxn id="42" idx="2"/>
          </p:cNvCxnSpPr>
          <p:nvPr/>
        </p:nvCxnSpPr>
        <p:spPr>
          <a:xfrm flipV="1">
            <a:off x="7771680" y="3709587"/>
            <a:ext cx="0" cy="207467"/>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49" name="Straight Arrow Connector 48">
            <a:extLst>
              <a:ext uri="{FF2B5EF4-FFF2-40B4-BE49-F238E27FC236}">
                <a16:creationId xmlns:a16="http://schemas.microsoft.com/office/drawing/2014/main" id="{7FEC9EA4-7503-496C-9E40-1E55EE5689AB}"/>
              </a:ext>
              <a:ext uri="{C183D7F6-B498-43B3-948B-1728B52AA6E4}">
                <adec:decorative xmlns:adec="http://schemas.microsoft.com/office/drawing/2017/decorative" val="1"/>
              </a:ext>
            </a:extLst>
          </p:cNvPr>
          <p:cNvCxnSpPr>
            <a:cxnSpLocks/>
            <a:stCxn id="43" idx="2"/>
            <a:endCxn id="44" idx="0"/>
          </p:cNvCxnSpPr>
          <p:nvPr/>
        </p:nvCxnSpPr>
        <p:spPr>
          <a:xfrm>
            <a:off x="7771680"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0" name="Straight Arrow Connector 49">
            <a:extLst>
              <a:ext uri="{FF2B5EF4-FFF2-40B4-BE49-F238E27FC236}">
                <a16:creationId xmlns:a16="http://schemas.microsoft.com/office/drawing/2014/main" id="{651BF195-893D-4F7F-AE47-0F8D1BE02FDD}"/>
              </a:ext>
              <a:ext uri="{C183D7F6-B498-43B3-948B-1728B52AA6E4}">
                <adec:decorative xmlns:adec="http://schemas.microsoft.com/office/drawing/2017/decorative" val="1"/>
              </a:ext>
            </a:extLst>
          </p:cNvPr>
          <p:cNvCxnSpPr>
            <a:cxnSpLocks/>
            <a:stCxn id="39" idx="0"/>
            <a:endCxn id="38" idx="2"/>
          </p:cNvCxnSpPr>
          <p:nvPr/>
        </p:nvCxnSpPr>
        <p:spPr>
          <a:xfrm flipV="1">
            <a:off x="10923588" y="3524921"/>
            <a:ext cx="0" cy="392133"/>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3" name="Straight Arrow Connector 52">
            <a:extLst>
              <a:ext uri="{FF2B5EF4-FFF2-40B4-BE49-F238E27FC236}">
                <a16:creationId xmlns:a16="http://schemas.microsoft.com/office/drawing/2014/main" id="{950C7CAC-66BA-4E78-BD7F-A9B499A69858}"/>
              </a:ext>
              <a:ext uri="{C183D7F6-B498-43B3-948B-1728B52AA6E4}">
                <adec:decorative xmlns:adec="http://schemas.microsoft.com/office/drawing/2017/decorative" val="1"/>
              </a:ext>
            </a:extLst>
          </p:cNvPr>
          <p:cNvCxnSpPr>
            <a:cxnSpLocks/>
            <a:stCxn id="39" idx="2"/>
            <a:endCxn id="35" idx="0"/>
          </p:cNvCxnSpPr>
          <p:nvPr/>
        </p:nvCxnSpPr>
        <p:spPr>
          <a:xfrm>
            <a:off x="10923588"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4" name="Straight Arrow Connector 53">
            <a:extLst>
              <a:ext uri="{FF2B5EF4-FFF2-40B4-BE49-F238E27FC236}">
                <a16:creationId xmlns:a16="http://schemas.microsoft.com/office/drawing/2014/main" id="{D62B926D-1D5E-42D9-8BE6-86FB16625ECD}"/>
              </a:ext>
              <a:ext uri="{C183D7F6-B498-43B3-948B-1728B52AA6E4}">
                <adec:decorative xmlns:adec="http://schemas.microsoft.com/office/drawing/2017/decorative" val="1"/>
              </a:ext>
            </a:extLst>
          </p:cNvPr>
          <p:cNvCxnSpPr>
            <a:cxnSpLocks/>
            <a:stCxn id="33" idx="1"/>
            <a:endCxn id="44" idx="3"/>
          </p:cNvCxnSpPr>
          <p:nvPr/>
        </p:nvCxnSpPr>
        <p:spPr>
          <a:xfrm flipH="1">
            <a:off x="8320088" y="5253641"/>
            <a:ext cx="341746" cy="0"/>
          </a:xfrm>
          <a:prstGeom prst="straightConnector1">
            <a:avLst/>
          </a:prstGeom>
          <a:noFill/>
          <a:ln w="19050" cap="flat" cmpd="sng" algn="ctr">
            <a:solidFill>
              <a:schemeClr val="accent1"/>
            </a:solidFill>
            <a:prstDash val="solid"/>
            <a:miter lim="800000"/>
            <a:headEnd type="arrow" w="med" len="med"/>
            <a:tailEnd type="arrow" w="med" len="med"/>
          </a:ln>
          <a:effectLst/>
        </p:spPr>
      </p:cxnSp>
      <p:pic>
        <p:nvPicPr>
          <p:cNvPr id="56" name="Graphic 55">
            <a:extLst>
              <a:ext uri="{FF2B5EF4-FFF2-40B4-BE49-F238E27FC236}">
                <a16:creationId xmlns:a16="http://schemas.microsoft.com/office/drawing/2014/main" id="{96978BAE-6E49-4A28-B307-D9673BAB9AF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8964" y="1612114"/>
            <a:ext cx="483650" cy="483650"/>
          </a:xfrm>
          <a:prstGeom prst="rect">
            <a:avLst/>
          </a:prstGeom>
        </p:spPr>
      </p:pic>
      <p:cxnSp>
        <p:nvCxnSpPr>
          <p:cNvPr id="58" name="Straight Arrow Connector 57">
            <a:extLst>
              <a:ext uri="{FF2B5EF4-FFF2-40B4-BE49-F238E27FC236}">
                <a16:creationId xmlns:a16="http://schemas.microsoft.com/office/drawing/2014/main" id="{0DE89A4E-E221-4A68-90CA-709972EC68E1}"/>
              </a:ext>
              <a:ext uri="{C183D7F6-B498-43B3-948B-1728B52AA6E4}">
                <adec:decorative xmlns:adec="http://schemas.microsoft.com/office/drawing/2017/decorative" val="1"/>
              </a:ext>
            </a:extLst>
          </p:cNvPr>
          <p:cNvCxnSpPr>
            <a:cxnSpLocks/>
            <a:stCxn id="46" idx="0"/>
            <a:endCxn id="32" idx="2"/>
          </p:cNvCxnSpPr>
          <p:nvPr/>
        </p:nvCxnSpPr>
        <p:spPr>
          <a:xfrm flipV="1">
            <a:off x="9354255" y="2830099"/>
            <a:ext cx="0" cy="1086955"/>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9" name="Connector: Elbow 58">
            <a:extLst>
              <a:ext uri="{FF2B5EF4-FFF2-40B4-BE49-F238E27FC236}">
                <a16:creationId xmlns:a16="http://schemas.microsoft.com/office/drawing/2014/main" id="{DE999345-2C7F-4E5B-B1EB-11CC77D8287B}"/>
              </a:ext>
              <a:ext uri="{C183D7F6-B498-43B3-948B-1728B52AA6E4}">
                <adec:decorative xmlns:adec="http://schemas.microsoft.com/office/drawing/2017/decorative" val="1"/>
              </a:ext>
            </a:extLst>
          </p:cNvPr>
          <p:cNvCxnSpPr>
            <a:cxnSpLocks/>
            <a:stCxn id="32" idx="3"/>
            <a:endCxn id="38" idx="0"/>
          </p:cNvCxnSpPr>
          <p:nvPr/>
        </p:nvCxnSpPr>
        <p:spPr>
          <a:xfrm>
            <a:off x="10651225" y="2150128"/>
            <a:ext cx="272363" cy="1042394"/>
          </a:xfrm>
          <a:prstGeom prst="bentConnector2">
            <a:avLst/>
          </a:prstGeom>
          <a:noFill/>
          <a:ln w="19050" cap="flat" cmpd="sng" algn="ctr">
            <a:solidFill>
              <a:schemeClr val="accent1"/>
            </a:solidFill>
            <a:prstDash val="solid"/>
            <a:miter lim="800000"/>
            <a:headEnd type="arrow" w="med" len="med"/>
            <a:tailEnd type="arrow" w="med" len="med"/>
          </a:ln>
          <a:effectLst/>
        </p:spPr>
      </p:cxnSp>
      <p:sp>
        <p:nvSpPr>
          <p:cNvPr id="31" name="Content Placeholder 3">
            <a:extLst>
              <a:ext uri="{FF2B5EF4-FFF2-40B4-BE49-F238E27FC236}">
                <a16:creationId xmlns:a16="http://schemas.microsoft.com/office/drawing/2014/main" id="{C7BF5863-B379-4981-A759-EC1B8A4A19F1}"/>
              </a:ext>
            </a:extLst>
          </p:cNvPr>
          <p:cNvSpPr>
            <a:spLocks noGrp="1"/>
          </p:cNvSpPr>
          <p:nvPr>
            <p:ph sz="quarter" idx="4294967295"/>
          </p:nvPr>
        </p:nvSpPr>
        <p:spPr>
          <a:xfrm>
            <a:off x="8204538" y="6084946"/>
            <a:ext cx="2843212" cy="221599"/>
          </a:xfrm>
        </p:spPr>
        <p:txBody>
          <a:bodyPr/>
          <a:lstStyle/>
          <a:p>
            <a:pPr marL="0" lvl="0" indent="0" algn="ctr" defTabSz="932472" fontAlgn="base">
              <a:lnSpc>
                <a:spcPct val="90000"/>
              </a:lnSpc>
              <a:spcBef>
                <a:spcPct val="0"/>
              </a:spcBef>
              <a:spcAft>
                <a:spcPct val="0"/>
              </a:spcAft>
              <a:buSzTx/>
              <a:buNone/>
              <a:defRPr/>
            </a:pPr>
            <a:r>
              <a:rPr lang="en-US" sz="1600">
                <a:solidFill>
                  <a:srgbClr val="50E6FF"/>
                </a:solidFill>
                <a:latin typeface="Segoe UI Semibold"/>
                <a:cs typeface="+mn-cs"/>
              </a:rPr>
              <a:t>Any Kubernetes Cluster</a:t>
            </a:r>
          </a:p>
        </p:txBody>
      </p:sp>
      <p:pic>
        <p:nvPicPr>
          <p:cNvPr id="51" name="Graphic 50">
            <a:extLst>
              <a:ext uri="{FF2B5EF4-FFF2-40B4-BE49-F238E27FC236}">
                <a16:creationId xmlns:a16="http://schemas.microsoft.com/office/drawing/2014/main" id="{77FE015F-DBA9-4C09-AFBE-8520F4A902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9736" y="1687838"/>
            <a:ext cx="676976" cy="676976"/>
          </a:xfrm>
          <a:prstGeom prst="rect">
            <a:avLst/>
          </a:prstGeom>
        </p:spPr>
      </p:pic>
      <p:sp>
        <p:nvSpPr>
          <p:cNvPr id="52" name="TextBox 51">
            <a:extLst>
              <a:ext uri="{FF2B5EF4-FFF2-40B4-BE49-F238E27FC236}">
                <a16:creationId xmlns:a16="http://schemas.microsoft.com/office/drawing/2014/main" id="{9A1B0DF1-6B71-4F63-BD29-0B48A490DDA9}"/>
              </a:ext>
            </a:extLst>
          </p:cNvPr>
          <p:cNvSpPr txBox="1"/>
          <p:nvPr/>
        </p:nvSpPr>
        <p:spPr>
          <a:xfrm>
            <a:off x="9433343" y="2148584"/>
            <a:ext cx="1034893" cy="323165"/>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Semibold"/>
                <a:ea typeface="+mn-ea"/>
                <a:cs typeface="+mn-cs"/>
              </a:rPr>
              <a:t>Azure Active Directory</a:t>
            </a:r>
          </a:p>
        </p:txBody>
      </p:sp>
    </p:spTree>
    <p:extLst>
      <p:ext uri="{BB962C8B-B14F-4D97-AF65-F5344CB8AC3E}">
        <p14:creationId xmlns:p14="http://schemas.microsoft.com/office/powerpoint/2010/main" val="41022821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275183" cy="553998"/>
          </a:xfrm>
        </p:spPr>
        <p:txBody>
          <a:bodyPr/>
          <a:lstStyle/>
          <a:p>
            <a:pPr lvl="0"/>
            <a:r>
              <a:rPr lang="en-US"/>
              <a:t>Azure Arc-enabled Data Services Security (2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5381437" cy="2295500"/>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Azure </a:t>
            </a:r>
            <a:r>
              <a:rPr lang="en-US" sz="2000" dirty="0">
                <a:gradFill>
                  <a:gsLst>
                    <a:gs pos="1250">
                      <a:schemeClr val="tx1"/>
                    </a:gs>
                    <a:gs pos="100000">
                      <a:schemeClr val="tx1"/>
                    </a:gs>
                  </a:gsLst>
                  <a:lin ang="5400000" scaled="0"/>
                </a:gradFill>
                <a:latin typeface="+mj-lt"/>
              </a:rPr>
              <a:t>Arc-enabled </a:t>
            </a:r>
            <a:r>
              <a:rPr lang="en-US" sz="2000">
                <a:gradFill>
                  <a:gsLst>
                    <a:gs pos="1250">
                      <a:schemeClr val="tx1"/>
                    </a:gs>
                    <a:gs pos="100000">
                      <a:schemeClr val="tx1"/>
                    </a:gs>
                  </a:gsLst>
                  <a:lin ang="5400000" scaled="0"/>
                </a:gradFill>
                <a:latin typeface="+mj-lt"/>
              </a:rPr>
              <a:t>SQL Managed Instance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at rest – Transparent Data Encryption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SSL/TLS encryption on the wire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SQL login or Active Directory authentication</a:t>
            </a:r>
          </a:p>
          <a:p>
            <a:pPr marL="0" indent="0">
              <a:spcBef>
                <a:spcPts val="800"/>
              </a:spcBef>
              <a:buNone/>
            </a:pPr>
            <a:r>
              <a:rPr lang="en-US" sz="2000">
                <a:gradFill>
                  <a:gsLst>
                    <a:gs pos="1250">
                      <a:schemeClr val="tx1"/>
                    </a:gs>
                    <a:gs pos="100000">
                      <a:schemeClr val="tx1"/>
                    </a:gs>
                  </a:gsLst>
                  <a:lin ang="5400000" scaled="0"/>
                </a:gradFill>
                <a:latin typeface="+mj-lt"/>
              </a:rPr>
              <a:t>Azure </a:t>
            </a:r>
            <a:r>
              <a:rPr lang="en-US" sz="2000" dirty="0">
                <a:gradFill>
                  <a:gsLst>
                    <a:gs pos="1250">
                      <a:schemeClr val="tx1"/>
                    </a:gs>
                    <a:gs pos="100000">
                      <a:schemeClr val="tx1"/>
                    </a:gs>
                  </a:gsLst>
                  <a:lin ang="5400000" scaled="0"/>
                </a:gradFill>
                <a:latin typeface="+mj-lt"/>
              </a:rPr>
              <a:t>Arc-enabled</a:t>
            </a:r>
            <a:r>
              <a:rPr lang="en-US" sz="2000">
                <a:gradFill>
                  <a:gsLst>
                    <a:gs pos="1250">
                      <a:schemeClr val="tx1"/>
                    </a:gs>
                    <a:gs pos="100000">
                      <a:schemeClr val="tx1"/>
                    </a:gs>
                  </a:gsLst>
                  <a:lin ang="5400000" scaled="0"/>
                </a:gradFill>
                <a:latin typeface="+mj-lt"/>
              </a:rPr>
              <a:t> PostgreSQL Hyperscale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with </a:t>
            </a:r>
            <a:r>
              <a:rPr lang="en-US" sz="1800" err="1">
                <a:gradFill>
                  <a:gsLst>
                    <a:gs pos="1250">
                      <a:schemeClr val="tx1"/>
                    </a:gs>
                    <a:gs pos="100000">
                      <a:schemeClr val="tx1"/>
                    </a:gs>
                  </a:gsLst>
                  <a:lin ang="5400000" scaled="0"/>
                </a:gradFill>
              </a:rPr>
              <a:t>pgcrypto</a:t>
            </a:r>
            <a:r>
              <a:rPr lang="en-US" sz="1800">
                <a:gradFill>
                  <a:gsLst>
                    <a:gs pos="1250">
                      <a:schemeClr val="tx1"/>
                    </a:gs>
                    <a:gs pos="100000">
                      <a:schemeClr val="tx1"/>
                    </a:gs>
                  </a:gsLst>
                  <a:lin ang="5400000" scaled="0"/>
                </a:gradFill>
              </a:rPr>
              <a:t> extension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Audit with </a:t>
            </a:r>
            <a:r>
              <a:rPr lang="en-US" sz="1800" err="1">
                <a:gradFill>
                  <a:gsLst>
                    <a:gs pos="1250">
                      <a:schemeClr val="tx1"/>
                    </a:gs>
                    <a:gs pos="100000">
                      <a:schemeClr val="tx1"/>
                    </a:gs>
                  </a:gsLst>
                  <a:lin ang="5400000" scaled="0"/>
                </a:gradFill>
              </a:rPr>
              <a:t>pgaudit</a:t>
            </a:r>
            <a:r>
              <a:rPr lang="en-US" sz="1800">
                <a:gradFill>
                  <a:gsLst>
                    <a:gs pos="1250">
                      <a:schemeClr val="tx1"/>
                    </a:gs>
                    <a:gs pos="100000">
                      <a:schemeClr val="tx1"/>
                    </a:gs>
                  </a:gsLst>
                  <a:lin ang="5400000" scaled="0"/>
                </a:gradFill>
              </a:rPr>
              <a:t> extension</a:t>
            </a:r>
          </a:p>
        </p:txBody>
      </p:sp>
      <p:grpSp>
        <p:nvGrpSpPr>
          <p:cNvPr id="5" name="Group 4" descr="Azure Arc-enabled Data Services Security diagram showing TCP with SSL interconnected to Azure Data Studio, Tools &amp; Apps/Drivers and Azure PostgreSQL Hyperscale, TCP with SSL/TLS is interconnected to Azure Data Studio, Tools &amp; Apps/Drivers and Azure SQL Managed Instance which are together interconnected to Active directory.">
            <a:extLst>
              <a:ext uri="{FF2B5EF4-FFF2-40B4-BE49-F238E27FC236}">
                <a16:creationId xmlns:a16="http://schemas.microsoft.com/office/drawing/2014/main" id="{9DB4A68B-1839-4C62-BD6C-EEAEC41A9638}"/>
              </a:ext>
            </a:extLst>
          </p:cNvPr>
          <p:cNvGrpSpPr/>
          <p:nvPr/>
        </p:nvGrpSpPr>
        <p:grpSpPr>
          <a:xfrm>
            <a:off x="6697156" y="2122779"/>
            <a:ext cx="5425563" cy="3265839"/>
            <a:chOff x="6697156" y="2122779"/>
            <a:chExt cx="5425563" cy="3265839"/>
          </a:xfrm>
        </p:grpSpPr>
        <p:sp>
          <p:nvSpPr>
            <p:cNvPr id="89" name="Rectangle 88">
              <a:extLst>
                <a:ext uri="{FF2B5EF4-FFF2-40B4-BE49-F238E27FC236}">
                  <a16:creationId xmlns:a16="http://schemas.microsoft.com/office/drawing/2014/main" id="{01485267-DDB5-4DBC-9313-5F03101E1177}"/>
                </a:ext>
                <a:ext uri="{C183D7F6-B498-43B3-948B-1728B52AA6E4}">
                  <adec:decorative xmlns:adec="http://schemas.microsoft.com/office/drawing/2017/decorative" val="1"/>
                </a:ext>
              </a:extLst>
            </p:cNvPr>
            <p:cNvSpPr/>
            <p:nvPr/>
          </p:nvSpPr>
          <p:spPr bwMode="auto">
            <a:xfrm>
              <a:off x="6697156" y="3696916"/>
              <a:ext cx="3846053" cy="169170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0" name="Rectangle 89">
              <a:extLst>
                <a:ext uri="{FF2B5EF4-FFF2-40B4-BE49-F238E27FC236}">
                  <a16:creationId xmlns:a16="http://schemas.microsoft.com/office/drawing/2014/main" id="{6E0AD065-F5C0-4BA8-95B3-36444409DE2D}"/>
                </a:ext>
                <a:ext uri="{C183D7F6-B498-43B3-948B-1728B52AA6E4}">
                  <adec:decorative xmlns:adec="http://schemas.microsoft.com/office/drawing/2017/decorative" val="1"/>
                </a:ext>
              </a:extLst>
            </p:cNvPr>
            <p:cNvSpPr/>
            <p:nvPr/>
          </p:nvSpPr>
          <p:spPr bwMode="auto">
            <a:xfrm>
              <a:off x="6924168"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PostgreSQL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Hyperscale</a:t>
              </a:r>
            </a:p>
          </p:txBody>
        </p:sp>
        <p:sp>
          <p:nvSpPr>
            <p:cNvPr id="91" name="Rectangle 90">
              <a:extLst>
                <a:ext uri="{FF2B5EF4-FFF2-40B4-BE49-F238E27FC236}">
                  <a16:creationId xmlns:a16="http://schemas.microsoft.com/office/drawing/2014/main" id="{0EAEBFEA-7132-43FB-A162-6B02F801D565}"/>
                </a:ext>
                <a:ext uri="{C183D7F6-B498-43B3-948B-1728B52AA6E4}">
                  <adec:decorative xmlns:adec="http://schemas.microsoft.com/office/drawing/2017/decorative" val="1"/>
                </a:ext>
              </a:extLst>
            </p:cNvPr>
            <p:cNvSpPr/>
            <p:nvPr/>
          </p:nvSpPr>
          <p:spPr bwMode="auto">
            <a:xfrm>
              <a:off x="8715060"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SQL</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Managed Instance</a:t>
              </a:r>
            </a:p>
          </p:txBody>
        </p:sp>
        <p:grpSp>
          <p:nvGrpSpPr>
            <p:cNvPr id="92" name="Group 91">
              <a:extLst>
                <a:ext uri="{FF2B5EF4-FFF2-40B4-BE49-F238E27FC236}">
                  <a16:creationId xmlns:a16="http://schemas.microsoft.com/office/drawing/2014/main" id="{98275C0E-D17A-496E-B16E-614D54A59F35}"/>
                </a:ext>
              </a:extLst>
            </p:cNvPr>
            <p:cNvGrpSpPr/>
            <p:nvPr/>
          </p:nvGrpSpPr>
          <p:grpSpPr>
            <a:xfrm>
              <a:off x="7339323" y="4460968"/>
              <a:ext cx="930371" cy="443714"/>
              <a:chOff x="1834448" y="2690906"/>
              <a:chExt cx="1002845" cy="465284"/>
            </a:xfrm>
          </p:grpSpPr>
          <p:pic>
            <p:nvPicPr>
              <p:cNvPr id="97" name="Graphic 96">
                <a:extLst>
                  <a:ext uri="{FF2B5EF4-FFF2-40B4-BE49-F238E27FC236}">
                    <a16:creationId xmlns:a16="http://schemas.microsoft.com/office/drawing/2014/main" id="{3F78581B-7D18-419F-BC87-A38D1313BD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448" y="2690906"/>
                <a:ext cx="457198" cy="457200"/>
              </a:xfrm>
              <a:prstGeom prst="rect">
                <a:avLst/>
              </a:prstGeom>
            </p:spPr>
          </p:pic>
          <p:pic>
            <p:nvPicPr>
              <p:cNvPr id="98" name="Graphic 97">
                <a:extLst>
                  <a:ext uri="{FF2B5EF4-FFF2-40B4-BE49-F238E27FC236}">
                    <a16:creationId xmlns:a16="http://schemas.microsoft.com/office/drawing/2014/main" id="{D90FACE5-B719-4B1B-BA55-106FD75D96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0095" y="2698991"/>
                <a:ext cx="457198" cy="457199"/>
              </a:xfrm>
              <a:prstGeom prst="rect">
                <a:avLst/>
              </a:prstGeom>
            </p:spPr>
          </p:pic>
        </p:grpSp>
        <p:grpSp>
          <p:nvGrpSpPr>
            <p:cNvPr id="93" name="Group 92">
              <a:extLst>
                <a:ext uri="{FF2B5EF4-FFF2-40B4-BE49-F238E27FC236}">
                  <a16:creationId xmlns:a16="http://schemas.microsoft.com/office/drawing/2014/main" id="{E9F1C714-8036-43F4-93BB-F409DBDA3374}"/>
                </a:ext>
              </a:extLst>
            </p:cNvPr>
            <p:cNvGrpSpPr/>
            <p:nvPr/>
          </p:nvGrpSpPr>
          <p:grpSpPr>
            <a:xfrm>
              <a:off x="9044258" y="4460967"/>
              <a:ext cx="942740" cy="436004"/>
              <a:chOff x="3182424" y="4172828"/>
              <a:chExt cx="1016177" cy="457200"/>
            </a:xfrm>
          </p:grpSpPr>
          <p:pic>
            <p:nvPicPr>
              <p:cNvPr id="94" name="Graphic 93">
                <a:extLst>
                  <a:ext uri="{FF2B5EF4-FFF2-40B4-BE49-F238E27FC236}">
                    <a16:creationId xmlns:a16="http://schemas.microsoft.com/office/drawing/2014/main" id="{82410CF3-B86D-4E1A-A86A-AE8642A7766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1401" y="4172828"/>
                <a:ext cx="457200" cy="457200"/>
              </a:xfrm>
              <a:prstGeom prst="rect">
                <a:avLst/>
              </a:prstGeom>
            </p:spPr>
          </p:pic>
          <p:pic>
            <p:nvPicPr>
              <p:cNvPr id="96" name="Graphic 95">
                <a:extLst>
                  <a:ext uri="{FF2B5EF4-FFF2-40B4-BE49-F238E27FC236}">
                    <a16:creationId xmlns:a16="http://schemas.microsoft.com/office/drawing/2014/main" id="{C4290AE6-8CA8-4B25-AF8D-881874FE6A5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424" y="4172828"/>
                <a:ext cx="457200" cy="457200"/>
              </a:xfrm>
              <a:prstGeom prst="rect">
                <a:avLst/>
              </a:prstGeom>
            </p:spPr>
          </p:pic>
        </p:grpSp>
        <p:sp>
          <p:nvSpPr>
            <p:cNvPr id="77" name="Rectangle 76">
              <a:extLst>
                <a:ext uri="{FF2B5EF4-FFF2-40B4-BE49-F238E27FC236}">
                  <a16:creationId xmlns:a16="http://schemas.microsoft.com/office/drawing/2014/main" id="{CAD2776A-9A42-48DC-AA6E-B17A620A6021}"/>
                </a:ext>
                <a:ext uri="{C183D7F6-B498-43B3-948B-1728B52AA6E4}">
                  <adec:decorative xmlns:adec="http://schemas.microsoft.com/office/drawing/2017/decorative" val="1"/>
                </a:ext>
              </a:extLst>
            </p:cNvPr>
            <p:cNvSpPr/>
            <p:nvPr/>
          </p:nvSpPr>
          <p:spPr bwMode="auto">
            <a:xfrm>
              <a:off x="6993216"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78" name="Rectangle 77">
              <a:extLst>
                <a:ext uri="{FF2B5EF4-FFF2-40B4-BE49-F238E27FC236}">
                  <a16:creationId xmlns:a16="http://schemas.microsoft.com/office/drawing/2014/main" id="{10AA67AC-9DF3-4957-A637-FFFC926CB59B}"/>
                </a:ext>
                <a:ext uri="{C183D7F6-B498-43B3-948B-1728B52AA6E4}">
                  <adec:decorative xmlns:adec="http://schemas.microsoft.com/office/drawing/2017/decorative" val="1"/>
                </a:ext>
              </a:extLst>
            </p:cNvPr>
            <p:cNvSpPr/>
            <p:nvPr/>
          </p:nvSpPr>
          <p:spPr bwMode="auto">
            <a:xfrm>
              <a:off x="8784108"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85" name="Rectangle 84">
              <a:extLst>
                <a:ext uri="{FF2B5EF4-FFF2-40B4-BE49-F238E27FC236}">
                  <a16:creationId xmlns:a16="http://schemas.microsoft.com/office/drawing/2014/main" id="{C0E61B17-3E7F-4F91-A50F-0D69B1BA5EF0}"/>
                </a:ext>
                <a:ext uri="{C183D7F6-B498-43B3-948B-1728B52AA6E4}">
                  <adec:decorative xmlns:adec="http://schemas.microsoft.com/office/drawing/2017/decorative" val="1"/>
                </a:ext>
              </a:extLst>
            </p:cNvPr>
            <p:cNvSpPr/>
            <p:nvPr/>
          </p:nvSpPr>
          <p:spPr bwMode="auto">
            <a:xfrm>
              <a:off x="7179779" y="3076706"/>
              <a:ext cx="1089915" cy="332399"/>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a:t>
              </a:r>
            </a:p>
          </p:txBody>
        </p:sp>
        <p:sp>
          <p:nvSpPr>
            <p:cNvPr id="86" name="Rectangle 85">
              <a:extLst>
                <a:ext uri="{FF2B5EF4-FFF2-40B4-BE49-F238E27FC236}">
                  <a16:creationId xmlns:a16="http://schemas.microsoft.com/office/drawing/2014/main" id="{C62A3C2F-9AC6-45EB-8E85-EF5CE3DAEDF0}"/>
                </a:ext>
                <a:ext uri="{C183D7F6-B498-43B3-948B-1728B52AA6E4}">
                  <adec:decorative xmlns:adec="http://schemas.microsoft.com/office/drawing/2017/decorative" val="1"/>
                </a:ext>
              </a:extLst>
            </p:cNvPr>
            <p:cNvSpPr/>
            <p:nvPr/>
          </p:nvSpPr>
          <p:spPr bwMode="auto">
            <a:xfrm>
              <a:off x="8970671" y="2980264"/>
              <a:ext cx="1089915" cy="517065"/>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SSL/TLS</a:t>
              </a:r>
            </a:p>
          </p:txBody>
        </p:sp>
        <p:cxnSp>
          <p:nvCxnSpPr>
            <p:cNvPr id="51" name="Straight Arrow Connector 50">
              <a:extLst>
                <a:ext uri="{FF2B5EF4-FFF2-40B4-BE49-F238E27FC236}">
                  <a16:creationId xmlns:a16="http://schemas.microsoft.com/office/drawing/2014/main" id="{E3C0635F-D22E-4064-9AEC-08697EED83C9}"/>
                </a:ext>
                <a:ext uri="{C183D7F6-B498-43B3-948B-1728B52AA6E4}">
                  <adec:decorative xmlns:adec="http://schemas.microsoft.com/office/drawing/2017/decorative" val="1"/>
                </a:ext>
              </a:extLst>
            </p:cNvPr>
            <p:cNvCxnSpPr>
              <a:cxnSpLocks/>
              <a:stCxn id="86" idx="0"/>
              <a:endCxn id="78" idx="2"/>
            </p:cNvCxnSpPr>
            <p:nvPr/>
          </p:nvCxnSpPr>
          <p:spPr>
            <a:xfrm flipH="1" flipV="1">
              <a:off x="9515628" y="2824510"/>
              <a:ext cx="1" cy="155754"/>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D19738-0D9E-45FB-A11D-3BD16997D578}"/>
                </a:ext>
                <a:ext uri="{C183D7F6-B498-43B3-948B-1728B52AA6E4}">
                  <adec:decorative xmlns:adec="http://schemas.microsoft.com/office/drawing/2017/decorative" val="1"/>
                </a:ext>
              </a:extLst>
            </p:cNvPr>
            <p:cNvCxnSpPr>
              <a:cxnSpLocks/>
              <a:stCxn id="86" idx="2"/>
              <a:endCxn id="91" idx="0"/>
            </p:cNvCxnSpPr>
            <p:nvPr/>
          </p:nvCxnSpPr>
          <p:spPr>
            <a:xfrm flipH="1">
              <a:off x="9515628" y="3497329"/>
              <a:ext cx="1" cy="408502"/>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89DC76-BEED-48A7-A36D-B396D6C6C349}"/>
                </a:ext>
                <a:ext uri="{C183D7F6-B498-43B3-948B-1728B52AA6E4}">
                  <adec:decorative xmlns:adec="http://schemas.microsoft.com/office/drawing/2017/decorative" val="1"/>
                </a:ext>
              </a:extLst>
            </p:cNvPr>
            <p:cNvCxnSpPr>
              <a:cxnSpLocks/>
              <a:stCxn id="85" idx="0"/>
              <a:endCxn id="77" idx="2"/>
            </p:cNvCxnSpPr>
            <p:nvPr/>
          </p:nvCxnSpPr>
          <p:spPr>
            <a:xfrm flipH="1" flipV="1">
              <a:off x="7724736" y="2824510"/>
              <a:ext cx="1" cy="25219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7BC126-9BFD-466A-848C-09B0A2F667F4}"/>
                </a:ext>
                <a:ext uri="{C183D7F6-B498-43B3-948B-1728B52AA6E4}">
                  <adec:decorative xmlns:adec="http://schemas.microsoft.com/office/drawing/2017/decorative" val="1"/>
                </a:ext>
              </a:extLst>
            </p:cNvPr>
            <p:cNvCxnSpPr>
              <a:cxnSpLocks/>
              <a:stCxn id="85" idx="2"/>
              <a:endCxn id="90" idx="0"/>
            </p:cNvCxnSpPr>
            <p:nvPr/>
          </p:nvCxnSpPr>
          <p:spPr>
            <a:xfrm flipH="1">
              <a:off x="7724736" y="3409105"/>
              <a:ext cx="1" cy="49672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A9211F3-1349-4507-9B4A-28E88F829E2C}"/>
                </a:ext>
                <a:ext uri="{C183D7F6-B498-43B3-948B-1728B52AA6E4}">
                  <adec:decorative xmlns:adec="http://schemas.microsoft.com/office/drawing/2017/decorative" val="1"/>
                </a:ext>
              </a:extLst>
            </p:cNvPr>
            <p:cNvSpPr/>
            <p:nvPr/>
          </p:nvSpPr>
          <p:spPr bwMode="auto">
            <a:xfrm>
              <a:off x="10863445" y="2732177"/>
              <a:ext cx="125927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Active directory</a:t>
              </a:r>
            </a:p>
          </p:txBody>
        </p:sp>
        <p:cxnSp>
          <p:nvCxnSpPr>
            <p:cNvPr id="36" name="Connector: Elbow 35">
              <a:extLst>
                <a:ext uri="{FF2B5EF4-FFF2-40B4-BE49-F238E27FC236}">
                  <a16:creationId xmlns:a16="http://schemas.microsoft.com/office/drawing/2014/main" id="{4DCB288A-1E13-4EC4-8964-C881E077E767}"/>
                </a:ext>
                <a:ext uri="{C183D7F6-B498-43B3-948B-1728B52AA6E4}">
                  <adec:decorative xmlns:adec="http://schemas.microsoft.com/office/drawing/2017/decorative" val="1"/>
                </a:ext>
              </a:extLst>
            </p:cNvPr>
            <p:cNvCxnSpPr>
              <a:cxnSpLocks/>
              <a:stCxn id="78" idx="3"/>
            </p:cNvCxnSpPr>
            <p:nvPr/>
          </p:nvCxnSpPr>
          <p:spPr>
            <a:xfrm>
              <a:off x="10247148" y="2473645"/>
              <a:ext cx="1001745" cy="786992"/>
            </a:xfrm>
            <a:prstGeom prst="bentConnector3">
              <a:avLst>
                <a:gd name="adj1" fmla="val 49716"/>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E8C3B61-C651-49DE-B1A9-66DAA25A0883}"/>
                </a:ext>
                <a:ext uri="{C183D7F6-B498-43B3-948B-1728B52AA6E4}">
                  <adec:decorative xmlns:adec="http://schemas.microsoft.com/office/drawing/2017/decorative" val="1"/>
                </a:ext>
              </a:extLst>
            </p:cNvPr>
            <p:cNvCxnSpPr>
              <a:cxnSpLocks/>
            </p:cNvCxnSpPr>
            <p:nvPr/>
          </p:nvCxnSpPr>
          <p:spPr>
            <a:xfrm rot="5400000" flipH="1" flipV="1">
              <a:off x="10178523" y="3398311"/>
              <a:ext cx="1208043" cy="932697"/>
            </a:xfrm>
            <a:prstGeom prst="bentConnector4">
              <a:avLst>
                <a:gd name="adj1" fmla="val 211"/>
                <a:gd name="adj2" fmla="val 46472"/>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3" name="Graphic 32">
            <a:extLst>
              <a:ext uri="{FF2B5EF4-FFF2-40B4-BE49-F238E27FC236}">
                <a16:creationId xmlns:a16="http://schemas.microsoft.com/office/drawing/2014/main" id="{A025E4F0-AA2F-4ABB-838F-E1126415944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8893" y="3009176"/>
            <a:ext cx="483650" cy="483650"/>
          </a:xfrm>
          <a:prstGeom prst="rect">
            <a:avLst/>
          </a:prstGeom>
        </p:spPr>
      </p:pic>
    </p:spTree>
    <p:extLst>
      <p:ext uri="{BB962C8B-B14F-4D97-AF65-F5344CB8AC3E}">
        <p14:creationId xmlns:p14="http://schemas.microsoft.com/office/powerpoint/2010/main" val="194648764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963" y="457200"/>
            <a:ext cx="8374062" cy="554038"/>
          </a:xfrm>
        </p:spPr>
        <p:txBody>
          <a:bodyPr/>
          <a:lstStyle/>
          <a:p>
            <a:pPr lvl="0"/>
            <a:r>
              <a:rPr lang="en-US"/>
              <a:t>Arc Data Services Maintenance updates</a:t>
            </a:r>
          </a:p>
        </p:txBody>
      </p:sp>
      <p:sp>
        <p:nvSpPr>
          <p:cNvPr id="3" name="Content Placeholder 2">
            <a:extLst>
              <a:ext uri="{FF2B5EF4-FFF2-40B4-BE49-F238E27FC236}">
                <a16:creationId xmlns:a16="http://schemas.microsoft.com/office/drawing/2014/main" id="{DFC42244-1CF7-4838-B2A7-735A28CA0A86}"/>
              </a:ext>
            </a:extLst>
          </p:cNvPr>
          <p:cNvSpPr>
            <a:spLocks noGrp="1"/>
          </p:cNvSpPr>
          <p:nvPr>
            <p:ph sz="quarter" idx="4294967295"/>
          </p:nvPr>
        </p:nvSpPr>
        <p:spPr>
          <a:xfrm>
            <a:off x="843144" y="1501250"/>
            <a:ext cx="4047957" cy="3298339"/>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Based System Maintenance Window Updates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Flexibility to choose your Maintenance Windows</a:t>
            </a:r>
          </a:p>
          <a:p>
            <a:pPr marL="0" indent="0">
              <a:spcBef>
                <a:spcPts val="800"/>
              </a:spcBef>
              <a:buNone/>
            </a:pPr>
            <a:r>
              <a:rPr lang="en-US" sz="2000">
                <a:gradFill>
                  <a:gsLst>
                    <a:gs pos="1250">
                      <a:schemeClr val="tx1"/>
                    </a:gs>
                    <a:gs pos="100000">
                      <a:schemeClr val="tx1"/>
                    </a:gs>
                  </a:gsLst>
                  <a:lin ang="5400000" scaled="0"/>
                </a:gradFill>
                <a:latin typeface="+mj-lt"/>
              </a:rPr>
              <a:t>Indirectly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Single Maintenance Window for all services</a:t>
            </a:r>
          </a:p>
          <a:p>
            <a:pPr marL="0" indent="0">
              <a:spcBef>
                <a:spcPts val="800"/>
              </a:spcBef>
              <a:buNone/>
            </a:pPr>
            <a:r>
              <a:rPr lang="en-US" sz="2000">
                <a:gradFill>
                  <a:gsLst>
                    <a:gs pos="1250">
                      <a:schemeClr val="tx1"/>
                    </a:gs>
                    <a:gs pos="100000">
                      <a:schemeClr val="tx1"/>
                    </a:gs>
                  </a:gsLst>
                  <a:lin ang="5400000" scaled="0"/>
                </a:gradFill>
                <a:latin typeface="+mj-lt"/>
              </a:rPr>
              <a:t>Rolling upgrades without application downtime</a:t>
            </a:r>
          </a:p>
        </p:txBody>
      </p:sp>
      <p:cxnSp>
        <p:nvCxnSpPr>
          <p:cNvPr id="52" name="Straight Connector 51">
            <a:extLst>
              <a:ext uri="{FF2B5EF4-FFF2-40B4-BE49-F238E27FC236}">
                <a16:creationId xmlns:a16="http://schemas.microsoft.com/office/drawing/2014/main" id="{DEDA7934-613F-4A82-BD63-B70FAEEF92B2}"/>
              </a:ext>
              <a:ext uri="{C183D7F6-B498-43B3-948B-1728B52AA6E4}">
                <adec:decorative xmlns:adec="http://schemas.microsoft.com/office/drawing/2017/decorative" val="1"/>
              </a:ext>
            </a:extLst>
          </p:cNvPr>
          <p:cNvCxnSpPr>
            <a:cxnSpLocks/>
            <a:stCxn id="53" idx="2"/>
            <a:endCxn id="57"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D15C169-E69F-41C4-A82D-C8090F0A637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4" name="Rectangle 53"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62584E49-4E2D-4175-BEF8-8234407A388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5" name="Rectangle 54">
            <a:extLst>
              <a:ext uri="{FF2B5EF4-FFF2-40B4-BE49-F238E27FC236}">
                <a16:creationId xmlns:a16="http://schemas.microsoft.com/office/drawing/2014/main" id="{0C12D51C-19C8-4DA9-9885-3BC2030094A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6" name="Picture 2">
            <a:extLst>
              <a:ext uri="{FF2B5EF4-FFF2-40B4-BE49-F238E27FC236}">
                <a16:creationId xmlns:a16="http://schemas.microsoft.com/office/drawing/2014/main" id="{32AE4CFC-EB96-4707-AC3A-E91866E6605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BF1353D-5096-4F8A-BB3E-9F3B4EF85A92}"/>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8" name="Rectangle 57">
            <a:extLst>
              <a:ext uri="{FF2B5EF4-FFF2-40B4-BE49-F238E27FC236}">
                <a16:creationId xmlns:a16="http://schemas.microsoft.com/office/drawing/2014/main" id="{D21D0F41-AF47-4AFD-85B4-F82D79AD901D}"/>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9" name="Picture 2">
            <a:extLst>
              <a:ext uri="{FF2B5EF4-FFF2-40B4-BE49-F238E27FC236}">
                <a16:creationId xmlns:a16="http://schemas.microsoft.com/office/drawing/2014/main" id="{EA2963B7-5091-4723-BED5-4900B32ED8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76FC4D3-12AE-4803-99F8-9EBB9C5CE9E7}"/>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45602273-F0F2-4F71-87A4-1A5CE82B36D5}"/>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185E96CF-4C25-4C38-BD55-46ED21E5EC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9A46724-574B-4FA2-BB5E-60ACC9D6E41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4" name="Graphic 63">
            <a:extLst>
              <a:ext uri="{FF2B5EF4-FFF2-40B4-BE49-F238E27FC236}">
                <a16:creationId xmlns:a16="http://schemas.microsoft.com/office/drawing/2014/main" id="{20FFD9F2-5BD0-468E-B827-C21C406DC4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5" name="Connector: Elbow 64">
            <a:extLst>
              <a:ext uri="{FF2B5EF4-FFF2-40B4-BE49-F238E27FC236}">
                <a16:creationId xmlns:a16="http://schemas.microsoft.com/office/drawing/2014/main" id="{F6BADB55-A7E4-4F7B-82EE-FC9E1887CB01}"/>
              </a:ext>
              <a:ext uri="{C183D7F6-B498-43B3-948B-1728B52AA6E4}">
                <adec:decorative xmlns:adec="http://schemas.microsoft.com/office/drawing/2017/decorative" val="1"/>
              </a:ext>
            </a:extLst>
          </p:cNvPr>
          <p:cNvCxnSpPr>
            <a:cxnSpLocks/>
            <a:stCxn id="53" idx="2"/>
            <a:endCxn id="60"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B1F6946-7E79-4289-8620-C358086C2048}"/>
              </a:ext>
              <a:ext uri="{C183D7F6-B498-43B3-948B-1728B52AA6E4}">
                <adec:decorative xmlns:adec="http://schemas.microsoft.com/office/drawing/2017/decorative" val="1"/>
              </a:ext>
            </a:extLst>
          </p:cNvPr>
          <p:cNvCxnSpPr>
            <a:cxnSpLocks/>
            <a:stCxn id="53" idx="2"/>
            <a:endCxn id="54"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D1FC36-A959-4240-A20E-7BD9F4F1BEC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0" name="Rectangle 69">
            <a:extLst>
              <a:ext uri="{FF2B5EF4-FFF2-40B4-BE49-F238E27FC236}">
                <a16:creationId xmlns:a16="http://schemas.microsoft.com/office/drawing/2014/main" id="{F3AD1F18-AB1C-4C22-A98E-E66F919428A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2" name="Rectangle 71">
            <a:extLst>
              <a:ext uri="{FF2B5EF4-FFF2-40B4-BE49-F238E27FC236}">
                <a16:creationId xmlns:a16="http://schemas.microsoft.com/office/drawing/2014/main" id="{EC139B18-F853-42AB-BB63-FA91B0908AB2}"/>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4" name="Rectangle 73">
            <a:extLst>
              <a:ext uri="{FF2B5EF4-FFF2-40B4-BE49-F238E27FC236}">
                <a16:creationId xmlns:a16="http://schemas.microsoft.com/office/drawing/2014/main" id="{06490CD6-4F83-43B2-A7C8-3E649885BA05}"/>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6" name="Rectangle 75">
            <a:extLst>
              <a:ext uri="{FF2B5EF4-FFF2-40B4-BE49-F238E27FC236}">
                <a16:creationId xmlns:a16="http://schemas.microsoft.com/office/drawing/2014/main" id="{C4ACFB8D-954D-4D2C-B81A-0DB3235361A5}"/>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8" name="Rectangle 77">
            <a:extLst>
              <a:ext uri="{FF2B5EF4-FFF2-40B4-BE49-F238E27FC236}">
                <a16:creationId xmlns:a16="http://schemas.microsoft.com/office/drawing/2014/main" id="{38082C96-4BA0-45C4-B099-CC444BAAD41F}"/>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9" name="Rectangle 78">
            <a:extLst>
              <a:ext uri="{FF2B5EF4-FFF2-40B4-BE49-F238E27FC236}">
                <a16:creationId xmlns:a16="http://schemas.microsoft.com/office/drawing/2014/main" id="{7A3A0933-8BF5-402E-8772-3E471F68FAE2}"/>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81" name="Straight Arrow Connector 80">
            <a:extLst>
              <a:ext uri="{FF2B5EF4-FFF2-40B4-BE49-F238E27FC236}">
                <a16:creationId xmlns:a16="http://schemas.microsoft.com/office/drawing/2014/main" id="{77D6011A-9605-4B11-8879-6D88CAFF55CE}"/>
              </a:ext>
              <a:ext uri="{C183D7F6-B498-43B3-948B-1728B52AA6E4}">
                <adec:decorative xmlns:adec="http://schemas.microsoft.com/office/drawing/2017/decorative" val="1"/>
              </a:ext>
            </a:extLst>
          </p:cNvPr>
          <p:cNvCxnSpPr>
            <a:cxnSpLocks/>
            <a:endCxn id="53"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A38AA4C-90DD-4B51-B2A0-03C3AC4413B3}"/>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4" name="Rectangle 83">
            <a:extLst>
              <a:ext uri="{FF2B5EF4-FFF2-40B4-BE49-F238E27FC236}">
                <a16:creationId xmlns:a16="http://schemas.microsoft.com/office/drawing/2014/main" id="{CCF9DC0F-4733-4B1A-960E-0211A2B0182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7" name="Rectangle 86">
            <a:extLst>
              <a:ext uri="{FF2B5EF4-FFF2-40B4-BE49-F238E27FC236}">
                <a16:creationId xmlns:a16="http://schemas.microsoft.com/office/drawing/2014/main" id="{0E875A98-6BA6-4059-BFF4-07C65F63743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88" name="Rectangle 87">
            <a:extLst>
              <a:ext uri="{FF2B5EF4-FFF2-40B4-BE49-F238E27FC236}">
                <a16:creationId xmlns:a16="http://schemas.microsoft.com/office/drawing/2014/main" id="{6B4CD5B3-F617-4874-BE00-6C857F99728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49" name="Rectangle 48">
            <a:extLst>
              <a:ext uri="{FF2B5EF4-FFF2-40B4-BE49-F238E27FC236}">
                <a16:creationId xmlns:a16="http://schemas.microsoft.com/office/drawing/2014/main" id="{0E654935-F40E-4B68-A4A4-4BA4307319D8}"/>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97" name="Rectangle 96">
            <a:extLst>
              <a:ext uri="{FF2B5EF4-FFF2-40B4-BE49-F238E27FC236}">
                <a16:creationId xmlns:a16="http://schemas.microsoft.com/office/drawing/2014/main" id="{1B5336EC-D557-487B-AFFB-6080B4E052EB}"/>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98" name="Rectangle 97">
            <a:extLst>
              <a:ext uri="{FF2B5EF4-FFF2-40B4-BE49-F238E27FC236}">
                <a16:creationId xmlns:a16="http://schemas.microsoft.com/office/drawing/2014/main" id="{04ED8BB6-09AC-4C3C-B00D-192E24B998B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12" name="Rectangle 111">
            <a:extLst>
              <a:ext uri="{FF2B5EF4-FFF2-40B4-BE49-F238E27FC236}">
                <a16:creationId xmlns:a16="http://schemas.microsoft.com/office/drawing/2014/main" id="{36BB4D22-B099-469A-9C45-6BE555D9F86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14" name="Rectangle 113">
            <a:extLst>
              <a:ext uri="{FF2B5EF4-FFF2-40B4-BE49-F238E27FC236}">
                <a16:creationId xmlns:a16="http://schemas.microsoft.com/office/drawing/2014/main" id="{55C17642-6660-42DB-B444-5791BDB3D674}"/>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69" name="Graphic 68">
            <a:extLst>
              <a:ext uri="{FF2B5EF4-FFF2-40B4-BE49-F238E27FC236}">
                <a16:creationId xmlns:a16="http://schemas.microsoft.com/office/drawing/2014/main" id="{E64497C3-7A4C-46E7-B838-10A50FADEF1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 name="Group 6">
            <a:extLst>
              <a:ext uri="{FF2B5EF4-FFF2-40B4-BE49-F238E27FC236}">
                <a16:creationId xmlns:a16="http://schemas.microsoft.com/office/drawing/2014/main" id="{31516F83-55E0-44D6-A399-FCC8BF256915}"/>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67" name="Rectangle 66">
              <a:extLst>
                <a:ext uri="{FF2B5EF4-FFF2-40B4-BE49-F238E27FC236}">
                  <a16:creationId xmlns:a16="http://schemas.microsoft.com/office/drawing/2014/main" id="{BAB10B2E-9088-48A6-BB0F-F8C3051C5FA2}"/>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75" name="Graphic 74">
              <a:extLst>
                <a:ext uri="{FF2B5EF4-FFF2-40B4-BE49-F238E27FC236}">
                  <a16:creationId xmlns:a16="http://schemas.microsoft.com/office/drawing/2014/main" id="{5AC9C2C0-D4F2-4104-9C1E-2D04D100EE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1" name="Group 90">
              <a:extLst>
                <a:ext uri="{FF2B5EF4-FFF2-40B4-BE49-F238E27FC236}">
                  <a16:creationId xmlns:a16="http://schemas.microsoft.com/office/drawing/2014/main" id="{9103BA90-2D95-4196-B764-3A2232B77040}"/>
                </a:ext>
              </a:extLst>
            </p:cNvPr>
            <p:cNvGrpSpPr/>
            <p:nvPr/>
          </p:nvGrpSpPr>
          <p:grpSpPr>
            <a:xfrm>
              <a:off x="6263189" y="6310262"/>
              <a:ext cx="1278363" cy="536798"/>
              <a:chOff x="6263189" y="4847666"/>
              <a:chExt cx="1278363" cy="536798"/>
            </a:xfrm>
          </p:grpSpPr>
          <p:cxnSp>
            <p:nvCxnSpPr>
              <p:cNvPr id="92" name="Straight Connector 91">
                <a:extLst>
                  <a:ext uri="{FF2B5EF4-FFF2-40B4-BE49-F238E27FC236}">
                    <a16:creationId xmlns:a16="http://schemas.microsoft.com/office/drawing/2014/main" id="{46EA99F5-B1DF-4E47-9657-429A4A425CE4}"/>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5407D7-C264-4311-9FF2-ADB3F5720DF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6" name="Rectangle 115">
            <a:extLst>
              <a:ext uri="{FF2B5EF4-FFF2-40B4-BE49-F238E27FC236}">
                <a16:creationId xmlns:a16="http://schemas.microsoft.com/office/drawing/2014/main" id="{E8D87D7D-B5C6-4905-B91B-0DDA85D15667}"/>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818FDACE-6722-4CFA-AD2F-915710083A9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77" name="Graphic 76">
            <a:extLst>
              <a:ext uri="{FF2B5EF4-FFF2-40B4-BE49-F238E27FC236}">
                <a16:creationId xmlns:a16="http://schemas.microsoft.com/office/drawing/2014/main" id="{9F834781-1DC7-4B07-8655-73CFC5F336D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100" name="Group 99">
            <a:extLst>
              <a:ext uri="{FF2B5EF4-FFF2-40B4-BE49-F238E27FC236}">
                <a16:creationId xmlns:a16="http://schemas.microsoft.com/office/drawing/2014/main" id="{77E33149-3FBC-4716-9843-F1533B3BA746}"/>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101" name="Rectangle 100">
              <a:extLst>
                <a:ext uri="{FF2B5EF4-FFF2-40B4-BE49-F238E27FC236}">
                  <a16:creationId xmlns:a16="http://schemas.microsoft.com/office/drawing/2014/main" id="{0220E625-A384-4B59-8072-81BD433E262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2" name="Graphic 101">
              <a:extLst>
                <a:ext uri="{FF2B5EF4-FFF2-40B4-BE49-F238E27FC236}">
                  <a16:creationId xmlns:a16="http://schemas.microsoft.com/office/drawing/2014/main" id="{26258234-6AEC-4FD2-A65D-56DB421D243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3" name="Group 102">
              <a:extLst>
                <a:ext uri="{FF2B5EF4-FFF2-40B4-BE49-F238E27FC236}">
                  <a16:creationId xmlns:a16="http://schemas.microsoft.com/office/drawing/2014/main" id="{2D87FFCD-C8EF-4E1B-B2F8-3A1F47FCE54C}"/>
                </a:ext>
              </a:extLst>
            </p:cNvPr>
            <p:cNvGrpSpPr/>
            <p:nvPr/>
          </p:nvGrpSpPr>
          <p:grpSpPr>
            <a:xfrm>
              <a:off x="6263189" y="6310262"/>
              <a:ext cx="1278363" cy="536798"/>
              <a:chOff x="6263189" y="4847666"/>
              <a:chExt cx="1278363" cy="536798"/>
            </a:xfrm>
          </p:grpSpPr>
          <p:cxnSp>
            <p:nvCxnSpPr>
              <p:cNvPr id="104" name="Straight Connector 103">
                <a:extLst>
                  <a:ext uri="{FF2B5EF4-FFF2-40B4-BE49-F238E27FC236}">
                    <a16:creationId xmlns:a16="http://schemas.microsoft.com/office/drawing/2014/main" id="{4A58360B-9DFC-4C17-956A-61F7B3A78406}"/>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9D0F66D-9837-4458-B55C-7702888252AA}"/>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BC7590E4-E745-466A-A652-F02B6DA6161B}"/>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7" name="Rectangle 106">
              <a:extLst>
                <a:ext uri="{FF2B5EF4-FFF2-40B4-BE49-F238E27FC236}">
                  <a16:creationId xmlns:a16="http://schemas.microsoft.com/office/drawing/2014/main" id="{4E746AD2-7443-4F76-8B57-350CF3530CB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8" name="Graphic 107">
              <a:extLst>
                <a:ext uri="{FF2B5EF4-FFF2-40B4-BE49-F238E27FC236}">
                  <a16:creationId xmlns:a16="http://schemas.microsoft.com/office/drawing/2014/main" id="{F006E7FF-8CC7-4B55-B30F-20E72440FD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9" name="Group 108">
              <a:extLst>
                <a:ext uri="{FF2B5EF4-FFF2-40B4-BE49-F238E27FC236}">
                  <a16:creationId xmlns:a16="http://schemas.microsoft.com/office/drawing/2014/main" id="{D88C1E1C-D92D-48ED-96E9-30D37EAA2DCD}"/>
                </a:ext>
              </a:extLst>
            </p:cNvPr>
            <p:cNvGrpSpPr/>
            <p:nvPr/>
          </p:nvGrpSpPr>
          <p:grpSpPr>
            <a:xfrm>
              <a:off x="6263189" y="6310262"/>
              <a:ext cx="1278363" cy="536798"/>
              <a:chOff x="6263189" y="4847666"/>
              <a:chExt cx="1278363" cy="536798"/>
            </a:xfrm>
          </p:grpSpPr>
          <p:cxnSp>
            <p:nvCxnSpPr>
              <p:cNvPr id="110" name="Straight Connector 109">
                <a:extLst>
                  <a:ext uri="{FF2B5EF4-FFF2-40B4-BE49-F238E27FC236}">
                    <a16:creationId xmlns:a16="http://schemas.microsoft.com/office/drawing/2014/main" id="{29F2E0DF-A227-4507-AA36-7FA85CF3D2F7}"/>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E56C0-4660-425D-AA88-1E82C751D398}"/>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A6D2A29-8AF9-45B1-8948-9F783AE5C56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73" name="Rectangle 72">
              <a:extLst>
                <a:ext uri="{FF2B5EF4-FFF2-40B4-BE49-F238E27FC236}">
                  <a16:creationId xmlns:a16="http://schemas.microsoft.com/office/drawing/2014/main" id="{F01CB4F3-D4C1-4FE7-B3F9-B81066A7B5BE}"/>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AFD556B4-E169-4601-AD4E-92E958327092}"/>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6" name="Picture 2">
              <a:extLst>
                <a:ext uri="{FF2B5EF4-FFF2-40B4-BE49-F238E27FC236}">
                  <a16:creationId xmlns:a16="http://schemas.microsoft.com/office/drawing/2014/main" id="{AAF99781-3A5F-47B6-A579-46161C32989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D25560D-8D6D-4436-9C8F-E4D012A70E43}"/>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0" name="Rectangle 89">
              <a:extLst>
                <a:ext uri="{FF2B5EF4-FFF2-40B4-BE49-F238E27FC236}">
                  <a16:creationId xmlns:a16="http://schemas.microsoft.com/office/drawing/2014/main" id="{15C53B80-A66B-4EC4-8B40-92A49AFDFAA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4" name="Picture 2">
              <a:extLst>
                <a:ext uri="{FF2B5EF4-FFF2-40B4-BE49-F238E27FC236}">
                  <a16:creationId xmlns:a16="http://schemas.microsoft.com/office/drawing/2014/main" id="{EACE6E06-3142-41AE-BD8A-0BDE40E01B2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878ED93E-2AFB-4E65-BE9E-4C18B08D7864}"/>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6" name="Rectangle 95">
              <a:extLst>
                <a:ext uri="{FF2B5EF4-FFF2-40B4-BE49-F238E27FC236}">
                  <a16:creationId xmlns:a16="http://schemas.microsoft.com/office/drawing/2014/main" id="{13C49035-DA16-4C87-B62D-A3958C670F8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9" name="Picture 2">
              <a:extLst>
                <a:ext uri="{FF2B5EF4-FFF2-40B4-BE49-F238E27FC236}">
                  <a16:creationId xmlns:a16="http://schemas.microsoft.com/office/drawing/2014/main" id="{167940AE-57CC-47D1-9DC8-DB98747626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0A6E0B1E-312F-448B-A17D-FA5D144CC8D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8" name="Rectangle 117">
              <a:extLst>
                <a:ext uri="{FF2B5EF4-FFF2-40B4-BE49-F238E27FC236}">
                  <a16:creationId xmlns:a16="http://schemas.microsoft.com/office/drawing/2014/main" id="{84901AAA-69C7-4F93-B95D-1AF061C0E1C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9" name="Rectangle 118">
              <a:extLst>
                <a:ext uri="{FF2B5EF4-FFF2-40B4-BE49-F238E27FC236}">
                  <a16:creationId xmlns:a16="http://schemas.microsoft.com/office/drawing/2014/main" id="{16536497-EB6D-4C70-B480-27CDA5EEF8F6}"/>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0" name="Rectangle 119">
              <a:extLst>
                <a:ext uri="{FF2B5EF4-FFF2-40B4-BE49-F238E27FC236}">
                  <a16:creationId xmlns:a16="http://schemas.microsoft.com/office/drawing/2014/main" id="{0439DDBB-F237-4B68-B001-B81691273AE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1" name="Rectangle 120">
              <a:extLst>
                <a:ext uri="{FF2B5EF4-FFF2-40B4-BE49-F238E27FC236}">
                  <a16:creationId xmlns:a16="http://schemas.microsoft.com/office/drawing/2014/main" id="{2400A7E7-0019-46AE-B647-B255089C8D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2" name="Rectangle 121">
              <a:extLst>
                <a:ext uri="{FF2B5EF4-FFF2-40B4-BE49-F238E27FC236}">
                  <a16:creationId xmlns:a16="http://schemas.microsoft.com/office/drawing/2014/main" id="{D37A9D7E-E055-4957-BD99-471375CE4DE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23" name="Rectangle 122">
              <a:extLst>
                <a:ext uri="{FF2B5EF4-FFF2-40B4-BE49-F238E27FC236}">
                  <a16:creationId xmlns:a16="http://schemas.microsoft.com/office/drawing/2014/main" id="{9DAC7ACD-7CD8-4DDE-ABA7-21432C35931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4" name="Rectangle 123">
              <a:extLst>
                <a:ext uri="{FF2B5EF4-FFF2-40B4-BE49-F238E27FC236}">
                  <a16:creationId xmlns:a16="http://schemas.microsoft.com/office/drawing/2014/main" id="{2CDCD724-620F-4390-9919-D2D9D5C9BD0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5" name="Rectangle 124">
              <a:extLst>
                <a:ext uri="{FF2B5EF4-FFF2-40B4-BE49-F238E27FC236}">
                  <a16:creationId xmlns:a16="http://schemas.microsoft.com/office/drawing/2014/main" id="{2D29BB82-036D-4120-B0B5-43731F45CC1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28" name="Graphic 127">
              <a:extLst>
                <a:ext uri="{FF2B5EF4-FFF2-40B4-BE49-F238E27FC236}">
                  <a16:creationId xmlns:a16="http://schemas.microsoft.com/office/drawing/2014/main" id="{AB98CFB8-EB51-4615-B81E-5ADD65ED60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9" name="Group 128">
              <a:extLst>
                <a:ext uri="{FF2B5EF4-FFF2-40B4-BE49-F238E27FC236}">
                  <a16:creationId xmlns:a16="http://schemas.microsoft.com/office/drawing/2014/main" id="{7A82B28D-2C47-4904-B2C0-07CEF5581D3F}"/>
                </a:ext>
              </a:extLst>
            </p:cNvPr>
            <p:cNvGrpSpPr/>
            <p:nvPr/>
          </p:nvGrpSpPr>
          <p:grpSpPr>
            <a:xfrm>
              <a:off x="6221061" y="4806442"/>
              <a:ext cx="1371600" cy="619246"/>
              <a:chOff x="6221061" y="6269038"/>
              <a:chExt cx="1371600" cy="619246"/>
            </a:xfrm>
          </p:grpSpPr>
          <p:sp>
            <p:nvSpPr>
              <p:cNvPr id="132" name="Rectangle 131">
                <a:extLst>
                  <a:ext uri="{FF2B5EF4-FFF2-40B4-BE49-F238E27FC236}">
                    <a16:creationId xmlns:a16="http://schemas.microsoft.com/office/drawing/2014/main" id="{6F772450-144B-485F-B079-02C624D2026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133" name="Graphic 132">
                <a:extLst>
                  <a:ext uri="{FF2B5EF4-FFF2-40B4-BE49-F238E27FC236}">
                    <a16:creationId xmlns:a16="http://schemas.microsoft.com/office/drawing/2014/main" id="{50461CF4-F719-4E50-8B7F-A0FAFC6C5B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34" name="Group 133">
                <a:extLst>
                  <a:ext uri="{FF2B5EF4-FFF2-40B4-BE49-F238E27FC236}">
                    <a16:creationId xmlns:a16="http://schemas.microsoft.com/office/drawing/2014/main" id="{869853F3-63BD-4148-ADC4-16BC6DF82D7A}"/>
                  </a:ext>
                </a:extLst>
              </p:cNvPr>
              <p:cNvGrpSpPr/>
              <p:nvPr/>
            </p:nvGrpSpPr>
            <p:grpSpPr>
              <a:xfrm>
                <a:off x="6263189" y="6310262"/>
                <a:ext cx="1278363" cy="536798"/>
                <a:chOff x="6263189" y="4847666"/>
                <a:chExt cx="1278363" cy="536798"/>
              </a:xfrm>
            </p:grpSpPr>
            <p:cxnSp>
              <p:nvCxnSpPr>
                <p:cNvPr id="135" name="Straight Connector 134">
                  <a:extLst>
                    <a:ext uri="{FF2B5EF4-FFF2-40B4-BE49-F238E27FC236}">
                      <a16:creationId xmlns:a16="http://schemas.microsoft.com/office/drawing/2014/main" id="{40F1854E-CC97-497E-B547-7E2ABBB10EB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86F368-2BA2-437B-B04A-7B4D639E051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30" name="Graphic 129">
              <a:extLst>
                <a:ext uri="{FF2B5EF4-FFF2-40B4-BE49-F238E27FC236}">
                  <a16:creationId xmlns:a16="http://schemas.microsoft.com/office/drawing/2014/main" id="{E81ED854-6703-47DA-A260-A496F2B2B0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1" name="Graphic 130">
              <a:extLst>
                <a:ext uri="{FF2B5EF4-FFF2-40B4-BE49-F238E27FC236}">
                  <a16:creationId xmlns:a16="http://schemas.microsoft.com/office/drawing/2014/main" id="{FBCE43DA-4AD7-4C6A-8020-D88B2E0431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13" name="Graphic 112">
            <a:extLst>
              <a:ext uri="{FF2B5EF4-FFF2-40B4-BE49-F238E27FC236}">
                <a16:creationId xmlns:a16="http://schemas.microsoft.com/office/drawing/2014/main" id="{2C39AD6D-DBDC-4305-A5CF-10DCD8A927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Tree>
    <p:extLst>
      <p:ext uri="{BB962C8B-B14F-4D97-AF65-F5344CB8AC3E}">
        <p14:creationId xmlns:p14="http://schemas.microsoft.com/office/powerpoint/2010/main" val="1573962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10" presetClass="exit" presetSubtype="0" fill="hold" grpId="0" nodeType="withEffect">
                                  <p:stCondLst>
                                    <p:cond delay="25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par>
                                <p:cTn id="35" presetID="10"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xit" presetSubtype="0" fill="hold" grpId="0" nodeType="withEffect">
                                  <p:stCondLst>
                                    <p:cond delay="25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par>
                                <p:cTn id="44" presetID="10" presetClass="exit" presetSubtype="0" fill="hold" grpId="2" nodeType="withEffect">
                                  <p:stCondLst>
                                    <p:cond delay="250"/>
                                  </p:stCondLst>
                                  <p:childTnLst>
                                    <p:animEffect transition="out" filter="fade">
                                      <p:cBhvr>
                                        <p:cTn id="45" dur="500"/>
                                        <p:tgtEl>
                                          <p:spTgt spid="82"/>
                                        </p:tgtEl>
                                      </p:cBhvr>
                                    </p:animEffect>
                                    <p:set>
                                      <p:cBhvr>
                                        <p:cTn id="46" dur="1" fill="hold">
                                          <p:stCondLst>
                                            <p:cond delay="499"/>
                                          </p:stCondLst>
                                        </p:cTn>
                                        <p:tgtEl>
                                          <p:spTgt spid="8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par>
                                <p:cTn id="58" presetID="10" presetClass="exit" presetSubtype="0" fill="hold" grpId="1" nodeType="withEffect">
                                  <p:stCondLst>
                                    <p:cond delay="250"/>
                                  </p:stCondLst>
                                  <p:childTnLst>
                                    <p:animEffect transition="out" filter="fade">
                                      <p:cBhvr>
                                        <p:cTn id="59" dur="500"/>
                                        <p:tgtEl>
                                          <p:spTgt spid="112"/>
                                        </p:tgtEl>
                                      </p:cBhvr>
                                    </p:animEffect>
                                    <p:set>
                                      <p:cBhvr>
                                        <p:cTn id="60" dur="1" fill="hold">
                                          <p:stCondLst>
                                            <p:cond delay="499"/>
                                          </p:stCondLst>
                                        </p:cTn>
                                        <p:tgtEl>
                                          <p:spTgt spid="112"/>
                                        </p:tgtEl>
                                        <p:attrNameLst>
                                          <p:attrName>style.visibility</p:attrName>
                                        </p:attrNameLst>
                                      </p:cBhvr>
                                      <p:to>
                                        <p:strVal val="hidden"/>
                                      </p:to>
                                    </p:set>
                                  </p:childTnLst>
                                </p:cTn>
                              </p:par>
                              <p:par>
                                <p:cTn id="61" presetID="10" presetClass="entr" presetSubtype="0" fill="hold" grpId="1"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xit" presetSubtype="0" fill="hold" nodeType="withEffect">
                                  <p:stCondLst>
                                    <p:cond delay="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childTnLst>
                                </p:cTn>
                              </p:par>
                              <p:par>
                                <p:cTn id="70" presetID="10" presetClass="exit" presetSubtype="0" fill="hold" grpId="1" nodeType="withEffect">
                                  <p:stCondLst>
                                    <p:cond delay="250"/>
                                  </p:stCondLst>
                                  <p:childTnLst>
                                    <p:animEffect transition="out" filter="fade">
                                      <p:cBhvr>
                                        <p:cTn id="71" dur="500"/>
                                        <p:tgtEl>
                                          <p:spTgt spid="116"/>
                                        </p:tgtEl>
                                      </p:cBhvr>
                                    </p:animEffect>
                                    <p:set>
                                      <p:cBhvr>
                                        <p:cTn id="72" dur="1" fill="hold">
                                          <p:stCondLst>
                                            <p:cond delay="499"/>
                                          </p:stCondLst>
                                        </p:cTn>
                                        <p:tgtEl>
                                          <p:spTgt spid="1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82" grpId="0" animBg="1"/>
      <p:bldP spid="82" grpId="1" animBg="1"/>
      <p:bldP spid="82" grpId="2" animBg="1"/>
      <p:bldP spid="84" grpId="0" animBg="1"/>
      <p:bldP spid="87" grpId="0" animBg="1"/>
      <p:bldP spid="88" grpId="0" animBg="1"/>
      <p:bldP spid="49" grpId="0" animBg="1"/>
      <p:bldP spid="98" grpId="0" animBg="1"/>
      <p:bldP spid="112" grpId="0" animBg="1"/>
      <p:bldP spid="112" grpId="1" animBg="1"/>
      <p:bldP spid="114" grpId="0" animBg="1"/>
      <p:bldP spid="116" grpId="0" animBg="1"/>
      <p:bldP spid="1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861774"/>
          </a:xfrm>
        </p:spPr>
        <p:txBody>
          <a:bodyPr/>
          <a:lstStyle/>
          <a:p>
            <a:r>
              <a:rPr lang="en-US" noProof="0"/>
              <a:t>Azure Arc-enabled infrastructure</a:t>
            </a:r>
            <a:br>
              <a:rPr lang="en-US" noProof="0"/>
            </a:br>
            <a:r>
              <a:rPr lang="en-US" sz="2000" noProof="0">
                <a:latin typeface="+mn-lt"/>
              </a:rPr>
              <a:t>Bring on-premises and multi-cloud infrastructure to Azure </a:t>
            </a:r>
            <a:endParaRPr lang="en-US" sz="2000">
              <a:latin typeface="+mn-lt"/>
            </a:endParaRPr>
          </a:p>
        </p:txBody>
      </p:sp>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906791"/>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servers</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35360" y="6106140"/>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692144" y="2875002"/>
            <a:ext cx="274440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SQL Server on Arc-enabled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servers</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5446" y="4064698"/>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906791"/>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Kubernetes</a:t>
            </a:r>
          </a:p>
        </p:txBody>
      </p:sp>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9705607" y="3842461"/>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82094" y="3903859"/>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9495239" y="4663178"/>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8649311" y="4792606"/>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42547" y="4170356"/>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753710" y="3782065"/>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spTree>
    <p:extLst>
      <p:ext uri="{BB962C8B-B14F-4D97-AF65-F5344CB8AC3E}">
        <p14:creationId xmlns:p14="http://schemas.microsoft.com/office/powerpoint/2010/main" val="4192606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p:txBody>
          <a:bodyPr anchor="b">
            <a:normAutofit/>
          </a:bodyPr>
          <a:lstStyle/>
          <a:p>
            <a:r>
              <a:rPr lang="en-US"/>
              <a:t>Point-In-Time Restore [PITR]</a:t>
            </a:r>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a:xfrm>
            <a:off x="584200" y="1134269"/>
            <a:ext cx="6184900" cy="369332"/>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Simple enablement of Point in Time Restore</a:t>
            </a:r>
          </a:p>
        </p:txBody>
      </p:sp>
      <p:sp>
        <p:nvSpPr>
          <p:cNvPr id="3" name="Content Placeholder 2">
            <a:extLst>
              <a:ext uri="{FF2B5EF4-FFF2-40B4-BE49-F238E27FC236}">
                <a16:creationId xmlns:a16="http://schemas.microsoft.com/office/drawing/2014/main" id="{ED1A44F8-23AF-4D91-9D8A-4B0C92C87917}"/>
              </a:ext>
            </a:extLst>
          </p:cNvPr>
          <p:cNvSpPr>
            <a:spLocks noGrp="1"/>
          </p:cNvSpPr>
          <p:nvPr>
            <p:ph sz="quarter" idx="12"/>
          </p:nvPr>
        </p:nvSpPr>
        <p:spPr>
          <a:xfrm>
            <a:off x="584201" y="1777794"/>
            <a:ext cx="4934283" cy="3906838"/>
          </a:xfrm>
        </p:spPr>
        <p:txBody>
          <a:bodyPr anchor="t">
            <a:normAutofit/>
          </a:bodyPr>
          <a:lstStyle/>
          <a:p>
            <a:r>
              <a:rPr lang="en-US">
                <a:gradFill>
                  <a:gsLst>
                    <a:gs pos="1250">
                      <a:schemeClr val="tx1"/>
                    </a:gs>
                    <a:gs pos="100000">
                      <a:schemeClr val="tx1"/>
                    </a:gs>
                  </a:gsLst>
                  <a:lin ang="5400000" scaled="0"/>
                </a:gradFill>
              </a:rPr>
              <a:t>Highly configurable settings during create </a:t>
            </a:r>
          </a:p>
          <a:p>
            <a:pPr lvl="1">
              <a:buClr>
                <a:srgbClr val="50E6FF"/>
              </a:buClr>
            </a:pPr>
            <a:r>
              <a:rPr lang="en-US">
                <a:gradFill>
                  <a:gsLst>
                    <a:gs pos="1250">
                      <a:schemeClr val="tx1"/>
                    </a:gs>
                    <a:gs pos="100000">
                      <a:schemeClr val="tx1"/>
                    </a:gs>
                  </a:gsLst>
                  <a:lin ang="5400000" scaled="0"/>
                </a:gradFill>
              </a:rPr>
              <a:t>PITR settings:</a:t>
            </a:r>
          </a:p>
          <a:p>
            <a:pPr lvl="2">
              <a:buClr>
                <a:srgbClr val="50E6FF"/>
              </a:buClr>
            </a:pPr>
            <a:r>
              <a:rPr lang="en-US">
                <a:gradFill>
                  <a:gsLst>
                    <a:gs pos="1250">
                      <a:schemeClr val="tx1"/>
                    </a:gs>
                    <a:gs pos="100000">
                      <a:schemeClr val="tx1"/>
                    </a:gs>
                  </a:gsLst>
                  <a:lin ang="5400000" scaled="0"/>
                </a:gradFill>
              </a:rPr>
              <a:t>Recovery Point Objective as frequently as every 5 minutes, default is 15 minutes</a:t>
            </a:r>
          </a:p>
          <a:p>
            <a:pPr lvl="2">
              <a:buClr>
                <a:srgbClr val="50E6FF"/>
              </a:buClr>
            </a:pPr>
            <a:r>
              <a:rPr lang="en-US">
                <a:gradFill>
                  <a:gsLst>
                    <a:gs pos="1250">
                      <a:schemeClr val="tx1"/>
                    </a:gs>
                    <a:gs pos="100000">
                      <a:schemeClr val="tx1"/>
                    </a:gs>
                  </a:gsLst>
                  <a:lin ang="5400000" scaled="0"/>
                </a:gradFill>
              </a:rPr>
              <a:t>Backup retention time is 7 days by default</a:t>
            </a:r>
          </a:p>
          <a:p>
            <a:pPr lvl="1">
              <a:buClr>
                <a:srgbClr val="50E6FF"/>
              </a:buClr>
            </a:pPr>
            <a:r>
              <a:rPr lang="en-US">
                <a:gradFill>
                  <a:gsLst>
                    <a:gs pos="1250">
                      <a:schemeClr val="tx1"/>
                    </a:gs>
                    <a:gs pos="100000">
                      <a:schemeClr val="tx1"/>
                    </a:gs>
                  </a:gsLst>
                  <a:lin ang="5400000" scaled="0"/>
                </a:gradFill>
              </a:rPr>
              <a:t>Storage settings:</a:t>
            </a:r>
          </a:p>
          <a:p>
            <a:pPr lvl="2">
              <a:buClr>
                <a:srgbClr val="50E6FF"/>
              </a:buClr>
            </a:pPr>
            <a:r>
              <a:rPr lang="en-US">
                <a:gradFill>
                  <a:gsLst>
                    <a:gs pos="1250">
                      <a:schemeClr val="tx1"/>
                    </a:gs>
                    <a:gs pos="100000">
                      <a:schemeClr val="tx1"/>
                    </a:gs>
                  </a:gsLst>
                  <a:lin ang="5400000" scaled="0"/>
                </a:gradFill>
              </a:rPr>
              <a:t>Storage class where backups will be stored</a:t>
            </a:r>
          </a:p>
          <a:p>
            <a:pPr lvl="2">
              <a:buClr>
                <a:srgbClr val="50E6FF"/>
              </a:buClr>
            </a:pPr>
            <a:r>
              <a:rPr lang="en-US">
                <a:gradFill>
                  <a:gsLst>
                    <a:gs pos="1250">
                      <a:schemeClr val="tx1"/>
                    </a:gs>
                    <a:gs pos="100000">
                      <a:schemeClr val="tx1"/>
                    </a:gs>
                  </a:gsLst>
                  <a:lin ang="5400000" scaled="0"/>
                </a:gradFill>
              </a:rPr>
              <a:t>Volume size for the backup volume</a:t>
            </a:r>
          </a:p>
          <a:p>
            <a:pPr lvl="2">
              <a:buClr>
                <a:srgbClr val="50E6FF"/>
              </a:buClr>
            </a:pPr>
            <a:r>
              <a:rPr lang="en-US">
                <a:gradFill>
                  <a:gsLst>
                    <a:gs pos="1250">
                      <a:schemeClr val="tx1"/>
                    </a:gs>
                    <a:gs pos="100000">
                      <a:schemeClr val="tx1"/>
                    </a:gs>
                  </a:gsLst>
                  <a:lin ang="5400000" scaled="0"/>
                </a:gradFill>
              </a:rPr>
              <a:t>Optionally create a persistent volume just for backups</a:t>
            </a:r>
          </a:p>
          <a:p>
            <a:r>
              <a:rPr lang="en-US">
                <a:gradFill>
                  <a:gsLst>
                    <a:gs pos="1250">
                      <a:schemeClr val="tx1"/>
                    </a:gs>
                    <a:gs pos="100000">
                      <a:schemeClr val="tx1"/>
                    </a:gs>
                  </a:gsLst>
                  <a:lin ang="5400000" scaled="0"/>
                </a:gradFill>
              </a:rPr>
              <a:t>Simplified Restore Operations</a:t>
            </a:r>
          </a:p>
          <a:p>
            <a:pPr lvl="1">
              <a:buClr>
                <a:srgbClr val="50E6FF"/>
              </a:buClr>
            </a:pPr>
            <a:r>
              <a:rPr lang="en-US">
                <a:gradFill>
                  <a:gsLst>
                    <a:gs pos="1250">
                      <a:schemeClr val="tx1"/>
                    </a:gs>
                    <a:gs pos="100000">
                      <a:schemeClr val="tx1"/>
                    </a:gs>
                  </a:gsLst>
                  <a:lin ang="5400000" scaled="0"/>
                </a:gradFill>
              </a:rPr>
              <a:t>Simply specify point in time to restore to</a:t>
            </a:r>
          </a:p>
          <a:p>
            <a:r>
              <a:rPr lang="en-US">
                <a:gradFill>
                  <a:gsLst>
                    <a:gs pos="1250">
                      <a:schemeClr val="tx1"/>
                    </a:gs>
                    <a:gs pos="100000">
                      <a:schemeClr val="tx1"/>
                    </a:gs>
                  </a:gsLst>
                  <a:lin ang="5400000" scaled="0"/>
                </a:gradFill>
              </a:rPr>
              <a:t>Long term retention data can be sent to Azure storage</a:t>
            </a:r>
          </a:p>
        </p:txBody>
      </p:sp>
      <p:grpSp>
        <p:nvGrpSpPr>
          <p:cNvPr id="122" name="Group 121" descr="Point-In-Time Restore [PITR] diagram showing Azure Data Studio and Azure connected to multiple Azure SQL Managed Instances which are further connected to nodes and Persistent Storage.">
            <a:extLst>
              <a:ext uri="{FF2B5EF4-FFF2-40B4-BE49-F238E27FC236}">
                <a16:creationId xmlns:a16="http://schemas.microsoft.com/office/drawing/2014/main" id="{D48417C8-972D-47EF-A69F-7E62269A560E}"/>
              </a:ext>
            </a:extLst>
          </p:cNvPr>
          <p:cNvGrpSpPr/>
          <p:nvPr/>
        </p:nvGrpSpPr>
        <p:grpSpPr>
          <a:xfrm>
            <a:off x="7268094" y="2282250"/>
            <a:ext cx="3074133" cy="3466521"/>
            <a:chOff x="7268094" y="2282250"/>
            <a:chExt cx="3074133" cy="3466521"/>
          </a:xfrm>
        </p:grpSpPr>
        <p:sp>
          <p:nvSpPr>
            <p:cNvPr id="123" name="TextBox 122">
              <a:extLst>
                <a:ext uri="{FF2B5EF4-FFF2-40B4-BE49-F238E27FC236}">
                  <a16:creationId xmlns:a16="http://schemas.microsoft.com/office/drawing/2014/main" id="{AE47160E-BF77-4DA8-801F-3841D333AC2C}"/>
                </a:ext>
                <a:ext uri="{C183D7F6-B498-43B3-948B-1728B52AA6E4}">
                  <adec:decorative xmlns:adec="http://schemas.microsoft.com/office/drawing/2017/decorative" val="1"/>
                </a:ext>
              </a:extLst>
            </p:cNvPr>
            <p:cNvSpPr txBox="1"/>
            <p:nvPr/>
          </p:nvSpPr>
          <p:spPr>
            <a:xfrm>
              <a:off x="7268094" y="2937697"/>
              <a:ext cx="1401296"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Azure Data Studio</a:t>
              </a:r>
            </a:p>
          </p:txBody>
        </p:sp>
        <p:cxnSp>
          <p:nvCxnSpPr>
            <p:cNvPr id="124" name="Straight Arrow Connector 123">
              <a:extLst>
                <a:ext uri="{FF2B5EF4-FFF2-40B4-BE49-F238E27FC236}">
                  <a16:creationId xmlns:a16="http://schemas.microsoft.com/office/drawing/2014/main" id="{B41EF7CD-AF7D-4B59-A5D5-965EBF556001}"/>
                </a:ext>
                <a:ext uri="{C183D7F6-B498-43B3-948B-1728B52AA6E4}">
                  <adec:decorative xmlns:adec="http://schemas.microsoft.com/office/drawing/2017/decorative" val="1"/>
                </a:ext>
              </a:extLst>
            </p:cNvPr>
            <p:cNvCxnSpPr>
              <a:cxnSpLocks/>
            </p:cNvCxnSpPr>
            <p:nvPr/>
          </p:nvCxnSpPr>
          <p:spPr>
            <a:xfrm>
              <a:off x="8654172" y="5068242"/>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5" name="Straight Arrow Connector 124">
              <a:extLst>
                <a:ext uri="{FF2B5EF4-FFF2-40B4-BE49-F238E27FC236}">
                  <a16:creationId xmlns:a16="http://schemas.microsoft.com/office/drawing/2014/main" id="{469E0079-6A5F-48A6-A3B4-3F8AC5E15D7D}"/>
                </a:ext>
                <a:ext uri="{C183D7F6-B498-43B3-948B-1728B52AA6E4}">
                  <adec:decorative xmlns:adec="http://schemas.microsoft.com/office/drawing/2017/decorative" val="1"/>
                </a:ext>
              </a:extLst>
            </p:cNvPr>
            <p:cNvCxnSpPr>
              <a:cxnSpLocks/>
            </p:cNvCxnSpPr>
            <p:nvPr/>
          </p:nvCxnSpPr>
          <p:spPr>
            <a:xfrm>
              <a:off x="9395864" y="5070917"/>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6" name="Straight Arrow Connector 125">
              <a:extLst>
                <a:ext uri="{FF2B5EF4-FFF2-40B4-BE49-F238E27FC236}">
                  <a16:creationId xmlns:a16="http://schemas.microsoft.com/office/drawing/2014/main" id="{7A1ABFFB-AB4C-444F-89BB-D731942895EB}"/>
                </a:ext>
                <a:ext uri="{C183D7F6-B498-43B3-948B-1728B52AA6E4}">
                  <adec:decorative xmlns:adec="http://schemas.microsoft.com/office/drawing/2017/decorative" val="1"/>
                </a:ext>
              </a:extLst>
            </p:cNvPr>
            <p:cNvCxnSpPr>
              <a:cxnSpLocks/>
            </p:cNvCxnSpPr>
            <p:nvPr/>
          </p:nvCxnSpPr>
          <p:spPr>
            <a:xfrm>
              <a:off x="10137556" y="5065156"/>
              <a:ext cx="0" cy="244275"/>
            </a:xfrm>
            <a:prstGeom prst="straightConnector1">
              <a:avLst/>
            </a:prstGeom>
            <a:noFill/>
            <a:ln w="19050" cap="flat" cmpd="sng" algn="ctr">
              <a:solidFill>
                <a:schemeClr val="accent1"/>
              </a:solidFill>
              <a:prstDash val="solid"/>
              <a:headEnd type="none" w="lg" len="med"/>
              <a:tailEnd type="arrow"/>
            </a:ln>
            <a:effectLst/>
          </p:spPr>
        </p:cxnSp>
        <p:pic>
          <p:nvPicPr>
            <p:cNvPr id="128" name="Graphic 127">
              <a:extLst>
                <a:ext uri="{FF2B5EF4-FFF2-40B4-BE49-F238E27FC236}">
                  <a16:creationId xmlns:a16="http://schemas.microsoft.com/office/drawing/2014/main" id="{D97B1862-5CB2-4BA4-83E5-58EEE2BD46A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206" y="3565527"/>
              <a:ext cx="415636" cy="415636"/>
            </a:xfrm>
            <a:prstGeom prst="rect">
              <a:avLst/>
            </a:prstGeom>
          </p:spPr>
        </p:pic>
        <p:pic>
          <p:nvPicPr>
            <p:cNvPr id="129" name="Graphic 128">
              <a:extLst>
                <a:ext uri="{FF2B5EF4-FFF2-40B4-BE49-F238E27FC236}">
                  <a16:creationId xmlns:a16="http://schemas.microsoft.com/office/drawing/2014/main" id="{11118D35-F482-4B26-AE5F-BA117B4D28F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4898" y="3565527"/>
              <a:ext cx="415636" cy="415636"/>
            </a:xfrm>
            <a:prstGeom prst="rect">
              <a:avLst/>
            </a:prstGeom>
          </p:spPr>
        </p:pic>
        <p:pic>
          <p:nvPicPr>
            <p:cNvPr id="130" name="Graphic 129">
              <a:extLst>
                <a:ext uri="{FF2B5EF4-FFF2-40B4-BE49-F238E27FC236}">
                  <a16:creationId xmlns:a16="http://schemas.microsoft.com/office/drawing/2014/main" id="{117E55A5-7109-44C0-AAB7-0E4C16D3B1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6590" y="3565527"/>
              <a:ext cx="415636" cy="415636"/>
            </a:xfrm>
            <a:prstGeom prst="rect">
              <a:avLst/>
            </a:prstGeom>
          </p:spPr>
        </p:pic>
        <p:sp>
          <p:nvSpPr>
            <p:cNvPr id="131" name="Rectangle 12">
              <a:extLst>
                <a:ext uri="{FF2B5EF4-FFF2-40B4-BE49-F238E27FC236}">
                  <a16:creationId xmlns:a16="http://schemas.microsoft.com/office/drawing/2014/main" id="{DFFC78B1-FBA9-4C6F-B467-112E3E05904E}"/>
                </a:ext>
                <a:ext uri="{C183D7F6-B498-43B3-948B-1728B52AA6E4}">
                  <adec:decorative xmlns:adec="http://schemas.microsoft.com/office/drawing/2017/decorative" val="1"/>
                </a:ext>
              </a:extLst>
            </p:cNvPr>
            <p:cNvSpPr>
              <a:spLocks noChangeArrowheads="1"/>
            </p:cNvSpPr>
            <p:nvPr/>
          </p:nvSpPr>
          <p:spPr bwMode="auto">
            <a:xfrm>
              <a:off x="7443978" y="4845324"/>
              <a:ext cx="6620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Kubernetes</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2" name="Rectangle 20">
              <a:extLst>
                <a:ext uri="{FF2B5EF4-FFF2-40B4-BE49-F238E27FC236}">
                  <a16:creationId xmlns:a16="http://schemas.microsoft.com/office/drawing/2014/main" id="{D8300C1B-2940-4B41-B083-AF2274DA8DA2}"/>
                </a:ext>
                <a:ext uri="{C183D7F6-B498-43B3-948B-1728B52AA6E4}">
                  <adec:decorative xmlns:adec="http://schemas.microsoft.com/office/drawing/2017/decorative" val="1"/>
                </a:ext>
              </a:extLst>
            </p:cNvPr>
            <p:cNvSpPr>
              <a:spLocks noChangeArrowheads="1"/>
            </p:cNvSpPr>
            <p:nvPr/>
          </p:nvSpPr>
          <p:spPr bwMode="auto">
            <a:xfrm>
              <a:off x="8449503" y="5397906"/>
              <a:ext cx="1892724" cy="35086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Persistent Storage</a:t>
              </a:r>
            </a:p>
          </p:txBody>
        </p:sp>
        <p:pic>
          <p:nvPicPr>
            <p:cNvPr id="133" name="Graphic 132">
              <a:extLst>
                <a:ext uri="{FF2B5EF4-FFF2-40B4-BE49-F238E27FC236}">
                  <a16:creationId xmlns:a16="http://schemas.microsoft.com/office/drawing/2014/main" id="{C553DCD9-6AD3-4F04-BCF7-56A041ADEB7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6134" y="2282250"/>
              <a:ext cx="585216" cy="585216"/>
            </a:xfrm>
            <a:prstGeom prst="rect">
              <a:avLst/>
            </a:prstGeom>
          </p:spPr>
        </p:pic>
        <p:sp>
          <p:nvSpPr>
            <p:cNvPr id="134" name="Rectangle 16">
              <a:extLst>
                <a:ext uri="{FF2B5EF4-FFF2-40B4-BE49-F238E27FC236}">
                  <a16:creationId xmlns:a16="http://schemas.microsoft.com/office/drawing/2014/main" id="{CF2BE015-D33E-45F7-B0DD-A13980ABDE74}"/>
                </a:ext>
                <a:ext uri="{C183D7F6-B498-43B3-948B-1728B52AA6E4}">
                  <adec:decorative xmlns:adec="http://schemas.microsoft.com/office/drawing/2017/decorative" val="1"/>
                </a:ext>
              </a:extLst>
            </p:cNvPr>
            <p:cNvSpPr>
              <a:spLocks noChangeArrowheads="1"/>
            </p:cNvSpPr>
            <p:nvPr/>
          </p:nvSpPr>
          <p:spPr bwMode="auto">
            <a:xfrm>
              <a:off x="9977256"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5" name="Group 105">
              <a:extLst>
                <a:ext uri="{FF2B5EF4-FFF2-40B4-BE49-F238E27FC236}">
                  <a16:creationId xmlns:a16="http://schemas.microsoft.com/office/drawing/2014/main" id="{70D32A31-DAB7-4C50-81B6-E408D170A483}"/>
                </a:ext>
              </a:extLst>
            </p:cNvPr>
            <p:cNvGrpSpPr>
              <a:grpSpLocks noChangeAspect="1"/>
            </p:cNvGrpSpPr>
            <p:nvPr/>
          </p:nvGrpSpPr>
          <p:grpSpPr bwMode="auto">
            <a:xfrm>
              <a:off x="9932887" y="4384130"/>
              <a:ext cx="409339" cy="409339"/>
              <a:chOff x="2208" y="2781"/>
              <a:chExt cx="312" cy="312"/>
            </a:xfrm>
          </p:grpSpPr>
          <p:sp>
            <p:nvSpPr>
              <p:cNvPr id="186" name="AutoShape 104">
                <a:extLst>
                  <a:ext uri="{FF2B5EF4-FFF2-40B4-BE49-F238E27FC236}">
                    <a16:creationId xmlns:a16="http://schemas.microsoft.com/office/drawing/2014/main" id="{94BA4C3C-F90B-488F-9876-0494AE44365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6">
                <a:extLst>
                  <a:ext uri="{FF2B5EF4-FFF2-40B4-BE49-F238E27FC236}">
                    <a16:creationId xmlns:a16="http://schemas.microsoft.com/office/drawing/2014/main" id="{225A312C-7A50-40E6-937C-EC562FA4261A}"/>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7">
                <a:extLst>
                  <a:ext uri="{FF2B5EF4-FFF2-40B4-BE49-F238E27FC236}">
                    <a16:creationId xmlns:a16="http://schemas.microsoft.com/office/drawing/2014/main" id="{89990419-17EF-4319-ADE1-4C8A69161540}"/>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8">
                <a:extLst>
                  <a:ext uri="{FF2B5EF4-FFF2-40B4-BE49-F238E27FC236}">
                    <a16:creationId xmlns:a16="http://schemas.microsoft.com/office/drawing/2014/main" id="{887EFC39-7D58-477F-B321-B7F0FC9E0EE0}"/>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9">
                <a:extLst>
                  <a:ext uri="{FF2B5EF4-FFF2-40B4-BE49-F238E27FC236}">
                    <a16:creationId xmlns:a16="http://schemas.microsoft.com/office/drawing/2014/main" id="{70C0E90A-2FEB-43FF-8BC3-1324DB1FDC29}"/>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10">
                <a:extLst>
                  <a:ext uri="{FF2B5EF4-FFF2-40B4-BE49-F238E27FC236}">
                    <a16:creationId xmlns:a16="http://schemas.microsoft.com/office/drawing/2014/main" id="{F27D69C8-3F6E-49C0-BB1C-02E8BEE1F5F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Oval 111">
                <a:extLst>
                  <a:ext uri="{FF2B5EF4-FFF2-40B4-BE49-F238E27FC236}">
                    <a16:creationId xmlns:a16="http://schemas.microsoft.com/office/drawing/2014/main" id="{0E9E4470-6C4C-4B5B-BDC2-D87F3ACE266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Oval 112">
                <a:extLst>
                  <a:ext uri="{FF2B5EF4-FFF2-40B4-BE49-F238E27FC236}">
                    <a16:creationId xmlns:a16="http://schemas.microsoft.com/office/drawing/2014/main" id="{23A765BF-43A5-40AA-A0D7-0A906F4022CE}"/>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Oval 113">
                <a:extLst>
                  <a:ext uri="{FF2B5EF4-FFF2-40B4-BE49-F238E27FC236}">
                    <a16:creationId xmlns:a16="http://schemas.microsoft.com/office/drawing/2014/main" id="{0D3F0860-AB81-4042-813C-4705C646908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Oval 114">
                <a:extLst>
                  <a:ext uri="{FF2B5EF4-FFF2-40B4-BE49-F238E27FC236}">
                    <a16:creationId xmlns:a16="http://schemas.microsoft.com/office/drawing/2014/main" id="{4ECD0A00-753B-4089-97D0-547F7D8C1B7C}"/>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6" name="Oval 115">
                <a:extLst>
                  <a:ext uri="{FF2B5EF4-FFF2-40B4-BE49-F238E27FC236}">
                    <a16:creationId xmlns:a16="http://schemas.microsoft.com/office/drawing/2014/main" id="{E15A432D-D70C-4123-865A-256AFA65A725}"/>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16">
                <a:extLst>
                  <a:ext uri="{FF2B5EF4-FFF2-40B4-BE49-F238E27FC236}">
                    <a16:creationId xmlns:a16="http://schemas.microsoft.com/office/drawing/2014/main" id="{4141CB5E-1896-439F-B24A-00FF5C854D13}"/>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8" name="Oval 117">
                <a:extLst>
                  <a:ext uri="{FF2B5EF4-FFF2-40B4-BE49-F238E27FC236}">
                    <a16:creationId xmlns:a16="http://schemas.microsoft.com/office/drawing/2014/main" id="{84391E7B-8150-4807-9747-52380515593A}"/>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Oval 118">
                <a:extLst>
                  <a:ext uri="{FF2B5EF4-FFF2-40B4-BE49-F238E27FC236}">
                    <a16:creationId xmlns:a16="http://schemas.microsoft.com/office/drawing/2014/main" id="{ABE08E45-97CA-45A8-821C-6925B2513EB1}"/>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Oval 119">
                <a:extLst>
                  <a:ext uri="{FF2B5EF4-FFF2-40B4-BE49-F238E27FC236}">
                    <a16:creationId xmlns:a16="http://schemas.microsoft.com/office/drawing/2014/main" id="{13552A60-8820-4A99-8A16-4B96BE4E9D04}"/>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120">
                <a:extLst>
                  <a:ext uri="{FF2B5EF4-FFF2-40B4-BE49-F238E27FC236}">
                    <a16:creationId xmlns:a16="http://schemas.microsoft.com/office/drawing/2014/main" id="{13C55A40-9B1C-477D-9BBD-7DCC0E3D6D2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Oval 121">
                <a:extLst>
                  <a:ext uri="{FF2B5EF4-FFF2-40B4-BE49-F238E27FC236}">
                    <a16:creationId xmlns:a16="http://schemas.microsoft.com/office/drawing/2014/main" id="{AB35964D-433C-4FD5-85E9-277FE3F2F2C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3" name="Oval 122">
                <a:extLst>
                  <a:ext uri="{FF2B5EF4-FFF2-40B4-BE49-F238E27FC236}">
                    <a16:creationId xmlns:a16="http://schemas.microsoft.com/office/drawing/2014/main" id="{C7E2236F-5D42-4841-962C-567348290A15}"/>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6" name="Rectangle 16">
              <a:extLst>
                <a:ext uri="{FF2B5EF4-FFF2-40B4-BE49-F238E27FC236}">
                  <a16:creationId xmlns:a16="http://schemas.microsoft.com/office/drawing/2014/main" id="{F94ACC25-2F8F-409D-BEA0-5D76C20F5FB0}"/>
                </a:ext>
                <a:ext uri="{C183D7F6-B498-43B3-948B-1728B52AA6E4}">
                  <adec:decorative xmlns:adec="http://schemas.microsoft.com/office/drawing/2017/decorative" val="1"/>
                </a:ext>
              </a:extLst>
            </p:cNvPr>
            <p:cNvSpPr>
              <a:spLocks noChangeArrowheads="1"/>
            </p:cNvSpPr>
            <p:nvPr/>
          </p:nvSpPr>
          <p:spPr bwMode="auto">
            <a:xfrm>
              <a:off x="9235564"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7" name="Group 105">
              <a:extLst>
                <a:ext uri="{FF2B5EF4-FFF2-40B4-BE49-F238E27FC236}">
                  <a16:creationId xmlns:a16="http://schemas.microsoft.com/office/drawing/2014/main" id="{21C6D906-CEE7-4E91-8601-4614D244295F}"/>
                </a:ext>
              </a:extLst>
            </p:cNvPr>
            <p:cNvGrpSpPr>
              <a:grpSpLocks noChangeAspect="1"/>
            </p:cNvGrpSpPr>
            <p:nvPr/>
          </p:nvGrpSpPr>
          <p:grpSpPr bwMode="auto">
            <a:xfrm>
              <a:off x="9191195" y="4384130"/>
              <a:ext cx="409339" cy="409339"/>
              <a:chOff x="2208" y="2781"/>
              <a:chExt cx="312" cy="312"/>
            </a:xfrm>
          </p:grpSpPr>
          <p:sp>
            <p:nvSpPr>
              <p:cNvPr id="168" name="AutoShape 104">
                <a:extLst>
                  <a:ext uri="{FF2B5EF4-FFF2-40B4-BE49-F238E27FC236}">
                    <a16:creationId xmlns:a16="http://schemas.microsoft.com/office/drawing/2014/main" id="{0AD1A065-7FC9-4452-BB2E-6D9CBB30BED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06">
                <a:extLst>
                  <a:ext uri="{FF2B5EF4-FFF2-40B4-BE49-F238E27FC236}">
                    <a16:creationId xmlns:a16="http://schemas.microsoft.com/office/drawing/2014/main" id="{20B0393A-A3A3-48B1-BF43-C9C535EB4A29}"/>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07">
                <a:extLst>
                  <a:ext uri="{FF2B5EF4-FFF2-40B4-BE49-F238E27FC236}">
                    <a16:creationId xmlns:a16="http://schemas.microsoft.com/office/drawing/2014/main" id="{0CFAA393-EC42-4C5D-8403-B285AC62DD19}"/>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08">
                <a:extLst>
                  <a:ext uri="{FF2B5EF4-FFF2-40B4-BE49-F238E27FC236}">
                    <a16:creationId xmlns:a16="http://schemas.microsoft.com/office/drawing/2014/main" id="{8754FEDF-A2FE-4F06-A047-8CC3E385E593}"/>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109">
                <a:extLst>
                  <a:ext uri="{FF2B5EF4-FFF2-40B4-BE49-F238E27FC236}">
                    <a16:creationId xmlns:a16="http://schemas.microsoft.com/office/drawing/2014/main" id="{A782714F-AC81-499D-B890-3D69348041A7}"/>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110">
                <a:extLst>
                  <a:ext uri="{FF2B5EF4-FFF2-40B4-BE49-F238E27FC236}">
                    <a16:creationId xmlns:a16="http://schemas.microsoft.com/office/drawing/2014/main" id="{BAF7321F-E63B-4935-88D4-8B1972CFA3D1}"/>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Oval 111">
                <a:extLst>
                  <a:ext uri="{FF2B5EF4-FFF2-40B4-BE49-F238E27FC236}">
                    <a16:creationId xmlns:a16="http://schemas.microsoft.com/office/drawing/2014/main" id="{D6A87DD3-D6DF-47B8-8160-F291C6F243BE}"/>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Oval 112">
                <a:extLst>
                  <a:ext uri="{FF2B5EF4-FFF2-40B4-BE49-F238E27FC236}">
                    <a16:creationId xmlns:a16="http://schemas.microsoft.com/office/drawing/2014/main" id="{8D20A03E-E38B-47FE-85B7-B79491C1D517}"/>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Oval 113">
                <a:extLst>
                  <a:ext uri="{FF2B5EF4-FFF2-40B4-BE49-F238E27FC236}">
                    <a16:creationId xmlns:a16="http://schemas.microsoft.com/office/drawing/2014/main" id="{B8FC3EB6-0663-47D7-BC0C-EF1A064CD894}"/>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7" name="Oval 114">
                <a:extLst>
                  <a:ext uri="{FF2B5EF4-FFF2-40B4-BE49-F238E27FC236}">
                    <a16:creationId xmlns:a16="http://schemas.microsoft.com/office/drawing/2014/main" id="{83C5A2C3-2163-4C54-801B-AB2364B87C8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8" name="Oval 115">
                <a:extLst>
                  <a:ext uri="{FF2B5EF4-FFF2-40B4-BE49-F238E27FC236}">
                    <a16:creationId xmlns:a16="http://schemas.microsoft.com/office/drawing/2014/main" id="{43D3E78F-4E9C-4955-B93F-A1F3783411A3}"/>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9" name="Oval 116">
                <a:extLst>
                  <a:ext uri="{FF2B5EF4-FFF2-40B4-BE49-F238E27FC236}">
                    <a16:creationId xmlns:a16="http://schemas.microsoft.com/office/drawing/2014/main" id="{77D9783B-33B0-423E-AD45-FE64F02FF096}"/>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0" name="Oval 117">
                <a:extLst>
                  <a:ext uri="{FF2B5EF4-FFF2-40B4-BE49-F238E27FC236}">
                    <a16:creationId xmlns:a16="http://schemas.microsoft.com/office/drawing/2014/main" id="{0DA87FCC-FF0B-4CD1-A8B9-F98B1E01B101}"/>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18">
                <a:extLst>
                  <a:ext uri="{FF2B5EF4-FFF2-40B4-BE49-F238E27FC236}">
                    <a16:creationId xmlns:a16="http://schemas.microsoft.com/office/drawing/2014/main" id="{867A0791-F42B-45E1-907F-C8A9DB04446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2" name="Oval 119">
                <a:extLst>
                  <a:ext uri="{FF2B5EF4-FFF2-40B4-BE49-F238E27FC236}">
                    <a16:creationId xmlns:a16="http://schemas.microsoft.com/office/drawing/2014/main" id="{00264F05-1D3B-41B6-9ED7-442B38E24D19}"/>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3" name="Oval 120">
                <a:extLst>
                  <a:ext uri="{FF2B5EF4-FFF2-40B4-BE49-F238E27FC236}">
                    <a16:creationId xmlns:a16="http://schemas.microsoft.com/office/drawing/2014/main" id="{AF94397D-C700-44E2-9FC1-FCA86A54253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4" name="Oval 121">
                <a:extLst>
                  <a:ext uri="{FF2B5EF4-FFF2-40B4-BE49-F238E27FC236}">
                    <a16:creationId xmlns:a16="http://schemas.microsoft.com/office/drawing/2014/main" id="{3DF67819-97B7-4157-82F8-864E317E454C}"/>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122">
                <a:extLst>
                  <a:ext uri="{FF2B5EF4-FFF2-40B4-BE49-F238E27FC236}">
                    <a16:creationId xmlns:a16="http://schemas.microsoft.com/office/drawing/2014/main" id="{1B75BFD5-D2C6-44D6-923E-A0A0F804861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Rectangle 16">
              <a:extLst>
                <a:ext uri="{FF2B5EF4-FFF2-40B4-BE49-F238E27FC236}">
                  <a16:creationId xmlns:a16="http://schemas.microsoft.com/office/drawing/2014/main" id="{AB642D10-F89F-4EF6-88D8-56F26446976E}"/>
                </a:ext>
                <a:ext uri="{C183D7F6-B498-43B3-948B-1728B52AA6E4}">
                  <adec:decorative xmlns:adec="http://schemas.microsoft.com/office/drawing/2017/decorative" val="1"/>
                </a:ext>
              </a:extLst>
            </p:cNvPr>
            <p:cNvSpPr>
              <a:spLocks noChangeArrowheads="1"/>
            </p:cNvSpPr>
            <p:nvPr/>
          </p:nvSpPr>
          <p:spPr bwMode="auto">
            <a:xfrm>
              <a:off x="8493872"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9" name="Group 105">
              <a:extLst>
                <a:ext uri="{FF2B5EF4-FFF2-40B4-BE49-F238E27FC236}">
                  <a16:creationId xmlns:a16="http://schemas.microsoft.com/office/drawing/2014/main" id="{3EE71CF5-2298-4CDB-895E-551CFBF3CF07}"/>
                </a:ext>
              </a:extLst>
            </p:cNvPr>
            <p:cNvGrpSpPr>
              <a:grpSpLocks noChangeAspect="1"/>
            </p:cNvGrpSpPr>
            <p:nvPr/>
          </p:nvGrpSpPr>
          <p:grpSpPr bwMode="auto">
            <a:xfrm>
              <a:off x="8449503" y="4384130"/>
              <a:ext cx="409339" cy="409339"/>
              <a:chOff x="2208" y="2781"/>
              <a:chExt cx="312" cy="312"/>
            </a:xfrm>
          </p:grpSpPr>
          <p:sp>
            <p:nvSpPr>
              <p:cNvPr id="150" name="AutoShape 104">
                <a:extLst>
                  <a:ext uri="{FF2B5EF4-FFF2-40B4-BE49-F238E27FC236}">
                    <a16:creationId xmlns:a16="http://schemas.microsoft.com/office/drawing/2014/main" id="{14E26709-EFB3-4189-BE61-ED96B92FF007}"/>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6">
                <a:extLst>
                  <a:ext uri="{FF2B5EF4-FFF2-40B4-BE49-F238E27FC236}">
                    <a16:creationId xmlns:a16="http://schemas.microsoft.com/office/drawing/2014/main" id="{144BFF51-F4BC-4642-8CA3-D72AA349A812}"/>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7">
                <a:extLst>
                  <a:ext uri="{FF2B5EF4-FFF2-40B4-BE49-F238E27FC236}">
                    <a16:creationId xmlns:a16="http://schemas.microsoft.com/office/drawing/2014/main" id="{7DF43F8E-6D81-433E-8101-BEE38B009BAC}"/>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8">
                <a:extLst>
                  <a:ext uri="{FF2B5EF4-FFF2-40B4-BE49-F238E27FC236}">
                    <a16:creationId xmlns:a16="http://schemas.microsoft.com/office/drawing/2014/main" id="{24AD13D6-B02B-4673-9342-536218E56D9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9">
                <a:extLst>
                  <a:ext uri="{FF2B5EF4-FFF2-40B4-BE49-F238E27FC236}">
                    <a16:creationId xmlns:a16="http://schemas.microsoft.com/office/drawing/2014/main" id="{474513D1-DE0B-4815-8678-7D15EBA83902}"/>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0">
                <a:extLst>
                  <a:ext uri="{FF2B5EF4-FFF2-40B4-BE49-F238E27FC236}">
                    <a16:creationId xmlns:a16="http://schemas.microsoft.com/office/drawing/2014/main" id="{53071353-36EF-45C9-BA20-DE66F31B66CC}"/>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Oval 111">
                <a:extLst>
                  <a:ext uri="{FF2B5EF4-FFF2-40B4-BE49-F238E27FC236}">
                    <a16:creationId xmlns:a16="http://schemas.microsoft.com/office/drawing/2014/main" id="{AC36088B-47A8-4E5F-BBC7-CCCD0CDB203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Oval 112">
                <a:extLst>
                  <a:ext uri="{FF2B5EF4-FFF2-40B4-BE49-F238E27FC236}">
                    <a16:creationId xmlns:a16="http://schemas.microsoft.com/office/drawing/2014/main" id="{45074BEE-BBE5-45F0-8F20-FDD927405EB3}"/>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13">
                <a:extLst>
                  <a:ext uri="{FF2B5EF4-FFF2-40B4-BE49-F238E27FC236}">
                    <a16:creationId xmlns:a16="http://schemas.microsoft.com/office/drawing/2014/main" id="{04D30540-3430-42ED-B734-0A5CDF5154A9}"/>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14">
                <a:extLst>
                  <a:ext uri="{FF2B5EF4-FFF2-40B4-BE49-F238E27FC236}">
                    <a16:creationId xmlns:a16="http://schemas.microsoft.com/office/drawing/2014/main" id="{690611E8-3A5B-4532-885E-81648BCC1726}"/>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15">
                <a:extLst>
                  <a:ext uri="{FF2B5EF4-FFF2-40B4-BE49-F238E27FC236}">
                    <a16:creationId xmlns:a16="http://schemas.microsoft.com/office/drawing/2014/main" id="{35298C9A-B927-4856-ACF8-E458E0E9D07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16">
                <a:extLst>
                  <a:ext uri="{FF2B5EF4-FFF2-40B4-BE49-F238E27FC236}">
                    <a16:creationId xmlns:a16="http://schemas.microsoft.com/office/drawing/2014/main" id="{6D237E02-9180-4CD0-BB1F-6847A19E64D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Oval 117">
                <a:extLst>
                  <a:ext uri="{FF2B5EF4-FFF2-40B4-BE49-F238E27FC236}">
                    <a16:creationId xmlns:a16="http://schemas.microsoft.com/office/drawing/2014/main" id="{9E63653F-1675-4270-9EB1-95ACDD8FAE8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Oval 118">
                <a:extLst>
                  <a:ext uri="{FF2B5EF4-FFF2-40B4-BE49-F238E27FC236}">
                    <a16:creationId xmlns:a16="http://schemas.microsoft.com/office/drawing/2014/main" id="{0D31D6B9-467C-4D02-B988-E57008F551E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Oval 119">
                <a:extLst>
                  <a:ext uri="{FF2B5EF4-FFF2-40B4-BE49-F238E27FC236}">
                    <a16:creationId xmlns:a16="http://schemas.microsoft.com/office/drawing/2014/main" id="{497CE092-780A-4EF2-B6EA-C2CC2140D45D}"/>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Oval 120">
                <a:extLst>
                  <a:ext uri="{FF2B5EF4-FFF2-40B4-BE49-F238E27FC236}">
                    <a16:creationId xmlns:a16="http://schemas.microsoft.com/office/drawing/2014/main" id="{C8C0E014-5373-4D45-A4D9-FCB7C8F927F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Oval 121">
                <a:extLst>
                  <a:ext uri="{FF2B5EF4-FFF2-40B4-BE49-F238E27FC236}">
                    <a16:creationId xmlns:a16="http://schemas.microsoft.com/office/drawing/2014/main" id="{075B41BC-C3B1-46B9-B01C-70A703F3E8E8}"/>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Oval 122">
                <a:extLst>
                  <a:ext uri="{FF2B5EF4-FFF2-40B4-BE49-F238E27FC236}">
                    <a16:creationId xmlns:a16="http://schemas.microsoft.com/office/drawing/2014/main" id="{1D057C7F-82E5-4969-B235-1BBE6CDEB8FB}"/>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0" name="Graphic 8">
              <a:extLst>
                <a:ext uri="{FF2B5EF4-FFF2-40B4-BE49-F238E27FC236}">
                  <a16:creationId xmlns:a16="http://schemas.microsoft.com/office/drawing/2014/main" id="{DC7C1BB4-6AF8-4A4A-BCB1-03C1610C8618}"/>
                </a:ext>
              </a:extLst>
            </p:cNvPr>
            <p:cNvGrpSpPr/>
            <p:nvPr/>
          </p:nvGrpSpPr>
          <p:grpSpPr>
            <a:xfrm>
              <a:off x="7575830" y="4365809"/>
              <a:ext cx="409338" cy="396173"/>
              <a:chOff x="-850533" y="4628630"/>
              <a:chExt cx="637376" cy="616878"/>
            </a:xfrm>
            <a:solidFill>
              <a:srgbClr val="0078D4"/>
            </a:solidFill>
          </p:grpSpPr>
          <p:sp>
            <p:nvSpPr>
              <p:cNvPr id="148" name="Freeform 68">
                <a:extLst>
                  <a:ext uri="{FF2B5EF4-FFF2-40B4-BE49-F238E27FC236}">
                    <a16:creationId xmlns:a16="http://schemas.microsoft.com/office/drawing/2014/main" id="{3EA47537-E928-4C3B-B1BC-2BBE47A39549}"/>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71">
                <a:extLst>
                  <a:ext uri="{FF2B5EF4-FFF2-40B4-BE49-F238E27FC236}">
                    <a16:creationId xmlns:a16="http://schemas.microsoft.com/office/drawing/2014/main" id="{FDEEE4BC-FF37-4B32-B42C-0DA7DF861EC9}"/>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41" name="Straight Arrow Connector 140">
              <a:extLst>
                <a:ext uri="{FF2B5EF4-FFF2-40B4-BE49-F238E27FC236}">
                  <a16:creationId xmlns:a16="http://schemas.microsoft.com/office/drawing/2014/main" id="{7C378C8F-52F6-4C2E-94EA-2C68FFF2453F}"/>
                </a:ext>
                <a:ext uri="{C183D7F6-B498-43B3-948B-1728B52AA6E4}">
                  <adec:decorative xmlns:adec="http://schemas.microsoft.com/office/drawing/2017/decorative" val="1"/>
                </a:ext>
              </a:extLst>
            </p:cNvPr>
            <p:cNvCxnSpPr>
              <a:cxnSpLocks/>
            </p:cNvCxnSpPr>
            <p:nvPr/>
          </p:nvCxnSpPr>
          <p:spPr>
            <a:xfrm>
              <a:off x="8654172" y="4058855"/>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2" name="Straight Arrow Connector 141">
              <a:extLst>
                <a:ext uri="{FF2B5EF4-FFF2-40B4-BE49-F238E27FC236}">
                  <a16:creationId xmlns:a16="http://schemas.microsoft.com/office/drawing/2014/main" id="{675914D2-8841-43F4-A07A-C89220DADA91}"/>
                </a:ext>
                <a:ext uri="{C183D7F6-B498-43B3-948B-1728B52AA6E4}">
                  <adec:decorative xmlns:adec="http://schemas.microsoft.com/office/drawing/2017/decorative" val="1"/>
                </a:ext>
              </a:extLst>
            </p:cNvPr>
            <p:cNvCxnSpPr>
              <a:cxnSpLocks/>
            </p:cNvCxnSpPr>
            <p:nvPr/>
          </p:nvCxnSpPr>
          <p:spPr>
            <a:xfrm>
              <a:off x="9395864" y="4061530"/>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3" name="Straight Arrow Connector 142">
              <a:extLst>
                <a:ext uri="{FF2B5EF4-FFF2-40B4-BE49-F238E27FC236}">
                  <a16:creationId xmlns:a16="http://schemas.microsoft.com/office/drawing/2014/main" id="{FC57B2CC-869F-4FF8-8A67-96C4687E9D03}"/>
                </a:ext>
                <a:ext uri="{C183D7F6-B498-43B3-948B-1728B52AA6E4}">
                  <adec:decorative xmlns:adec="http://schemas.microsoft.com/office/drawing/2017/decorative" val="1"/>
                </a:ext>
              </a:extLst>
            </p:cNvPr>
            <p:cNvCxnSpPr>
              <a:cxnSpLocks/>
            </p:cNvCxnSpPr>
            <p:nvPr/>
          </p:nvCxnSpPr>
          <p:spPr>
            <a:xfrm>
              <a:off x="10137556" y="4055769"/>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4" name="Connector: Elbow 143">
              <a:extLst>
                <a:ext uri="{FF2B5EF4-FFF2-40B4-BE49-F238E27FC236}">
                  <a16:creationId xmlns:a16="http://schemas.microsoft.com/office/drawing/2014/main" id="{73268D01-EB6B-4A0B-B2C5-53DB13DE81E3}"/>
                </a:ext>
                <a:ext uri="{C183D7F6-B498-43B3-948B-1728B52AA6E4}">
                  <adec:decorative xmlns:adec="http://schemas.microsoft.com/office/drawing/2017/decorative" val="1"/>
                </a:ext>
              </a:extLst>
            </p:cNvPr>
            <p:cNvCxnSpPr>
              <a:cxnSpLocks/>
              <a:stCxn id="123" idx="2"/>
            </p:cNvCxnSpPr>
            <p:nvPr/>
          </p:nvCxnSpPr>
          <p:spPr>
            <a:xfrm rot="16200000" flipH="1">
              <a:off x="8152718" y="2984553"/>
              <a:ext cx="314331" cy="682282"/>
            </a:xfrm>
            <a:prstGeom prst="bentConnector3">
              <a:avLst/>
            </a:prstGeom>
            <a:noFill/>
            <a:ln w="19050" cap="flat" cmpd="sng" algn="ctr">
              <a:solidFill>
                <a:schemeClr val="accent1"/>
              </a:solidFill>
              <a:prstDash val="solid"/>
              <a:headEnd type="none" w="lg" len="med"/>
              <a:tailEnd type="arrow"/>
            </a:ln>
            <a:effectLst/>
          </p:spPr>
        </p:cxnSp>
        <p:cxnSp>
          <p:nvCxnSpPr>
            <p:cNvPr id="145" name="Connector: Elbow 144">
              <a:extLst>
                <a:ext uri="{FF2B5EF4-FFF2-40B4-BE49-F238E27FC236}">
                  <a16:creationId xmlns:a16="http://schemas.microsoft.com/office/drawing/2014/main" id="{E9CB4E4B-8FAF-4252-A30C-E2097E5FACAE}"/>
                </a:ext>
                <a:ext uri="{C183D7F6-B498-43B3-948B-1728B52AA6E4}">
                  <adec:decorative xmlns:adec="http://schemas.microsoft.com/office/drawing/2017/decorative" val="1"/>
                </a:ext>
              </a:extLst>
            </p:cNvPr>
            <p:cNvCxnSpPr>
              <a:cxnSpLocks/>
              <a:stCxn id="123" idx="2"/>
            </p:cNvCxnSpPr>
            <p:nvPr/>
          </p:nvCxnSpPr>
          <p:spPr>
            <a:xfrm rot="16200000" flipH="1">
              <a:off x="8523564" y="2613707"/>
              <a:ext cx="314331" cy="1423974"/>
            </a:xfrm>
            <a:prstGeom prst="bentConnector3">
              <a:avLst/>
            </a:prstGeom>
            <a:noFill/>
            <a:ln w="19050" cap="flat" cmpd="sng" algn="ctr">
              <a:solidFill>
                <a:schemeClr val="accent1"/>
              </a:solidFill>
              <a:prstDash val="solid"/>
              <a:headEnd type="none" w="lg" len="med"/>
              <a:tailEnd type="arrow"/>
            </a:ln>
            <a:effectLst/>
          </p:spPr>
        </p:cxnSp>
        <p:cxnSp>
          <p:nvCxnSpPr>
            <p:cNvPr id="146" name="Connector: Elbow 145">
              <a:extLst>
                <a:ext uri="{FF2B5EF4-FFF2-40B4-BE49-F238E27FC236}">
                  <a16:creationId xmlns:a16="http://schemas.microsoft.com/office/drawing/2014/main" id="{03C3061E-DB28-441B-B4AD-229607A21320}"/>
                </a:ext>
                <a:ext uri="{C183D7F6-B498-43B3-948B-1728B52AA6E4}">
                  <adec:decorative xmlns:adec="http://schemas.microsoft.com/office/drawing/2017/decorative" val="1"/>
                </a:ext>
              </a:extLst>
            </p:cNvPr>
            <p:cNvCxnSpPr>
              <a:cxnSpLocks/>
            </p:cNvCxnSpPr>
            <p:nvPr/>
          </p:nvCxnSpPr>
          <p:spPr>
            <a:xfrm rot="5400000">
              <a:off x="9009729" y="2757681"/>
              <a:ext cx="1108166" cy="342192"/>
            </a:xfrm>
            <a:prstGeom prst="bentConnector3">
              <a:avLst>
                <a:gd name="adj1" fmla="val 50000"/>
              </a:avLst>
            </a:prstGeom>
            <a:noFill/>
            <a:ln w="19050" cap="flat" cmpd="sng" algn="ctr">
              <a:solidFill>
                <a:schemeClr val="accent1"/>
              </a:solidFill>
              <a:prstDash val="solid"/>
              <a:headEnd type="none" w="lg" len="med"/>
              <a:tailEnd type="arrow"/>
            </a:ln>
            <a:effectLst/>
          </p:spPr>
        </p:cxnSp>
        <p:cxnSp>
          <p:nvCxnSpPr>
            <p:cNvPr id="147" name="Connector: Elbow 146">
              <a:extLst>
                <a:ext uri="{FF2B5EF4-FFF2-40B4-BE49-F238E27FC236}">
                  <a16:creationId xmlns:a16="http://schemas.microsoft.com/office/drawing/2014/main" id="{38FE73B0-8F81-41BF-803B-CC38A071C9D5}"/>
                </a:ext>
                <a:ext uri="{C183D7F6-B498-43B3-948B-1728B52AA6E4}">
                  <adec:decorative xmlns:adec="http://schemas.microsoft.com/office/drawing/2017/decorative" val="1"/>
                </a:ext>
              </a:extLst>
            </p:cNvPr>
            <p:cNvCxnSpPr>
              <a:cxnSpLocks/>
            </p:cNvCxnSpPr>
            <p:nvPr/>
          </p:nvCxnSpPr>
          <p:spPr>
            <a:xfrm rot="16200000" flipH="1">
              <a:off x="9380575" y="2729027"/>
              <a:ext cx="1108166" cy="399500"/>
            </a:xfrm>
            <a:prstGeom prst="bentConnector3">
              <a:avLst/>
            </a:prstGeom>
            <a:noFill/>
            <a:ln w="19050" cap="flat" cmpd="sng" algn="ctr">
              <a:solidFill>
                <a:schemeClr val="accent1"/>
              </a:solidFill>
              <a:prstDash val="solid"/>
              <a:headEnd type="none" w="lg" len="med"/>
              <a:tailEnd type="arrow"/>
            </a:ln>
            <a:effectLst/>
          </p:spPr>
        </p:cxnSp>
      </p:grpSp>
      <p:pic>
        <p:nvPicPr>
          <p:cNvPr id="87" name="Graphic 86">
            <a:extLst>
              <a:ext uri="{FF2B5EF4-FFF2-40B4-BE49-F238E27FC236}">
                <a16:creationId xmlns:a16="http://schemas.microsoft.com/office/drawing/2014/main" id="{62161FE6-B9FA-4A24-BA4F-733FC7F3F8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713" y="1574365"/>
            <a:ext cx="742390" cy="742390"/>
          </a:xfrm>
          <a:prstGeom prst="rect">
            <a:avLst/>
          </a:prstGeom>
        </p:spPr>
      </p:pic>
    </p:spTree>
    <p:extLst>
      <p:ext uri="{BB962C8B-B14F-4D97-AF65-F5344CB8AC3E}">
        <p14:creationId xmlns:p14="http://schemas.microsoft.com/office/powerpoint/2010/main" val="6920717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963" y="457200"/>
            <a:ext cx="11020425" cy="553998"/>
          </a:xfrm>
        </p:spPr>
        <p:txBody>
          <a:bodyPr/>
          <a:lstStyle/>
          <a:p>
            <a:r>
              <a:rPr lang="en-US"/>
              <a:t>Scaling: Azure </a:t>
            </a:r>
            <a:r>
              <a:rPr lang="en-US" dirty="0"/>
              <a:t>Arc-enabled</a:t>
            </a:r>
            <a:r>
              <a:rPr lang="en-US"/>
              <a:t> SQL Managed Instance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5588"/>
            <a:ext cx="5307305" cy="4891083"/>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processing power on your instances in few seconds by adding more vCores and Memory</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Dynamically adjust your SQL instances capacity to match your business demand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Pay only for the resources consumed.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limits on how much instances can go up to</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request are reserved instance will get entire amount allocated  </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your memory and vCores down as demand decreases</a:t>
            </a:r>
          </a:p>
          <a:p>
            <a:pPr marL="0" indent="0">
              <a:spcBef>
                <a:spcPts val="800"/>
              </a:spcBef>
              <a:buNone/>
            </a:pPr>
            <a:r>
              <a:rPr lang="en-US" sz="2000">
                <a:gradFill>
                  <a:gsLst>
                    <a:gs pos="1250">
                      <a:schemeClr val="tx1"/>
                    </a:gs>
                    <a:gs pos="100000">
                      <a:schemeClr val="tx1"/>
                    </a:gs>
                  </a:gsLst>
                  <a:lin ang="5400000" scaled="0"/>
                </a:gradFill>
                <a:latin typeface="+mj-lt"/>
              </a:rPr>
              <a:t>Read 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out your read workloads to secondary replica</a:t>
            </a:r>
          </a:p>
        </p:txBody>
      </p:sp>
      <p:grpSp>
        <p:nvGrpSpPr>
          <p:cNvPr id="108" name="Group 107" descr="Scaling: Azure Arc-enable SQL Managed Instance showing Available space and Used Cores/Memory for Az CLI command , Azure Data Studio and Azure. Available space in Azure Arc SQL Managed Instance showing 2 vCores and 4GB, Sale up: Available space showing 16 vCores and 64GB and Scale down: Used Cores/Memory showing 2 vCores and 4GB.">
            <a:extLst>
              <a:ext uri="{FF2B5EF4-FFF2-40B4-BE49-F238E27FC236}">
                <a16:creationId xmlns:a16="http://schemas.microsoft.com/office/drawing/2014/main" id="{4CE85A10-66DE-4325-B3D7-366421E1B192}"/>
              </a:ext>
            </a:extLst>
          </p:cNvPr>
          <p:cNvGrpSpPr/>
          <p:nvPr/>
        </p:nvGrpSpPr>
        <p:grpSpPr>
          <a:xfrm>
            <a:off x="6638926" y="1457219"/>
            <a:ext cx="4968874" cy="4811820"/>
            <a:chOff x="6638926" y="1457219"/>
            <a:chExt cx="4968874" cy="4811820"/>
          </a:xfrm>
        </p:grpSpPr>
        <p:sp>
          <p:nvSpPr>
            <p:cNvPr id="109" name="Rectangle 108">
              <a:extLst>
                <a:ext uri="{FF2B5EF4-FFF2-40B4-BE49-F238E27FC236}">
                  <a16:creationId xmlns:a16="http://schemas.microsoft.com/office/drawing/2014/main" id="{0FD83E78-D657-4C93-89EB-731BDEA8E58F}"/>
                </a:ext>
                <a:ext uri="{C183D7F6-B498-43B3-948B-1728B52AA6E4}">
                  <adec:decorative xmlns:adec="http://schemas.microsoft.com/office/drawing/2017/decorative" val="1"/>
                </a:ext>
              </a:extLst>
            </p:cNvPr>
            <p:cNvSpPr/>
            <p:nvPr/>
          </p:nvSpPr>
          <p:spPr bwMode="auto">
            <a:xfrm>
              <a:off x="6638926" y="1457219"/>
              <a:ext cx="4968874" cy="4811820"/>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the same instance to match demand</a:t>
              </a:r>
              <a:endParaRPr kumimoji="0" lang="en-AU"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 name="Group 109">
              <a:extLst>
                <a:ext uri="{FF2B5EF4-FFF2-40B4-BE49-F238E27FC236}">
                  <a16:creationId xmlns:a16="http://schemas.microsoft.com/office/drawing/2014/main" id="{A9A30580-4F95-400E-9909-1730C160F053}"/>
                </a:ext>
              </a:extLst>
            </p:cNvPr>
            <p:cNvGrpSpPr/>
            <p:nvPr/>
          </p:nvGrpSpPr>
          <p:grpSpPr>
            <a:xfrm>
              <a:off x="7459395" y="3544229"/>
              <a:ext cx="3983303" cy="274321"/>
              <a:chOff x="7968231" y="3544229"/>
              <a:chExt cx="3291840" cy="274321"/>
            </a:xfrm>
          </p:grpSpPr>
          <p:sp>
            <p:nvSpPr>
              <p:cNvPr id="144" name="Rectangle 143">
                <a:extLst>
                  <a:ext uri="{FF2B5EF4-FFF2-40B4-BE49-F238E27FC236}">
                    <a16:creationId xmlns:a16="http://schemas.microsoft.com/office/drawing/2014/main" id="{5ED4A9C9-FABC-4841-A314-70B7ECB39813}"/>
                  </a:ext>
                  <a:ext uri="{C183D7F6-B498-43B3-948B-1728B52AA6E4}">
                    <adec:decorative xmlns:adec="http://schemas.microsoft.com/office/drawing/2017/decorative" val="1"/>
                  </a:ext>
                </a:extLst>
              </p:cNvPr>
              <p:cNvSpPr/>
              <p:nvPr/>
            </p:nvSpPr>
            <p:spPr bwMode="auto">
              <a:xfrm rot="5400000">
                <a:off x="9476991" y="2035469"/>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4D51C229-69BF-412C-90FE-CF134A8871FD}"/>
                  </a:ext>
                  <a:ext uri="{C183D7F6-B498-43B3-948B-1728B52AA6E4}">
                    <adec:decorative xmlns:adec="http://schemas.microsoft.com/office/drawing/2017/decorative" val="1"/>
                  </a:ext>
                </a:extLst>
              </p:cNvPr>
              <p:cNvSpPr/>
              <p:nvPr/>
            </p:nvSpPr>
            <p:spPr bwMode="auto">
              <a:xfrm rot="5400000">
                <a:off x="7981501" y="3530960"/>
                <a:ext cx="274320" cy="3008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itle 3">
                <a:extLst>
                  <a:ext uri="{FF2B5EF4-FFF2-40B4-BE49-F238E27FC236}">
                    <a16:creationId xmlns:a16="http://schemas.microsoft.com/office/drawing/2014/main" id="{36CFD772-4C97-4996-83AB-FA4CED0026C2}"/>
                  </a:ext>
                  <a:ext uri="{C183D7F6-B498-43B3-948B-1728B52AA6E4}">
                    <adec:decorative xmlns:adec="http://schemas.microsoft.com/office/drawing/2017/decorative" val="1"/>
                  </a:ext>
                </a:extLst>
              </p:cNvPr>
              <p:cNvSpPr txBox="1">
                <a:spLocks/>
              </p:cNvSpPr>
              <p:nvPr/>
            </p:nvSpPr>
            <p:spPr>
              <a:xfrm>
                <a:off x="8349586" y="3589056"/>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1" name="Group 110">
              <a:extLst>
                <a:ext uri="{FF2B5EF4-FFF2-40B4-BE49-F238E27FC236}">
                  <a16:creationId xmlns:a16="http://schemas.microsoft.com/office/drawing/2014/main" id="{4B7AB99C-6163-4486-B93D-EB389822FEFC}"/>
                </a:ext>
              </a:extLst>
            </p:cNvPr>
            <p:cNvGrpSpPr/>
            <p:nvPr/>
          </p:nvGrpSpPr>
          <p:grpSpPr>
            <a:xfrm>
              <a:off x="7459395" y="3862321"/>
              <a:ext cx="3983303" cy="274320"/>
              <a:chOff x="7968231" y="3875854"/>
              <a:chExt cx="3291840" cy="274320"/>
            </a:xfrm>
          </p:grpSpPr>
          <p:sp>
            <p:nvSpPr>
              <p:cNvPr id="141" name="Rectangle 140">
                <a:extLst>
                  <a:ext uri="{FF2B5EF4-FFF2-40B4-BE49-F238E27FC236}">
                    <a16:creationId xmlns:a16="http://schemas.microsoft.com/office/drawing/2014/main" id="{40B315D9-F9A1-4429-AD9D-2E71D51C5DDC}"/>
                  </a:ext>
                  <a:ext uri="{C183D7F6-B498-43B3-948B-1728B52AA6E4}">
                    <adec:decorative xmlns:adec="http://schemas.microsoft.com/office/drawing/2017/decorative" val="1"/>
                  </a:ext>
                </a:extLst>
              </p:cNvPr>
              <p:cNvSpPr/>
              <p:nvPr/>
            </p:nvSpPr>
            <p:spPr bwMode="auto">
              <a:xfrm rot="5400000">
                <a:off x="9476991" y="2367094"/>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0A092BA-6A4F-4B5E-BDB0-C3AD11B82083}"/>
                  </a:ext>
                  <a:ext uri="{C183D7F6-B498-43B3-948B-1728B52AA6E4}">
                    <adec:decorative xmlns:adec="http://schemas.microsoft.com/office/drawing/2017/decorative" val="1"/>
                  </a:ext>
                </a:extLst>
              </p:cNvPr>
              <p:cNvSpPr/>
              <p:nvPr/>
            </p:nvSpPr>
            <p:spPr bwMode="auto">
              <a:xfrm rot="5400000">
                <a:off x="7981501" y="3862584"/>
                <a:ext cx="274320" cy="30086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6D449E4C-F5D3-483A-89CB-0E69570D8C21}"/>
                  </a:ext>
                  <a:ext uri="{C183D7F6-B498-43B3-948B-1728B52AA6E4}">
                    <adec:decorative xmlns:adec="http://schemas.microsoft.com/office/drawing/2017/decorative" val="1"/>
                  </a:ext>
                </a:extLst>
              </p:cNvPr>
              <p:cNvSpPr txBox="1"/>
              <p:nvPr/>
            </p:nvSpPr>
            <p:spPr>
              <a:xfrm>
                <a:off x="8349586" y="3920681"/>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2" name="Group 111">
              <a:extLst>
                <a:ext uri="{FF2B5EF4-FFF2-40B4-BE49-F238E27FC236}">
                  <a16:creationId xmlns:a16="http://schemas.microsoft.com/office/drawing/2014/main" id="{D7BEE765-1B49-4626-A842-8726A84FA292}"/>
                </a:ext>
              </a:extLst>
            </p:cNvPr>
            <p:cNvGrpSpPr/>
            <p:nvPr/>
          </p:nvGrpSpPr>
          <p:grpSpPr>
            <a:xfrm>
              <a:off x="7459395" y="5192329"/>
              <a:ext cx="3983303" cy="274321"/>
              <a:chOff x="7968231" y="5106986"/>
              <a:chExt cx="3291840" cy="274321"/>
            </a:xfrm>
          </p:grpSpPr>
          <p:sp>
            <p:nvSpPr>
              <p:cNvPr id="138" name="Rectangle 137">
                <a:extLst>
                  <a:ext uri="{FF2B5EF4-FFF2-40B4-BE49-F238E27FC236}">
                    <a16:creationId xmlns:a16="http://schemas.microsoft.com/office/drawing/2014/main" id="{57CBFF4E-CBC7-4D7B-952F-B17A5EEBEC7B}"/>
                  </a:ext>
                  <a:ext uri="{C183D7F6-B498-43B3-948B-1728B52AA6E4}">
                    <adec:decorative xmlns:adec="http://schemas.microsoft.com/office/drawing/2017/decorative" val="1"/>
                  </a:ext>
                </a:extLst>
              </p:cNvPr>
              <p:cNvSpPr/>
              <p:nvPr/>
            </p:nvSpPr>
            <p:spPr bwMode="auto">
              <a:xfrm rot="5400000">
                <a:off x="9476991" y="3598226"/>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0C7031B-A8FF-4289-B768-C01A9DA6B945}"/>
                  </a:ext>
                  <a:ext uri="{C183D7F6-B498-43B3-948B-1728B52AA6E4}">
                    <adec:decorative xmlns:adec="http://schemas.microsoft.com/office/drawing/2017/decorative" val="1"/>
                  </a:ext>
                </a:extLst>
              </p:cNvPr>
              <p:cNvSpPr/>
              <p:nvPr/>
            </p:nvSpPr>
            <p:spPr bwMode="auto">
              <a:xfrm rot="5400000">
                <a:off x="7969801" y="5105417"/>
                <a:ext cx="274320" cy="2774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itle 3">
                <a:extLst>
                  <a:ext uri="{FF2B5EF4-FFF2-40B4-BE49-F238E27FC236}">
                    <a16:creationId xmlns:a16="http://schemas.microsoft.com/office/drawing/2014/main" id="{1C390137-FCAD-4A98-8B42-F99716F7BC64}"/>
                  </a:ext>
                  <a:ext uri="{C183D7F6-B498-43B3-948B-1728B52AA6E4}">
                    <adec:decorative xmlns:adec="http://schemas.microsoft.com/office/drawing/2017/decorative" val="1"/>
                  </a:ext>
                </a:extLst>
              </p:cNvPr>
              <p:cNvSpPr txBox="1">
                <a:spLocks/>
              </p:cNvSpPr>
              <p:nvPr/>
            </p:nvSpPr>
            <p:spPr>
              <a:xfrm>
                <a:off x="8349586" y="5151813"/>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3" name="Group 112">
              <a:extLst>
                <a:ext uri="{FF2B5EF4-FFF2-40B4-BE49-F238E27FC236}">
                  <a16:creationId xmlns:a16="http://schemas.microsoft.com/office/drawing/2014/main" id="{EDFA5E83-1FE1-41DB-89C3-1DB55CD4FE44}"/>
                </a:ext>
              </a:extLst>
            </p:cNvPr>
            <p:cNvGrpSpPr/>
            <p:nvPr/>
          </p:nvGrpSpPr>
          <p:grpSpPr>
            <a:xfrm>
              <a:off x="7459395" y="5512282"/>
              <a:ext cx="3983303" cy="274321"/>
              <a:chOff x="7968231" y="5421495"/>
              <a:chExt cx="3291840" cy="274321"/>
            </a:xfrm>
          </p:grpSpPr>
          <p:sp>
            <p:nvSpPr>
              <p:cNvPr id="135" name="Rectangle 134">
                <a:extLst>
                  <a:ext uri="{FF2B5EF4-FFF2-40B4-BE49-F238E27FC236}">
                    <a16:creationId xmlns:a16="http://schemas.microsoft.com/office/drawing/2014/main" id="{1411ED51-2895-4441-BFF7-8645F4EE9AE8}"/>
                  </a:ext>
                  <a:ext uri="{C183D7F6-B498-43B3-948B-1728B52AA6E4}">
                    <adec:decorative xmlns:adec="http://schemas.microsoft.com/office/drawing/2017/decorative" val="1"/>
                  </a:ext>
                </a:extLst>
              </p:cNvPr>
              <p:cNvSpPr/>
              <p:nvPr/>
            </p:nvSpPr>
            <p:spPr bwMode="auto">
              <a:xfrm rot="5400000">
                <a:off x="9476991" y="39127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1A429717-C9F3-4E36-A4B4-48E42B0EE63F}"/>
                  </a:ext>
                  <a:ext uri="{C183D7F6-B498-43B3-948B-1728B52AA6E4}">
                    <adec:decorative xmlns:adec="http://schemas.microsoft.com/office/drawing/2017/decorative" val="1"/>
                  </a:ext>
                </a:extLst>
              </p:cNvPr>
              <p:cNvSpPr/>
              <p:nvPr/>
            </p:nvSpPr>
            <p:spPr bwMode="auto">
              <a:xfrm rot="5400000">
                <a:off x="7969802" y="5419925"/>
                <a:ext cx="274320" cy="277461"/>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8F9B196-43AF-475E-B49F-70DA911E16C6}"/>
                  </a:ext>
                  <a:ext uri="{C183D7F6-B498-43B3-948B-1728B52AA6E4}">
                    <adec:decorative xmlns:adec="http://schemas.microsoft.com/office/drawing/2017/decorative" val="1"/>
                  </a:ext>
                </a:extLst>
              </p:cNvPr>
              <p:cNvSpPr txBox="1"/>
              <p:nvPr/>
            </p:nvSpPr>
            <p:spPr>
              <a:xfrm>
                <a:off x="8349586" y="54663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4" name="Group 113">
              <a:extLst>
                <a:ext uri="{FF2B5EF4-FFF2-40B4-BE49-F238E27FC236}">
                  <a16:creationId xmlns:a16="http://schemas.microsoft.com/office/drawing/2014/main" id="{E01878F2-9CBB-41E3-8005-226495817742}"/>
                </a:ext>
              </a:extLst>
            </p:cNvPr>
            <p:cNvGrpSpPr/>
            <p:nvPr/>
          </p:nvGrpSpPr>
          <p:grpSpPr>
            <a:xfrm>
              <a:off x="7459395" y="4373330"/>
              <a:ext cx="3983303" cy="274321"/>
              <a:chOff x="7968231" y="4359432"/>
              <a:chExt cx="3291840" cy="274321"/>
            </a:xfrm>
          </p:grpSpPr>
          <p:sp>
            <p:nvSpPr>
              <p:cNvPr id="132" name="Rectangle 131">
                <a:extLst>
                  <a:ext uri="{FF2B5EF4-FFF2-40B4-BE49-F238E27FC236}">
                    <a16:creationId xmlns:a16="http://schemas.microsoft.com/office/drawing/2014/main" id="{85CB5E54-70F6-426D-8152-D4ADEA25F796}"/>
                  </a:ext>
                  <a:ext uri="{C183D7F6-B498-43B3-948B-1728B52AA6E4}">
                    <adec:decorative xmlns:adec="http://schemas.microsoft.com/office/drawing/2017/decorative" val="1"/>
                  </a:ext>
                </a:extLst>
              </p:cNvPr>
              <p:cNvSpPr/>
              <p:nvPr/>
            </p:nvSpPr>
            <p:spPr bwMode="auto">
              <a:xfrm rot="5400000">
                <a:off x="9476991" y="2850672"/>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B842D44-9E93-4736-B42A-6D3F78CED5AE}"/>
                  </a:ext>
                  <a:ext uri="{C183D7F6-B498-43B3-948B-1728B52AA6E4}">
                    <adec:decorative xmlns:adec="http://schemas.microsoft.com/office/drawing/2017/decorative" val="1"/>
                  </a:ext>
                </a:extLst>
              </p:cNvPr>
              <p:cNvSpPr/>
              <p:nvPr/>
            </p:nvSpPr>
            <p:spPr bwMode="auto">
              <a:xfrm rot="5400000">
                <a:off x="8787271" y="3540393"/>
                <a:ext cx="274320" cy="191239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itle 3">
                <a:extLst>
                  <a:ext uri="{FF2B5EF4-FFF2-40B4-BE49-F238E27FC236}">
                    <a16:creationId xmlns:a16="http://schemas.microsoft.com/office/drawing/2014/main" id="{05F8FB8A-93C6-4F4B-AD50-899EFEBE5BFD}"/>
                  </a:ext>
                  <a:ext uri="{C183D7F6-B498-43B3-948B-1728B52AA6E4}">
                    <adec:decorative xmlns:adec="http://schemas.microsoft.com/office/drawing/2017/decorative" val="1"/>
                  </a:ext>
                </a:extLst>
              </p:cNvPr>
              <p:cNvSpPr txBox="1">
                <a:spLocks/>
              </p:cNvSpPr>
              <p:nvPr/>
            </p:nvSpPr>
            <p:spPr>
              <a:xfrm>
                <a:off x="9975321" y="4404259"/>
                <a:ext cx="672549"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16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A2856EBB-4B51-4F8E-9442-5D37A37281DC}"/>
                </a:ext>
              </a:extLst>
            </p:cNvPr>
            <p:cNvGrpSpPr/>
            <p:nvPr/>
          </p:nvGrpSpPr>
          <p:grpSpPr>
            <a:xfrm>
              <a:off x="7459395" y="4696555"/>
              <a:ext cx="3983303" cy="274321"/>
              <a:chOff x="7968231" y="4701195"/>
              <a:chExt cx="3291840" cy="274321"/>
            </a:xfrm>
          </p:grpSpPr>
          <p:sp>
            <p:nvSpPr>
              <p:cNvPr id="129" name="Rectangle 128">
                <a:extLst>
                  <a:ext uri="{FF2B5EF4-FFF2-40B4-BE49-F238E27FC236}">
                    <a16:creationId xmlns:a16="http://schemas.microsoft.com/office/drawing/2014/main" id="{4DB0C078-C52D-4EC1-ADA7-33D43E6FF13A}"/>
                  </a:ext>
                  <a:ext uri="{C183D7F6-B498-43B3-948B-1728B52AA6E4}">
                    <adec:decorative xmlns:adec="http://schemas.microsoft.com/office/drawing/2017/decorative" val="1"/>
                  </a:ext>
                </a:extLst>
              </p:cNvPr>
              <p:cNvSpPr/>
              <p:nvPr/>
            </p:nvSpPr>
            <p:spPr bwMode="auto">
              <a:xfrm rot="5400000">
                <a:off x="9476991" y="31924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452B60B-9F5F-4282-B225-08FDEDA8E4C7}"/>
                  </a:ext>
                  <a:ext uri="{C183D7F6-B498-43B3-948B-1728B52AA6E4}">
                    <adec:decorative xmlns:adec="http://schemas.microsoft.com/office/drawing/2017/decorative" val="1"/>
                  </a:ext>
                </a:extLst>
              </p:cNvPr>
              <p:cNvSpPr/>
              <p:nvPr/>
            </p:nvSpPr>
            <p:spPr bwMode="auto">
              <a:xfrm rot="5400000">
                <a:off x="8787270" y="3882157"/>
                <a:ext cx="274320" cy="1912397"/>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4049B24A-1700-447F-B842-FEBB941EED44}"/>
                  </a:ext>
                  <a:ext uri="{C183D7F6-B498-43B3-948B-1728B52AA6E4}">
                    <adec:decorative xmlns:adec="http://schemas.microsoft.com/office/drawing/2017/decorative" val="1"/>
                  </a:ext>
                </a:extLst>
              </p:cNvPr>
              <p:cNvSpPr txBox="1"/>
              <p:nvPr/>
            </p:nvSpPr>
            <p:spPr>
              <a:xfrm>
                <a:off x="9975321" y="47460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64 GB</a:t>
                </a:r>
              </a:p>
            </p:txBody>
          </p:sp>
        </p:grpSp>
        <p:sp>
          <p:nvSpPr>
            <p:cNvPr id="116" name="TextBox 115">
              <a:extLst>
                <a:ext uri="{FF2B5EF4-FFF2-40B4-BE49-F238E27FC236}">
                  <a16:creationId xmlns:a16="http://schemas.microsoft.com/office/drawing/2014/main" id="{B78807A9-BAC8-4636-B425-D7C18D5DA209}"/>
                </a:ext>
                <a:ext uri="{C183D7F6-B498-43B3-948B-1728B52AA6E4}">
                  <adec:decorative xmlns:adec="http://schemas.microsoft.com/office/drawing/2017/decorative" val="1"/>
                </a:ext>
              </a:extLst>
            </p:cNvPr>
            <p:cNvSpPr txBox="1"/>
            <p:nvPr/>
          </p:nvSpPr>
          <p:spPr>
            <a:xfrm>
              <a:off x="7459395" y="2798168"/>
              <a:ext cx="1312554"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 CLI command </a:t>
              </a:r>
            </a:p>
          </p:txBody>
        </p:sp>
        <p:pic>
          <p:nvPicPr>
            <p:cNvPr id="118" name="Graphic 117">
              <a:extLst>
                <a:ext uri="{FF2B5EF4-FFF2-40B4-BE49-F238E27FC236}">
                  <a16:creationId xmlns:a16="http://schemas.microsoft.com/office/drawing/2014/main" id="{252FAC27-6310-450C-B242-EC2F6D74E01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934" y="3607217"/>
              <a:ext cx="466437" cy="466437"/>
            </a:xfrm>
            <a:prstGeom prst="rect">
              <a:avLst/>
            </a:prstGeom>
          </p:spPr>
        </p:pic>
        <p:sp>
          <p:nvSpPr>
            <p:cNvPr id="119" name="Rectangle 118">
              <a:extLst>
                <a:ext uri="{FF2B5EF4-FFF2-40B4-BE49-F238E27FC236}">
                  <a16:creationId xmlns:a16="http://schemas.microsoft.com/office/drawing/2014/main" id="{7937684F-2CE5-411B-B347-4490C29D906F}"/>
                </a:ext>
                <a:ext uri="{C183D7F6-B498-43B3-948B-1728B52AA6E4}">
                  <adec:decorative xmlns:adec="http://schemas.microsoft.com/office/drawing/2017/decorative" val="1"/>
                </a:ext>
              </a:extLst>
            </p:cNvPr>
            <p:cNvSpPr/>
            <p:nvPr/>
          </p:nvSpPr>
          <p:spPr bwMode="auto">
            <a:xfrm>
              <a:off x="10075825" y="5984395"/>
              <a:ext cx="139900" cy="13990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B2CDE5C1-6B8A-4628-80A1-306218481F33}"/>
                </a:ext>
                <a:ext uri="{C183D7F6-B498-43B3-948B-1728B52AA6E4}">
                  <adec:decorative xmlns:adec="http://schemas.microsoft.com/office/drawing/2017/decorative" val="1"/>
                </a:ext>
              </a:extLst>
            </p:cNvPr>
            <p:cNvSpPr/>
            <p:nvPr/>
          </p:nvSpPr>
          <p:spPr bwMode="auto">
            <a:xfrm>
              <a:off x="8749863" y="5984395"/>
              <a:ext cx="139900" cy="1399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92A9AE8-120A-4865-8D4E-674233B0C5EC}"/>
                </a:ext>
                <a:ext uri="{C183D7F6-B498-43B3-948B-1728B52AA6E4}">
                  <adec:decorative xmlns:adec="http://schemas.microsoft.com/office/drawing/2017/decorative" val="1"/>
                </a:ext>
              </a:extLst>
            </p:cNvPr>
            <p:cNvSpPr txBox="1"/>
            <p:nvPr/>
          </p:nvSpPr>
          <p:spPr>
            <a:xfrm>
              <a:off x="8953462" y="5977401"/>
              <a:ext cx="1122363"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Available space</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A102EDD1-6DBE-4DF5-90E8-A4D52B1C9803}"/>
                </a:ext>
                <a:ext uri="{C183D7F6-B498-43B3-948B-1728B52AA6E4}">
                  <adec:decorative xmlns:adec="http://schemas.microsoft.com/office/drawing/2017/decorative" val="1"/>
                </a:ext>
              </a:extLst>
            </p:cNvPr>
            <p:cNvSpPr txBox="1"/>
            <p:nvPr/>
          </p:nvSpPr>
          <p:spPr>
            <a:xfrm>
              <a:off x="10279424" y="5977401"/>
              <a:ext cx="1246764"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Used Cores/Memory</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7A278800-67B8-4AA4-A32E-5669EAB1AEA2}"/>
                </a:ext>
                <a:ext uri="{C183D7F6-B498-43B3-948B-1728B52AA6E4}">
                  <adec:decorative xmlns:adec="http://schemas.microsoft.com/office/drawing/2017/decorative" val="1"/>
                </a:ext>
              </a:extLst>
            </p:cNvPr>
            <p:cNvSpPr txBox="1"/>
            <p:nvPr/>
          </p:nvSpPr>
          <p:spPr>
            <a:xfrm>
              <a:off x="9054063" y="2798168"/>
              <a:ext cx="1315975"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pic>
          <p:nvPicPr>
            <p:cNvPr id="124" name="Graphic 123">
              <a:extLst>
                <a:ext uri="{FF2B5EF4-FFF2-40B4-BE49-F238E27FC236}">
                  <a16:creationId xmlns:a16="http://schemas.microsoft.com/office/drawing/2014/main" id="{B92B8D20-43F5-4A43-99DF-78DC6E2CFD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217" y="2274217"/>
              <a:ext cx="461666" cy="461666"/>
            </a:xfrm>
            <a:prstGeom prst="rect">
              <a:avLst/>
            </a:prstGeom>
          </p:spPr>
        </p:pic>
        <p:cxnSp>
          <p:nvCxnSpPr>
            <p:cNvPr id="125" name="Straight Arrow Connector 124">
              <a:extLst>
                <a:ext uri="{FF2B5EF4-FFF2-40B4-BE49-F238E27FC236}">
                  <a16:creationId xmlns:a16="http://schemas.microsoft.com/office/drawing/2014/main" id="{0A3B7B16-DD47-4118-B8D5-69997710C2CD}"/>
                </a:ext>
                <a:ext uri="{C183D7F6-B498-43B3-948B-1728B52AA6E4}">
                  <adec:decorative xmlns:adec="http://schemas.microsoft.com/office/drawing/2017/decorative" val="1"/>
                </a:ext>
              </a:extLst>
            </p:cNvPr>
            <p:cNvCxnSpPr>
              <a:cxnSpLocks/>
              <a:stCxn id="123" idx="2"/>
            </p:cNvCxnSpPr>
            <p:nvPr/>
          </p:nvCxnSpPr>
          <p:spPr>
            <a:xfrm>
              <a:off x="9712051" y="3029000"/>
              <a:ext cx="0" cy="333325"/>
            </a:xfrm>
            <a:prstGeom prst="straightConnector1">
              <a:avLst/>
            </a:prstGeom>
            <a:noFill/>
            <a:ln w="9525" cap="flat" cmpd="sng" algn="ctr">
              <a:solidFill>
                <a:srgbClr val="FFFFFF"/>
              </a:solidFill>
              <a:prstDash val="solid"/>
              <a:headEnd type="none" w="lg" len="med"/>
              <a:tailEnd type="triangle"/>
            </a:ln>
            <a:effectLst/>
          </p:spPr>
        </p:cxnSp>
        <p:sp>
          <p:nvSpPr>
            <p:cNvPr id="126" name="TextBox 125">
              <a:extLst>
                <a:ext uri="{FF2B5EF4-FFF2-40B4-BE49-F238E27FC236}">
                  <a16:creationId xmlns:a16="http://schemas.microsoft.com/office/drawing/2014/main" id="{57C81537-F2A8-461D-A020-363818783D1C}"/>
                </a:ext>
                <a:ext uri="{C183D7F6-B498-43B3-948B-1728B52AA6E4}">
                  <adec:decorative xmlns:adec="http://schemas.microsoft.com/office/drawing/2017/decorative" val="1"/>
                </a:ext>
              </a:extLst>
            </p:cNvPr>
            <p:cNvSpPr txBox="1"/>
            <p:nvPr/>
          </p:nvSpPr>
          <p:spPr>
            <a:xfrm>
              <a:off x="8651128" y="4541257"/>
              <a:ext cx="1094745" cy="261695"/>
            </a:xfrm>
            <a:prstGeom prst="homePlate">
              <a:avLst/>
            </a:prstGeom>
            <a:solidFill>
              <a:srgbClr val="0078D4"/>
            </a:solidFill>
            <a:ln w="19050">
              <a:solidFill>
                <a:srgbClr val="000000"/>
              </a:solidFill>
              <a:miter lim="800000"/>
            </a:ln>
          </p:spPr>
          <p:txBody>
            <a:bodyPr wrap="square" lIns="91440" tIns="45720" rIns="91440" bIns="45720" rtlCol="0" anchor="ctr">
              <a:noAutofit/>
            </a:bodyPr>
            <a:lstStyle>
              <a:defPPr>
                <a:defRPr lang="en-US"/>
              </a:defPPr>
              <a:lvl1pPr marR="0" lvl="0" indent="0" algn="r" fontAlgn="auto">
                <a:lnSpc>
                  <a:spcPct val="100000"/>
                </a:lnSpc>
                <a:spcBef>
                  <a:spcPts val="0"/>
                </a:spcBef>
                <a:spcAft>
                  <a:spcPts val="0"/>
                </a:spcAft>
                <a:buClrTx/>
                <a:buSzTx/>
                <a:buFontTx/>
                <a:buNone/>
                <a:tabLst/>
                <a:defRPr sz="1050" b="1">
                  <a:latin typeface="Segoe UI Semibold" panose="020B0502040204020203" pitchFamily="34" charset="0"/>
                  <a:cs typeface="Segoe UI Semibold"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Scale up</a:t>
              </a:r>
            </a:p>
          </p:txBody>
        </p:sp>
        <p:sp>
          <p:nvSpPr>
            <p:cNvPr id="127" name="TextBox 126">
              <a:extLst>
                <a:ext uri="{FF2B5EF4-FFF2-40B4-BE49-F238E27FC236}">
                  <a16:creationId xmlns:a16="http://schemas.microsoft.com/office/drawing/2014/main" id="{090528DD-08C4-4EA1-95D2-1D37035E944D}"/>
                </a:ext>
                <a:ext uri="{C183D7F6-B498-43B3-948B-1728B52AA6E4}">
                  <adec:decorative xmlns:adec="http://schemas.microsoft.com/office/drawing/2017/decorative" val="1"/>
                </a:ext>
              </a:extLst>
            </p:cNvPr>
            <p:cNvSpPr txBox="1"/>
            <p:nvPr/>
          </p:nvSpPr>
          <p:spPr>
            <a:xfrm flipH="1">
              <a:off x="8542558" y="5360270"/>
              <a:ext cx="1094745" cy="261695"/>
            </a:xfrm>
            <a:prstGeom prst="homePlate">
              <a:avLst/>
            </a:prstGeom>
            <a:solidFill>
              <a:srgbClr val="50E6FF"/>
            </a:solidFill>
            <a:ln w="19050">
              <a:solidFill>
                <a:srgbClr val="000000"/>
              </a:solidFill>
              <a:miter lim="800000"/>
            </a:ln>
          </p:spPr>
          <p:txBody>
            <a:bodyPr wrap="squar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Scale down</a:t>
              </a:r>
            </a:p>
          </p:txBody>
        </p:sp>
        <p:cxnSp>
          <p:nvCxnSpPr>
            <p:cNvPr id="128" name="Connector: Elbow 127">
              <a:extLst>
                <a:ext uri="{FF2B5EF4-FFF2-40B4-BE49-F238E27FC236}">
                  <a16:creationId xmlns:a16="http://schemas.microsoft.com/office/drawing/2014/main" id="{7EA8D304-6945-4B22-BD4D-4E8387428582}"/>
                </a:ext>
                <a:ext uri="{C183D7F6-B498-43B3-948B-1728B52AA6E4}">
                  <adec:decorative xmlns:adec="http://schemas.microsoft.com/office/drawing/2017/decorative" val="1"/>
                </a:ext>
              </a:extLst>
            </p:cNvPr>
            <p:cNvCxnSpPr>
              <a:cxnSpLocks/>
              <a:stCxn id="116" idx="2"/>
            </p:cNvCxnSpPr>
            <p:nvPr/>
          </p:nvCxnSpPr>
          <p:spPr>
            <a:xfrm rot="5400000" flipH="1" flipV="1">
              <a:off x="9266350" y="1332077"/>
              <a:ext cx="546245" cy="2847602"/>
            </a:xfrm>
            <a:prstGeom prst="bentConnector3">
              <a:avLst>
                <a:gd name="adj1" fmla="val -24412"/>
              </a:avLst>
            </a:prstGeom>
            <a:noFill/>
            <a:ln w="9525" cap="flat" cmpd="sng" algn="ctr">
              <a:solidFill>
                <a:srgbClr val="FFFFFF"/>
              </a:solidFill>
              <a:prstDash val="solid"/>
              <a:headEnd type="none" w="lg" len="med"/>
              <a:tailEnd type="none" w="lg" len="med"/>
            </a:ln>
            <a:effectLst/>
          </p:spPr>
        </p:cxnSp>
      </p:grpSp>
      <p:pic>
        <p:nvPicPr>
          <p:cNvPr id="43" name="Graphic 42">
            <a:extLst>
              <a:ext uri="{FF2B5EF4-FFF2-40B4-BE49-F238E27FC236}">
                <a16:creationId xmlns:a16="http://schemas.microsoft.com/office/drawing/2014/main" id="{B2C339BA-6AB5-47C4-8542-7D682A40C6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8355" y="1778236"/>
            <a:ext cx="742390" cy="742390"/>
          </a:xfrm>
          <a:prstGeom prst="rect">
            <a:avLst/>
          </a:prstGeom>
        </p:spPr>
      </p:pic>
    </p:spTree>
    <p:extLst>
      <p:ext uri="{BB962C8B-B14F-4D97-AF65-F5344CB8AC3E}">
        <p14:creationId xmlns:p14="http://schemas.microsoft.com/office/powerpoint/2010/main" val="35963702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263" y="457200"/>
            <a:ext cx="10530048" cy="553998"/>
          </a:xfrm>
        </p:spPr>
        <p:txBody>
          <a:bodyPr/>
          <a:lstStyle/>
          <a:p>
            <a:r>
              <a:rPr lang="en-US"/>
              <a:t>Scaling: Azure Arc-enabled PostgreSQL Hyperscale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8874"/>
            <a:ext cx="4809747" cy="4270400"/>
          </a:xfrm>
        </p:spPr>
        <p:txBody>
          <a:bodyPr/>
          <a:lstStyle/>
          <a:p>
            <a:pPr marL="0" indent="0">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number of vCores or memory used</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number of vCores or memory used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the number of worker nodes in the server group</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Distributes data and queries across workers</a:t>
            </a:r>
          </a:p>
          <a:p>
            <a:pPr marL="0" indent="0">
              <a:spcBef>
                <a:spcPts val="800"/>
              </a:spcBef>
              <a:buNone/>
            </a:pPr>
            <a:r>
              <a:rPr lang="en-US" sz="2000">
                <a:gradFill>
                  <a:gsLst>
                    <a:gs pos="1250">
                      <a:schemeClr val="tx1"/>
                    </a:gs>
                    <a:gs pos="100000">
                      <a:schemeClr val="tx1"/>
                    </a:gs>
                  </a:gsLst>
                  <a:lin ang="5400000" scaled="0"/>
                </a:gradFill>
                <a:latin typeface="+mj-lt"/>
              </a:rPr>
              <a:t>Scale in: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the number of worker nodes in the server group</a:t>
            </a:r>
          </a:p>
        </p:txBody>
      </p:sp>
      <p:sp>
        <p:nvSpPr>
          <p:cNvPr id="5" name="Metadata box">
            <a:extLst>
              <a:ext uri="{FF2B5EF4-FFF2-40B4-BE49-F238E27FC236}">
                <a16:creationId xmlns:a16="http://schemas.microsoft.com/office/drawing/2014/main" id="{3FE0283D-0ADE-4801-ADF1-8A99EE929F5D}"/>
              </a:ext>
              <a:ext uri="{C183D7F6-B498-43B3-948B-1728B52AA6E4}">
                <adec:decorative xmlns:adec="http://schemas.microsoft.com/office/drawing/2017/decorative" val="1"/>
              </a:ext>
            </a:extLst>
          </p:cNvPr>
          <p:cNvSpPr/>
          <p:nvPr/>
        </p:nvSpPr>
        <p:spPr bwMode="auto">
          <a:xfrm>
            <a:off x="7381585" y="1428920"/>
            <a:ext cx="4221452" cy="4846320"/>
          </a:xfrm>
          <a:prstGeom prst="rect">
            <a:avLst/>
          </a:prstGeom>
          <a:solidFill>
            <a:srgbClr val="000000"/>
          </a:solidFill>
          <a:ln w="3175" cap="flat" cmpd="sng" algn="ctr">
            <a:solidFill>
              <a:schemeClr val="accent1"/>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Worker nodes</a:t>
            </a:r>
          </a:p>
        </p:txBody>
      </p:sp>
      <p:sp>
        <p:nvSpPr>
          <p:cNvPr id="889" name="Metadata box">
            <a:extLst>
              <a:ext uri="{FF2B5EF4-FFF2-40B4-BE49-F238E27FC236}">
                <a16:creationId xmlns:a16="http://schemas.microsoft.com/office/drawing/2014/main" id="{3C59B389-BD3B-4B13-979C-F8C95154CBFC}"/>
              </a:ext>
              <a:ext uri="{C183D7F6-B498-43B3-948B-1728B52AA6E4}">
                <adec:decorative xmlns:adec="http://schemas.microsoft.com/office/drawing/2017/decorative" val="1"/>
              </a:ext>
            </a:extLst>
          </p:cNvPr>
          <p:cNvSpPr/>
          <p:nvPr/>
        </p:nvSpPr>
        <p:spPr bwMode="auto">
          <a:xfrm>
            <a:off x="8032213" y="3143752"/>
            <a:ext cx="1394056" cy="1394056"/>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3" name="Text Placeholder 2">
            <a:extLst>
              <a:ext uri="{FF2B5EF4-FFF2-40B4-BE49-F238E27FC236}">
                <a16:creationId xmlns:a16="http://schemas.microsoft.com/office/drawing/2014/main" id="{524B9DA3-8AC7-4849-B145-E2D88C3C8F21}"/>
              </a:ext>
              <a:ext uri="{C183D7F6-B498-43B3-948B-1728B52AA6E4}">
                <adec:decorative xmlns:adec="http://schemas.microsoft.com/office/drawing/2017/decorative" val="1"/>
              </a:ext>
            </a:extLst>
          </p:cNvPr>
          <p:cNvSpPr txBox="1">
            <a:spLocks/>
          </p:cNvSpPr>
          <p:nvPr/>
        </p:nvSpPr>
        <p:spPr>
          <a:xfrm>
            <a:off x="8028740" y="4650964"/>
            <a:ext cx="1394578" cy="49244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Coordinator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node</a:t>
            </a:r>
          </a:p>
        </p:txBody>
      </p:sp>
      <p:sp>
        <p:nvSpPr>
          <p:cNvPr id="898" name="middle rightbox">
            <a:extLst>
              <a:ext uri="{FF2B5EF4-FFF2-40B4-BE49-F238E27FC236}">
                <a16:creationId xmlns:a16="http://schemas.microsoft.com/office/drawing/2014/main" id="{C80B19A8-F594-4579-9AEF-A1A53ECC606A}"/>
              </a:ext>
              <a:ext uri="{C183D7F6-B498-43B3-948B-1728B52AA6E4}">
                <adec:decorative xmlns:adec="http://schemas.microsoft.com/office/drawing/2017/decorative" val="1"/>
              </a:ext>
            </a:extLst>
          </p:cNvPr>
          <p:cNvSpPr/>
          <p:nvPr/>
        </p:nvSpPr>
        <p:spPr bwMode="auto">
          <a:xfrm>
            <a:off x="10334343" y="3520280"/>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2</a:t>
            </a:r>
          </a:p>
        </p:txBody>
      </p:sp>
      <p:sp>
        <p:nvSpPr>
          <p:cNvPr id="900" name="top right box">
            <a:extLst>
              <a:ext uri="{FF2B5EF4-FFF2-40B4-BE49-F238E27FC236}">
                <a16:creationId xmlns:a16="http://schemas.microsoft.com/office/drawing/2014/main" id="{ED5C6E70-9019-41D3-B0E4-97958BD61AFD}"/>
              </a:ext>
              <a:ext uri="{C183D7F6-B498-43B3-948B-1728B52AA6E4}">
                <adec:decorative xmlns:adec="http://schemas.microsoft.com/office/drawing/2017/decorative" val="1"/>
              </a:ext>
            </a:extLst>
          </p:cNvPr>
          <p:cNvSpPr/>
          <p:nvPr/>
        </p:nvSpPr>
        <p:spPr bwMode="auto">
          <a:xfrm>
            <a:off x="10334343" y="2039872"/>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1</a:t>
            </a:r>
          </a:p>
        </p:txBody>
      </p:sp>
      <p:sp>
        <p:nvSpPr>
          <p:cNvPr id="901" name="bottom right box">
            <a:extLst>
              <a:ext uri="{FF2B5EF4-FFF2-40B4-BE49-F238E27FC236}">
                <a16:creationId xmlns:a16="http://schemas.microsoft.com/office/drawing/2014/main" id="{8C126449-BE7B-46A3-9D37-CB62359665E1}"/>
              </a:ext>
              <a:ext uri="{C183D7F6-B498-43B3-948B-1728B52AA6E4}">
                <adec:decorative xmlns:adec="http://schemas.microsoft.com/office/drawing/2017/decorative" val="1"/>
              </a:ext>
            </a:extLst>
          </p:cNvPr>
          <p:cNvSpPr/>
          <p:nvPr/>
        </p:nvSpPr>
        <p:spPr bwMode="auto">
          <a:xfrm>
            <a:off x="10334343" y="5000687"/>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3 </a:t>
            </a:r>
            <a:r>
              <a:rPr kumimoji="0" lang="en-US" sz="1050" b="0" i="0" u="none" strike="noStrike" kern="1200" cap="none" spc="0" normalizeH="0" baseline="0" noProof="0">
                <a:ln>
                  <a:noFill/>
                </a:ln>
                <a:solidFill>
                  <a:srgbClr val="FFFFFF"/>
                </a:solidFill>
                <a:effectLst/>
                <a:uLnTx/>
                <a:uFillTx/>
                <a:latin typeface="Segoe UI"/>
                <a:ea typeface="+mn-ea"/>
                <a:cs typeface="+mn-cs"/>
              </a:rPr>
              <a:t>…</a:t>
            </a:r>
            <a:r>
              <a:rPr kumimoji="0" lang="en-US" sz="1050" b="0" i="0" u="none" strike="noStrike" kern="1200" cap="none" spc="0" normalizeH="0" baseline="-2500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err="1">
                <a:ln>
                  <a:noFill/>
                </a:ln>
                <a:solidFill>
                  <a:srgbClr val="FFFFFF"/>
                </a:solidFill>
                <a:effectLst/>
                <a:uLnTx/>
                <a:uFillTx/>
                <a:latin typeface="Segoe UI"/>
                <a:ea typeface="+mn-ea"/>
                <a:cs typeface="+mn-cs"/>
              </a:rPr>
              <a:t>W</a:t>
            </a:r>
            <a:r>
              <a:rPr kumimoji="0" lang="en-US" sz="1050" b="0" i="1" u="none" strike="noStrike" kern="1200" cap="none" spc="0" normalizeH="0" baseline="-25000" noProof="0" err="1">
                <a:ln>
                  <a:noFill/>
                </a:ln>
                <a:solidFill>
                  <a:srgbClr val="FFFFFF"/>
                </a:solidFill>
                <a:effectLst/>
                <a:uLnTx/>
                <a:uFillTx/>
                <a:latin typeface="Segoe UI"/>
                <a:ea typeface="+mn-ea"/>
                <a:cs typeface="+mn-cs"/>
              </a:rPr>
              <a:t>n</a:t>
            </a:r>
            <a:endParaRPr kumimoji="0" lang="en-US" sz="1050" b="0" i="1" u="none" strike="noStrike" kern="1200" cap="none" spc="0" normalizeH="0" baseline="-25000" noProof="0">
              <a:ln>
                <a:noFill/>
              </a:ln>
              <a:solidFill>
                <a:srgbClr val="FFFFFF"/>
              </a:solidFill>
              <a:effectLst/>
              <a:uLnTx/>
              <a:uFillTx/>
              <a:latin typeface="Segoe UI"/>
              <a:ea typeface="+mn-ea"/>
              <a:cs typeface="+mn-cs"/>
            </a:endParaRPr>
          </a:p>
        </p:txBody>
      </p:sp>
      <p:grpSp>
        <p:nvGrpSpPr>
          <p:cNvPr id="1108" name="Group 1107">
            <a:extLst>
              <a:ext uri="{FF2B5EF4-FFF2-40B4-BE49-F238E27FC236}">
                <a16:creationId xmlns:a16="http://schemas.microsoft.com/office/drawing/2014/main" id="{84074A7B-AECD-468D-99CB-3FD225A8FAC4}"/>
              </a:ext>
            </a:extLst>
          </p:cNvPr>
          <p:cNvGrpSpPr>
            <a:grpSpLocks noChangeAspect="1"/>
          </p:cNvGrpSpPr>
          <p:nvPr/>
        </p:nvGrpSpPr>
        <p:grpSpPr>
          <a:xfrm>
            <a:off x="8413693" y="3509389"/>
            <a:ext cx="631095" cy="662783"/>
            <a:chOff x="2235201" y="1839913"/>
            <a:chExt cx="3659187" cy="3790951"/>
          </a:xfrm>
          <a:solidFill>
            <a:schemeClr val="tx1"/>
          </a:solidFill>
        </p:grpSpPr>
        <p:sp>
          <p:nvSpPr>
            <p:cNvPr id="1109" name="Freeform 25">
              <a:extLst>
                <a:ext uri="{FF2B5EF4-FFF2-40B4-BE49-F238E27FC236}">
                  <a16:creationId xmlns:a16="http://schemas.microsoft.com/office/drawing/2014/main" id="{EB1D9750-90FB-4692-9DAC-E9A875F22A6F}"/>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0" name="Freeform 26">
              <a:extLst>
                <a:ext uri="{FF2B5EF4-FFF2-40B4-BE49-F238E27FC236}">
                  <a16:creationId xmlns:a16="http://schemas.microsoft.com/office/drawing/2014/main" id="{7247324F-AAEF-44FB-A677-531D31B463A9}"/>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1" name="Freeform 27">
              <a:extLst>
                <a:ext uri="{FF2B5EF4-FFF2-40B4-BE49-F238E27FC236}">
                  <a16:creationId xmlns:a16="http://schemas.microsoft.com/office/drawing/2014/main" id="{70C70367-04CD-405F-9E5F-A38C1F41AEF2}"/>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2" name="Freeform 28">
              <a:extLst>
                <a:ext uri="{FF2B5EF4-FFF2-40B4-BE49-F238E27FC236}">
                  <a16:creationId xmlns:a16="http://schemas.microsoft.com/office/drawing/2014/main" id="{E1F2E8DC-92B5-4A94-83F8-0296A27550D5}"/>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3" name="Freeform 29">
              <a:extLst>
                <a:ext uri="{FF2B5EF4-FFF2-40B4-BE49-F238E27FC236}">
                  <a16:creationId xmlns:a16="http://schemas.microsoft.com/office/drawing/2014/main" id="{D4D1E589-B90B-4C25-BFB8-6AAF7A8784C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4" name="Freeform 30">
              <a:extLst>
                <a:ext uri="{FF2B5EF4-FFF2-40B4-BE49-F238E27FC236}">
                  <a16:creationId xmlns:a16="http://schemas.microsoft.com/office/drawing/2014/main" id="{B3976649-6073-430B-96DC-D0B2C23880E6}"/>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5" name="Freeform 31">
              <a:extLst>
                <a:ext uri="{FF2B5EF4-FFF2-40B4-BE49-F238E27FC236}">
                  <a16:creationId xmlns:a16="http://schemas.microsoft.com/office/drawing/2014/main" id="{C297D15E-7CF5-4EF3-8D79-C53E36ECA22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16" name="Group 1115">
            <a:extLst>
              <a:ext uri="{FF2B5EF4-FFF2-40B4-BE49-F238E27FC236}">
                <a16:creationId xmlns:a16="http://schemas.microsoft.com/office/drawing/2014/main" id="{700EB2A4-A1AA-4F26-8F82-E028F6CCC316}"/>
              </a:ext>
            </a:extLst>
          </p:cNvPr>
          <p:cNvGrpSpPr>
            <a:grpSpLocks noChangeAspect="1"/>
          </p:cNvGrpSpPr>
          <p:nvPr/>
        </p:nvGrpSpPr>
        <p:grpSpPr>
          <a:xfrm>
            <a:off x="10556215" y="2360888"/>
            <a:ext cx="521568" cy="547755"/>
            <a:chOff x="2235201" y="1839913"/>
            <a:chExt cx="3659187" cy="3790951"/>
          </a:xfrm>
          <a:solidFill>
            <a:schemeClr val="tx1"/>
          </a:solidFill>
        </p:grpSpPr>
        <p:sp>
          <p:nvSpPr>
            <p:cNvPr id="1117" name="Freeform 25">
              <a:extLst>
                <a:ext uri="{FF2B5EF4-FFF2-40B4-BE49-F238E27FC236}">
                  <a16:creationId xmlns:a16="http://schemas.microsoft.com/office/drawing/2014/main" id="{26C350F0-C991-4B73-83C6-F44741F660D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8" name="Freeform 26">
              <a:extLst>
                <a:ext uri="{FF2B5EF4-FFF2-40B4-BE49-F238E27FC236}">
                  <a16:creationId xmlns:a16="http://schemas.microsoft.com/office/drawing/2014/main" id="{DD28B401-1277-4A02-8D27-850EFF4F577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9" name="Freeform 27">
              <a:extLst>
                <a:ext uri="{FF2B5EF4-FFF2-40B4-BE49-F238E27FC236}">
                  <a16:creationId xmlns:a16="http://schemas.microsoft.com/office/drawing/2014/main" id="{D1FD511F-E598-4DD5-9755-2873E029BCE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0" name="Freeform 28">
              <a:extLst>
                <a:ext uri="{FF2B5EF4-FFF2-40B4-BE49-F238E27FC236}">
                  <a16:creationId xmlns:a16="http://schemas.microsoft.com/office/drawing/2014/main" id="{6C37BB3D-37EB-4DA7-BAD1-3D16C9FB0C76}"/>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1" name="Freeform 29">
              <a:extLst>
                <a:ext uri="{FF2B5EF4-FFF2-40B4-BE49-F238E27FC236}">
                  <a16:creationId xmlns:a16="http://schemas.microsoft.com/office/drawing/2014/main" id="{E344455D-314E-4B4C-90C3-8FC7EFA6667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2" name="Freeform 30">
              <a:extLst>
                <a:ext uri="{FF2B5EF4-FFF2-40B4-BE49-F238E27FC236}">
                  <a16:creationId xmlns:a16="http://schemas.microsoft.com/office/drawing/2014/main" id="{7B385219-B148-49F2-A350-166D35FCACE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3" name="Freeform 31">
              <a:extLst>
                <a:ext uri="{FF2B5EF4-FFF2-40B4-BE49-F238E27FC236}">
                  <a16:creationId xmlns:a16="http://schemas.microsoft.com/office/drawing/2014/main" id="{DD10F45E-FEB8-481B-962A-FED9F0DDBE9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24" name="Group 1123">
            <a:extLst>
              <a:ext uri="{FF2B5EF4-FFF2-40B4-BE49-F238E27FC236}">
                <a16:creationId xmlns:a16="http://schemas.microsoft.com/office/drawing/2014/main" id="{0733EC5C-E15B-4C04-8BB0-5E769F473D8A}"/>
              </a:ext>
            </a:extLst>
          </p:cNvPr>
          <p:cNvGrpSpPr>
            <a:grpSpLocks noChangeAspect="1"/>
          </p:cNvGrpSpPr>
          <p:nvPr/>
        </p:nvGrpSpPr>
        <p:grpSpPr>
          <a:xfrm>
            <a:off x="10596742" y="3841296"/>
            <a:ext cx="521568" cy="547755"/>
            <a:chOff x="2235201" y="1839913"/>
            <a:chExt cx="3659187" cy="3790951"/>
          </a:xfrm>
          <a:solidFill>
            <a:schemeClr val="tx1"/>
          </a:solidFill>
        </p:grpSpPr>
        <p:sp>
          <p:nvSpPr>
            <p:cNvPr id="1125" name="Freeform 25">
              <a:extLst>
                <a:ext uri="{FF2B5EF4-FFF2-40B4-BE49-F238E27FC236}">
                  <a16:creationId xmlns:a16="http://schemas.microsoft.com/office/drawing/2014/main" id="{FD8A1FD7-C9A3-48A4-B068-E86FC847C19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6" name="Freeform 26">
              <a:extLst>
                <a:ext uri="{FF2B5EF4-FFF2-40B4-BE49-F238E27FC236}">
                  <a16:creationId xmlns:a16="http://schemas.microsoft.com/office/drawing/2014/main" id="{F2C840BA-11AC-4260-A051-ACDE5508CD6F}"/>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7" name="Freeform 27">
              <a:extLst>
                <a:ext uri="{FF2B5EF4-FFF2-40B4-BE49-F238E27FC236}">
                  <a16:creationId xmlns:a16="http://schemas.microsoft.com/office/drawing/2014/main" id="{C57237E3-203F-40E3-A01D-2BF4B6C9432A}"/>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8" name="Freeform 28">
              <a:extLst>
                <a:ext uri="{FF2B5EF4-FFF2-40B4-BE49-F238E27FC236}">
                  <a16:creationId xmlns:a16="http://schemas.microsoft.com/office/drawing/2014/main" id="{FC52B37E-A257-40CC-9A29-52E53A44F23E}"/>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9" name="Freeform 29">
              <a:extLst>
                <a:ext uri="{FF2B5EF4-FFF2-40B4-BE49-F238E27FC236}">
                  <a16:creationId xmlns:a16="http://schemas.microsoft.com/office/drawing/2014/main" id="{5FB43413-F0A1-4A02-8837-04CAF75A47E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0" name="Freeform 30">
              <a:extLst>
                <a:ext uri="{FF2B5EF4-FFF2-40B4-BE49-F238E27FC236}">
                  <a16:creationId xmlns:a16="http://schemas.microsoft.com/office/drawing/2014/main" id="{8180BCBB-7B5C-4329-A215-8D18AB29912F}"/>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1" name="Freeform 31">
              <a:extLst>
                <a:ext uri="{FF2B5EF4-FFF2-40B4-BE49-F238E27FC236}">
                  <a16:creationId xmlns:a16="http://schemas.microsoft.com/office/drawing/2014/main" id="{98FCFF35-3342-4283-8438-07EA28FE6852}"/>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32" name="Group 1131">
            <a:extLst>
              <a:ext uri="{FF2B5EF4-FFF2-40B4-BE49-F238E27FC236}">
                <a16:creationId xmlns:a16="http://schemas.microsoft.com/office/drawing/2014/main" id="{0FF91658-70B7-435C-9B54-2A796D317D90}"/>
              </a:ext>
            </a:extLst>
          </p:cNvPr>
          <p:cNvGrpSpPr>
            <a:grpSpLocks noChangeAspect="1"/>
          </p:cNvGrpSpPr>
          <p:nvPr/>
        </p:nvGrpSpPr>
        <p:grpSpPr>
          <a:xfrm>
            <a:off x="10596742" y="5321702"/>
            <a:ext cx="521568" cy="547755"/>
            <a:chOff x="2235201" y="1839913"/>
            <a:chExt cx="3659187" cy="3790951"/>
          </a:xfrm>
          <a:solidFill>
            <a:schemeClr val="tx1"/>
          </a:solidFill>
        </p:grpSpPr>
        <p:sp>
          <p:nvSpPr>
            <p:cNvPr id="1133" name="Freeform 25">
              <a:extLst>
                <a:ext uri="{FF2B5EF4-FFF2-40B4-BE49-F238E27FC236}">
                  <a16:creationId xmlns:a16="http://schemas.microsoft.com/office/drawing/2014/main" id="{F01F00A0-FA5D-43BE-BFCE-178DDDE5DAF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4" name="Freeform 26">
              <a:extLst>
                <a:ext uri="{FF2B5EF4-FFF2-40B4-BE49-F238E27FC236}">
                  <a16:creationId xmlns:a16="http://schemas.microsoft.com/office/drawing/2014/main" id="{E19B1B8E-168E-4DD9-B78E-A9E8365DBB5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5" name="Freeform 27">
              <a:extLst>
                <a:ext uri="{FF2B5EF4-FFF2-40B4-BE49-F238E27FC236}">
                  <a16:creationId xmlns:a16="http://schemas.microsoft.com/office/drawing/2014/main" id="{1A898A7D-AD8A-43F9-A96C-60DE6AD79258}"/>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6" name="Freeform 28">
              <a:extLst>
                <a:ext uri="{FF2B5EF4-FFF2-40B4-BE49-F238E27FC236}">
                  <a16:creationId xmlns:a16="http://schemas.microsoft.com/office/drawing/2014/main" id="{1B1E5D55-90E3-440F-84FF-51DDE16DB71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7" name="Freeform 29">
              <a:extLst>
                <a:ext uri="{FF2B5EF4-FFF2-40B4-BE49-F238E27FC236}">
                  <a16:creationId xmlns:a16="http://schemas.microsoft.com/office/drawing/2014/main" id="{3F1EBF3F-EB8C-45E7-BD05-93D30A606C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8" name="Freeform 30">
              <a:extLst>
                <a:ext uri="{FF2B5EF4-FFF2-40B4-BE49-F238E27FC236}">
                  <a16:creationId xmlns:a16="http://schemas.microsoft.com/office/drawing/2014/main" id="{9AA52F8A-09CD-47A6-9557-2808604E12AB}"/>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9" name="Freeform 31">
              <a:extLst>
                <a:ext uri="{FF2B5EF4-FFF2-40B4-BE49-F238E27FC236}">
                  <a16:creationId xmlns:a16="http://schemas.microsoft.com/office/drawing/2014/main" id="{EA9891AC-C53E-4AA7-B370-1E9A471B76E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1" name="Metadata box">
            <a:extLst>
              <a:ext uri="{FF2B5EF4-FFF2-40B4-BE49-F238E27FC236}">
                <a16:creationId xmlns:a16="http://schemas.microsoft.com/office/drawing/2014/main" id="{8CBE7AA4-B39F-47F2-9383-BEBFE419AC89}"/>
              </a:ext>
              <a:ext uri="{C183D7F6-B498-43B3-948B-1728B52AA6E4}">
                <adec:decorative xmlns:adec="http://schemas.microsoft.com/office/drawing/2017/decorative" val="1"/>
              </a:ext>
            </a:extLst>
          </p:cNvPr>
          <p:cNvSpPr/>
          <p:nvPr/>
        </p:nvSpPr>
        <p:spPr bwMode="auto">
          <a:xfrm rot="16200000">
            <a:off x="5133352" y="3677153"/>
            <a:ext cx="4846320" cy="349854"/>
          </a:xfrm>
          <a:prstGeom prst="rect">
            <a:avLst/>
          </a:prstGeom>
          <a:no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7" name="left back arrow">
            <a:extLst>
              <a:ext uri="{FF2B5EF4-FFF2-40B4-BE49-F238E27FC236}">
                <a16:creationId xmlns:a16="http://schemas.microsoft.com/office/drawing/2014/main" id="{2EAD5736-9235-4091-B383-49DFCF2A4586}"/>
              </a:ext>
              <a:ext uri="{C183D7F6-B498-43B3-948B-1728B52AA6E4}">
                <adec:decorative xmlns:adec="http://schemas.microsoft.com/office/drawing/2017/decorative" val="1"/>
              </a:ext>
            </a:extLst>
          </p:cNvPr>
          <p:cNvCxnSpPr>
            <a:cxnSpLocks/>
            <a:stCxn id="28" idx="3"/>
            <a:endCxn id="21" idx="0"/>
          </p:cNvCxnSpPr>
          <p:nvPr/>
        </p:nvCxnSpPr>
        <p:spPr>
          <a:xfrm>
            <a:off x="7065125" y="3852080"/>
            <a:ext cx="316460" cy="0"/>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55A4B48-0482-489E-8287-D008713121EA}"/>
              </a:ext>
              <a:ext uri="{C183D7F6-B498-43B3-948B-1728B52AA6E4}">
                <adec:decorative xmlns:adec="http://schemas.microsoft.com/office/drawing/2017/decorative" val="1"/>
              </a:ext>
            </a:extLst>
          </p:cNvPr>
          <p:cNvSpPr/>
          <p:nvPr/>
        </p:nvSpPr>
        <p:spPr>
          <a:xfrm>
            <a:off x="5608054" y="3315109"/>
            <a:ext cx="1457071" cy="107394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Application</a:t>
            </a:r>
          </a:p>
        </p:txBody>
      </p:sp>
      <p:cxnSp>
        <p:nvCxnSpPr>
          <p:cNvPr id="18" name="Connector: Elbow 17">
            <a:extLst>
              <a:ext uri="{FF2B5EF4-FFF2-40B4-BE49-F238E27FC236}">
                <a16:creationId xmlns:a16="http://schemas.microsoft.com/office/drawing/2014/main" id="{648F71A4-4DAD-425A-85FD-ACAF5C00EBB6}"/>
              </a:ext>
              <a:ext uri="{C183D7F6-B498-43B3-948B-1728B52AA6E4}">
                <adec:decorative xmlns:adec="http://schemas.microsoft.com/office/drawing/2017/decorative" val="1"/>
              </a:ext>
            </a:extLst>
          </p:cNvPr>
          <p:cNvCxnSpPr>
            <a:stCxn id="889" idx="3"/>
            <a:endCxn id="901" idx="1"/>
          </p:cNvCxnSpPr>
          <p:nvPr/>
        </p:nvCxnSpPr>
        <p:spPr>
          <a:xfrm>
            <a:off x="9426269" y="3840780"/>
            <a:ext cx="908074" cy="1662827"/>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EC253FC-EFBC-4B27-9914-E679D8FAA24B}"/>
              </a:ext>
              <a:ext uri="{C183D7F6-B498-43B3-948B-1728B52AA6E4}">
                <adec:decorative xmlns:adec="http://schemas.microsoft.com/office/drawing/2017/decorative" val="1"/>
              </a:ext>
            </a:extLst>
          </p:cNvPr>
          <p:cNvCxnSpPr>
            <a:stCxn id="889" idx="3"/>
            <a:endCxn id="900" idx="1"/>
          </p:cNvCxnSpPr>
          <p:nvPr/>
        </p:nvCxnSpPr>
        <p:spPr>
          <a:xfrm flipV="1">
            <a:off x="9426269" y="2542792"/>
            <a:ext cx="908074" cy="1297988"/>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03" name="Group 105">
            <a:extLst>
              <a:ext uri="{FF2B5EF4-FFF2-40B4-BE49-F238E27FC236}">
                <a16:creationId xmlns:a16="http://schemas.microsoft.com/office/drawing/2014/main" id="{6D783BCC-8D21-4FB2-96B8-63ED960B50AB}"/>
              </a:ext>
            </a:extLst>
          </p:cNvPr>
          <p:cNvGrpSpPr>
            <a:grpSpLocks noChangeAspect="1"/>
          </p:cNvGrpSpPr>
          <p:nvPr/>
        </p:nvGrpSpPr>
        <p:grpSpPr bwMode="auto">
          <a:xfrm>
            <a:off x="10198424" y="1915029"/>
            <a:ext cx="267874" cy="248348"/>
            <a:chOff x="2192" y="2781"/>
            <a:chExt cx="343" cy="318"/>
          </a:xfrm>
        </p:grpSpPr>
        <p:sp>
          <p:nvSpPr>
            <p:cNvPr id="104" name="AutoShape 104">
              <a:extLst>
                <a:ext uri="{FF2B5EF4-FFF2-40B4-BE49-F238E27FC236}">
                  <a16:creationId xmlns:a16="http://schemas.microsoft.com/office/drawing/2014/main" id="{35EBEFFD-17C8-4383-A69B-20F0AC7A3FD0}"/>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6">
              <a:extLst>
                <a:ext uri="{FF2B5EF4-FFF2-40B4-BE49-F238E27FC236}">
                  <a16:creationId xmlns:a16="http://schemas.microsoft.com/office/drawing/2014/main" id="{0967B7AC-8173-44C3-8908-163ABA62089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7">
              <a:extLst>
                <a:ext uri="{FF2B5EF4-FFF2-40B4-BE49-F238E27FC236}">
                  <a16:creationId xmlns:a16="http://schemas.microsoft.com/office/drawing/2014/main" id="{09C7130E-2B26-462E-BDA7-0723F3D47897}"/>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8">
              <a:extLst>
                <a:ext uri="{FF2B5EF4-FFF2-40B4-BE49-F238E27FC236}">
                  <a16:creationId xmlns:a16="http://schemas.microsoft.com/office/drawing/2014/main" id="{FEAEB9AB-626F-4EDE-A4E3-0EA60FB98191}"/>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9">
              <a:extLst>
                <a:ext uri="{FF2B5EF4-FFF2-40B4-BE49-F238E27FC236}">
                  <a16:creationId xmlns:a16="http://schemas.microsoft.com/office/drawing/2014/main" id="{01D7BFCA-CBF9-44CD-A31A-26B7D15B574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10">
              <a:extLst>
                <a:ext uri="{FF2B5EF4-FFF2-40B4-BE49-F238E27FC236}">
                  <a16:creationId xmlns:a16="http://schemas.microsoft.com/office/drawing/2014/main" id="{83AB2755-F5F0-47DD-8E63-FF72620FED2E}"/>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11">
              <a:extLst>
                <a:ext uri="{FF2B5EF4-FFF2-40B4-BE49-F238E27FC236}">
                  <a16:creationId xmlns:a16="http://schemas.microsoft.com/office/drawing/2014/main" id="{B140D1FA-73BD-4C4E-A18C-009EB95A893F}"/>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Oval 112">
              <a:extLst>
                <a:ext uri="{FF2B5EF4-FFF2-40B4-BE49-F238E27FC236}">
                  <a16:creationId xmlns:a16="http://schemas.microsoft.com/office/drawing/2014/main" id="{A4523DB1-2B45-41B3-84C0-CE0825A96E1C}"/>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Oval 113">
              <a:extLst>
                <a:ext uri="{FF2B5EF4-FFF2-40B4-BE49-F238E27FC236}">
                  <a16:creationId xmlns:a16="http://schemas.microsoft.com/office/drawing/2014/main" id="{FDF1D2C8-EECD-4FDA-8AA7-0C4A805A402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Oval 114">
              <a:extLst>
                <a:ext uri="{FF2B5EF4-FFF2-40B4-BE49-F238E27FC236}">
                  <a16:creationId xmlns:a16="http://schemas.microsoft.com/office/drawing/2014/main" id="{1FA8CEC9-4179-4A8A-BD32-B3722440222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Oval 115">
              <a:extLst>
                <a:ext uri="{FF2B5EF4-FFF2-40B4-BE49-F238E27FC236}">
                  <a16:creationId xmlns:a16="http://schemas.microsoft.com/office/drawing/2014/main" id="{98F0C091-0BBC-4129-9515-1A6EA526955F}"/>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6">
              <a:extLst>
                <a:ext uri="{FF2B5EF4-FFF2-40B4-BE49-F238E27FC236}">
                  <a16:creationId xmlns:a16="http://schemas.microsoft.com/office/drawing/2014/main" id="{3B1E3D5F-6B45-4182-BB4F-ECC7EEB9C7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17">
              <a:extLst>
                <a:ext uri="{FF2B5EF4-FFF2-40B4-BE49-F238E27FC236}">
                  <a16:creationId xmlns:a16="http://schemas.microsoft.com/office/drawing/2014/main" id="{A5ED652E-7CDF-4D2A-BBB6-033986B7372C}"/>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18">
              <a:extLst>
                <a:ext uri="{FF2B5EF4-FFF2-40B4-BE49-F238E27FC236}">
                  <a16:creationId xmlns:a16="http://schemas.microsoft.com/office/drawing/2014/main" id="{CEEA393C-6024-43B7-BEAD-118239FF32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19">
              <a:extLst>
                <a:ext uri="{FF2B5EF4-FFF2-40B4-BE49-F238E27FC236}">
                  <a16:creationId xmlns:a16="http://schemas.microsoft.com/office/drawing/2014/main" id="{46312671-87B7-40A7-B176-270B4168E6B5}"/>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20">
              <a:extLst>
                <a:ext uri="{FF2B5EF4-FFF2-40B4-BE49-F238E27FC236}">
                  <a16:creationId xmlns:a16="http://schemas.microsoft.com/office/drawing/2014/main" id="{EC4F876F-FA64-4E37-8859-B280D1FB62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1">
              <a:extLst>
                <a:ext uri="{FF2B5EF4-FFF2-40B4-BE49-F238E27FC236}">
                  <a16:creationId xmlns:a16="http://schemas.microsoft.com/office/drawing/2014/main" id="{6C5B793E-FE78-48F7-9594-3393E37BAF2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22">
              <a:extLst>
                <a:ext uri="{FF2B5EF4-FFF2-40B4-BE49-F238E27FC236}">
                  <a16:creationId xmlns:a16="http://schemas.microsoft.com/office/drawing/2014/main" id="{38381355-A0E8-4580-8276-1AD1202796C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05">
            <a:extLst>
              <a:ext uri="{FF2B5EF4-FFF2-40B4-BE49-F238E27FC236}">
                <a16:creationId xmlns:a16="http://schemas.microsoft.com/office/drawing/2014/main" id="{E2C293B4-54BF-441D-867E-5977462488BF}"/>
              </a:ext>
            </a:extLst>
          </p:cNvPr>
          <p:cNvGrpSpPr>
            <a:grpSpLocks noChangeAspect="1"/>
          </p:cNvGrpSpPr>
          <p:nvPr/>
        </p:nvGrpSpPr>
        <p:grpSpPr bwMode="auto">
          <a:xfrm>
            <a:off x="10198424" y="3394544"/>
            <a:ext cx="267874" cy="248348"/>
            <a:chOff x="2192" y="2781"/>
            <a:chExt cx="343" cy="318"/>
          </a:xfrm>
        </p:grpSpPr>
        <p:sp>
          <p:nvSpPr>
            <p:cNvPr id="123" name="AutoShape 104">
              <a:extLst>
                <a:ext uri="{FF2B5EF4-FFF2-40B4-BE49-F238E27FC236}">
                  <a16:creationId xmlns:a16="http://schemas.microsoft.com/office/drawing/2014/main" id="{4EBD0077-7215-453A-9ACB-34E2D2E6EF2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06">
              <a:extLst>
                <a:ext uri="{FF2B5EF4-FFF2-40B4-BE49-F238E27FC236}">
                  <a16:creationId xmlns:a16="http://schemas.microsoft.com/office/drawing/2014/main" id="{EDF66504-1D6D-4C73-8AA6-30002C46042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07">
              <a:extLst>
                <a:ext uri="{FF2B5EF4-FFF2-40B4-BE49-F238E27FC236}">
                  <a16:creationId xmlns:a16="http://schemas.microsoft.com/office/drawing/2014/main" id="{A2D88A8E-B3C8-4C0C-A0CC-25073C7B822E}"/>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108">
              <a:extLst>
                <a:ext uri="{FF2B5EF4-FFF2-40B4-BE49-F238E27FC236}">
                  <a16:creationId xmlns:a16="http://schemas.microsoft.com/office/drawing/2014/main" id="{F6A951C1-1BDD-4FCE-A74F-8BFEBF319B0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09">
              <a:extLst>
                <a:ext uri="{FF2B5EF4-FFF2-40B4-BE49-F238E27FC236}">
                  <a16:creationId xmlns:a16="http://schemas.microsoft.com/office/drawing/2014/main" id="{6E6DE496-18BE-4F0E-A66F-25F0FD2F90BC}"/>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10">
              <a:extLst>
                <a:ext uri="{FF2B5EF4-FFF2-40B4-BE49-F238E27FC236}">
                  <a16:creationId xmlns:a16="http://schemas.microsoft.com/office/drawing/2014/main" id="{6E361E3D-7B6F-4351-A0BA-0166ED024445}"/>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111">
              <a:extLst>
                <a:ext uri="{FF2B5EF4-FFF2-40B4-BE49-F238E27FC236}">
                  <a16:creationId xmlns:a16="http://schemas.microsoft.com/office/drawing/2014/main" id="{3995904E-5D43-41D8-BB8B-D1F5D71279C4}"/>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12">
              <a:extLst>
                <a:ext uri="{FF2B5EF4-FFF2-40B4-BE49-F238E27FC236}">
                  <a16:creationId xmlns:a16="http://schemas.microsoft.com/office/drawing/2014/main" id="{B8B8B471-28C1-4B3E-A269-C718A557278B}"/>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13">
              <a:extLst>
                <a:ext uri="{FF2B5EF4-FFF2-40B4-BE49-F238E27FC236}">
                  <a16:creationId xmlns:a16="http://schemas.microsoft.com/office/drawing/2014/main" id="{ED061CDC-A7F5-4D44-BCB7-4EBECE1641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4">
              <a:extLst>
                <a:ext uri="{FF2B5EF4-FFF2-40B4-BE49-F238E27FC236}">
                  <a16:creationId xmlns:a16="http://schemas.microsoft.com/office/drawing/2014/main" id="{5D460C18-C94C-403D-80AC-72471D2A5AD0}"/>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15">
              <a:extLst>
                <a:ext uri="{FF2B5EF4-FFF2-40B4-BE49-F238E27FC236}">
                  <a16:creationId xmlns:a16="http://schemas.microsoft.com/office/drawing/2014/main" id="{7FD13A23-88D7-49A7-8E9E-D0EBFE92495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16">
              <a:extLst>
                <a:ext uri="{FF2B5EF4-FFF2-40B4-BE49-F238E27FC236}">
                  <a16:creationId xmlns:a16="http://schemas.microsoft.com/office/drawing/2014/main" id="{2F61776D-A9A5-4A92-A81F-28862018DCBE}"/>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17">
              <a:extLst>
                <a:ext uri="{FF2B5EF4-FFF2-40B4-BE49-F238E27FC236}">
                  <a16:creationId xmlns:a16="http://schemas.microsoft.com/office/drawing/2014/main" id="{A8A83975-D68E-4323-8C1E-3389D58AED86}"/>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18">
              <a:extLst>
                <a:ext uri="{FF2B5EF4-FFF2-40B4-BE49-F238E27FC236}">
                  <a16:creationId xmlns:a16="http://schemas.microsoft.com/office/drawing/2014/main" id="{0BF2F805-1018-4276-8CB5-5301C781F37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19">
              <a:extLst>
                <a:ext uri="{FF2B5EF4-FFF2-40B4-BE49-F238E27FC236}">
                  <a16:creationId xmlns:a16="http://schemas.microsoft.com/office/drawing/2014/main" id="{AF4648B2-11E1-4864-AB46-42D0AF69A6DB}"/>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20">
              <a:extLst>
                <a:ext uri="{FF2B5EF4-FFF2-40B4-BE49-F238E27FC236}">
                  <a16:creationId xmlns:a16="http://schemas.microsoft.com/office/drawing/2014/main" id="{C928FA22-F8D5-43F8-83A7-199531D0FB0C}"/>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Oval 121">
              <a:extLst>
                <a:ext uri="{FF2B5EF4-FFF2-40B4-BE49-F238E27FC236}">
                  <a16:creationId xmlns:a16="http://schemas.microsoft.com/office/drawing/2014/main" id="{B8F19705-533E-4403-B3E1-DCF40784BF49}"/>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22">
              <a:extLst>
                <a:ext uri="{FF2B5EF4-FFF2-40B4-BE49-F238E27FC236}">
                  <a16:creationId xmlns:a16="http://schemas.microsoft.com/office/drawing/2014/main" id="{F40C2225-2EF6-4474-AD55-DDC96F4F2B2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05">
            <a:extLst>
              <a:ext uri="{FF2B5EF4-FFF2-40B4-BE49-F238E27FC236}">
                <a16:creationId xmlns:a16="http://schemas.microsoft.com/office/drawing/2014/main" id="{8B975638-D43B-4566-87C2-3ACBDB2D2BFB}"/>
              </a:ext>
            </a:extLst>
          </p:cNvPr>
          <p:cNvGrpSpPr>
            <a:grpSpLocks noChangeAspect="1"/>
          </p:cNvGrpSpPr>
          <p:nvPr/>
        </p:nvGrpSpPr>
        <p:grpSpPr bwMode="auto">
          <a:xfrm>
            <a:off x="10198424" y="4875613"/>
            <a:ext cx="267874" cy="248348"/>
            <a:chOff x="2192" y="2781"/>
            <a:chExt cx="343" cy="318"/>
          </a:xfrm>
        </p:grpSpPr>
        <p:sp>
          <p:nvSpPr>
            <p:cNvPr id="142" name="AutoShape 104">
              <a:extLst>
                <a:ext uri="{FF2B5EF4-FFF2-40B4-BE49-F238E27FC236}">
                  <a16:creationId xmlns:a16="http://schemas.microsoft.com/office/drawing/2014/main" id="{E78D4D2A-9FC4-4452-BBA8-FBD0EA2A904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06">
              <a:extLst>
                <a:ext uri="{FF2B5EF4-FFF2-40B4-BE49-F238E27FC236}">
                  <a16:creationId xmlns:a16="http://schemas.microsoft.com/office/drawing/2014/main" id="{D017341E-8CA7-44CE-B351-8F5C766CF36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07">
              <a:extLst>
                <a:ext uri="{FF2B5EF4-FFF2-40B4-BE49-F238E27FC236}">
                  <a16:creationId xmlns:a16="http://schemas.microsoft.com/office/drawing/2014/main" id="{BB5CF9A3-CB4B-4C90-A841-F32A4B8E219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08">
              <a:extLst>
                <a:ext uri="{FF2B5EF4-FFF2-40B4-BE49-F238E27FC236}">
                  <a16:creationId xmlns:a16="http://schemas.microsoft.com/office/drawing/2014/main" id="{26D60C4B-C63C-44E0-83B0-FCC8060E0B58}"/>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09">
              <a:extLst>
                <a:ext uri="{FF2B5EF4-FFF2-40B4-BE49-F238E27FC236}">
                  <a16:creationId xmlns:a16="http://schemas.microsoft.com/office/drawing/2014/main" id="{699C30FD-E1FA-4440-ACB6-87AC4A15224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0">
              <a:extLst>
                <a:ext uri="{FF2B5EF4-FFF2-40B4-BE49-F238E27FC236}">
                  <a16:creationId xmlns:a16="http://schemas.microsoft.com/office/drawing/2014/main" id="{F58339B0-0B3C-414F-B8EB-EBF47B9B861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11">
              <a:extLst>
                <a:ext uri="{FF2B5EF4-FFF2-40B4-BE49-F238E27FC236}">
                  <a16:creationId xmlns:a16="http://schemas.microsoft.com/office/drawing/2014/main" id="{1DFD104F-637B-4104-A786-B77CFEF0869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112">
              <a:extLst>
                <a:ext uri="{FF2B5EF4-FFF2-40B4-BE49-F238E27FC236}">
                  <a16:creationId xmlns:a16="http://schemas.microsoft.com/office/drawing/2014/main" id="{69497C0B-4970-4C34-8A50-574483E63308}"/>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Oval 113">
              <a:extLst>
                <a:ext uri="{FF2B5EF4-FFF2-40B4-BE49-F238E27FC236}">
                  <a16:creationId xmlns:a16="http://schemas.microsoft.com/office/drawing/2014/main" id="{7485E192-E5EF-4418-A261-E41B963BA04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14">
              <a:extLst>
                <a:ext uri="{FF2B5EF4-FFF2-40B4-BE49-F238E27FC236}">
                  <a16:creationId xmlns:a16="http://schemas.microsoft.com/office/drawing/2014/main" id="{F91C0F33-6378-43C7-A3C7-E9F83CBAC06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15">
              <a:extLst>
                <a:ext uri="{FF2B5EF4-FFF2-40B4-BE49-F238E27FC236}">
                  <a16:creationId xmlns:a16="http://schemas.microsoft.com/office/drawing/2014/main" id="{C8351784-D4AF-48A6-AC86-044F32E5F3E8}"/>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Oval 116">
              <a:extLst>
                <a:ext uri="{FF2B5EF4-FFF2-40B4-BE49-F238E27FC236}">
                  <a16:creationId xmlns:a16="http://schemas.microsoft.com/office/drawing/2014/main" id="{F10E988E-B7B4-4FDD-80BB-B3879684656C}"/>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Oval 117">
              <a:extLst>
                <a:ext uri="{FF2B5EF4-FFF2-40B4-BE49-F238E27FC236}">
                  <a16:creationId xmlns:a16="http://schemas.microsoft.com/office/drawing/2014/main" id="{85A53427-9B25-451C-90B9-BCF24104D50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Oval 118">
              <a:extLst>
                <a:ext uri="{FF2B5EF4-FFF2-40B4-BE49-F238E27FC236}">
                  <a16:creationId xmlns:a16="http://schemas.microsoft.com/office/drawing/2014/main" id="{BF785090-8E3D-482C-B615-49329CF14ED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Oval 119">
              <a:extLst>
                <a:ext uri="{FF2B5EF4-FFF2-40B4-BE49-F238E27FC236}">
                  <a16:creationId xmlns:a16="http://schemas.microsoft.com/office/drawing/2014/main" id="{97C6DD86-ABB1-412A-833D-4FD94DF11B13}"/>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Oval 120">
              <a:extLst>
                <a:ext uri="{FF2B5EF4-FFF2-40B4-BE49-F238E27FC236}">
                  <a16:creationId xmlns:a16="http://schemas.microsoft.com/office/drawing/2014/main" id="{F6998312-A499-4E62-8CA5-A0D68AC476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Oval 121">
              <a:extLst>
                <a:ext uri="{FF2B5EF4-FFF2-40B4-BE49-F238E27FC236}">
                  <a16:creationId xmlns:a16="http://schemas.microsoft.com/office/drawing/2014/main" id="{7DB3DC24-A0F9-4A12-86CE-65A581C0D86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122">
              <a:extLst>
                <a:ext uri="{FF2B5EF4-FFF2-40B4-BE49-F238E27FC236}">
                  <a16:creationId xmlns:a16="http://schemas.microsoft.com/office/drawing/2014/main" id="{E6F76429-7A3D-4ADA-9E5F-CB55FD4716E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60" name="Connector: Elbow 159">
            <a:extLst>
              <a:ext uri="{FF2B5EF4-FFF2-40B4-BE49-F238E27FC236}">
                <a16:creationId xmlns:a16="http://schemas.microsoft.com/office/drawing/2014/main" id="{5D24414E-EAB6-46EE-BA2B-79101F67EE37}"/>
              </a:ext>
              <a:ext uri="{C183D7F6-B498-43B3-948B-1728B52AA6E4}">
                <adec:decorative xmlns:adec="http://schemas.microsoft.com/office/drawing/2017/decorative" val="1"/>
              </a:ext>
            </a:extLst>
          </p:cNvPr>
          <p:cNvCxnSpPr>
            <a:cxnSpLocks/>
            <a:stCxn id="889" idx="3"/>
            <a:endCxn id="898" idx="1"/>
          </p:cNvCxnSpPr>
          <p:nvPr/>
        </p:nvCxnSpPr>
        <p:spPr>
          <a:xfrm>
            <a:off x="9426269" y="3840780"/>
            <a:ext cx="908074" cy="182420"/>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61" name="Group 386">
            <a:extLst>
              <a:ext uri="{FF2B5EF4-FFF2-40B4-BE49-F238E27FC236}">
                <a16:creationId xmlns:a16="http://schemas.microsoft.com/office/drawing/2014/main" id="{CA5683D7-BC98-4D5F-90B1-BDF108C063D7}"/>
              </a:ext>
            </a:extLst>
          </p:cNvPr>
          <p:cNvGrpSpPr>
            <a:grpSpLocks noChangeAspect="1"/>
          </p:cNvGrpSpPr>
          <p:nvPr/>
        </p:nvGrpSpPr>
        <p:grpSpPr bwMode="auto">
          <a:xfrm>
            <a:off x="6024363" y="3737164"/>
            <a:ext cx="624453" cy="468338"/>
            <a:chOff x="7014" y="2816"/>
            <a:chExt cx="312" cy="234"/>
          </a:xfrm>
        </p:grpSpPr>
        <p:sp>
          <p:nvSpPr>
            <p:cNvPr id="162" name="AutoShape 385">
              <a:extLst>
                <a:ext uri="{FF2B5EF4-FFF2-40B4-BE49-F238E27FC236}">
                  <a16:creationId xmlns:a16="http://schemas.microsoft.com/office/drawing/2014/main" id="{14214AFA-7F52-477B-A938-708E982FD9F6}"/>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387">
              <a:extLst>
                <a:ext uri="{FF2B5EF4-FFF2-40B4-BE49-F238E27FC236}">
                  <a16:creationId xmlns:a16="http://schemas.microsoft.com/office/drawing/2014/main" id="{DE29E75D-4962-450C-A91F-E344E1A51EC6}"/>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388">
              <a:extLst>
                <a:ext uri="{FF2B5EF4-FFF2-40B4-BE49-F238E27FC236}">
                  <a16:creationId xmlns:a16="http://schemas.microsoft.com/office/drawing/2014/main" id="{7F9A694C-83E4-4F76-B87A-951AA9D82B43}"/>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389">
              <a:extLst>
                <a:ext uri="{FF2B5EF4-FFF2-40B4-BE49-F238E27FC236}">
                  <a16:creationId xmlns:a16="http://schemas.microsoft.com/office/drawing/2014/main" id="{DD347EAB-CDBD-470D-BC08-EA9F2EA93DED}"/>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390">
              <a:extLst>
                <a:ext uri="{FF2B5EF4-FFF2-40B4-BE49-F238E27FC236}">
                  <a16:creationId xmlns:a16="http://schemas.microsoft.com/office/drawing/2014/main" id="{B99A0015-3EF1-4F2C-804E-B3BFAF16C4BD}"/>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391">
              <a:extLst>
                <a:ext uri="{FF2B5EF4-FFF2-40B4-BE49-F238E27FC236}">
                  <a16:creationId xmlns:a16="http://schemas.microsoft.com/office/drawing/2014/main" id="{F5F7D9B6-69FD-4CB1-B8D0-62EF011F8F0C}"/>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392">
              <a:extLst>
                <a:ext uri="{FF2B5EF4-FFF2-40B4-BE49-F238E27FC236}">
                  <a16:creationId xmlns:a16="http://schemas.microsoft.com/office/drawing/2014/main" id="{B0072916-A74E-49B9-9ABE-154849F567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393">
              <a:extLst>
                <a:ext uri="{FF2B5EF4-FFF2-40B4-BE49-F238E27FC236}">
                  <a16:creationId xmlns:a16="http://schemas.microsoft.com/office/drawing/2014/main" id="{14FAA686-4CFC-425A-8D2B-19A8853D6B5A}"/>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394">
              <a:extLst>
                <a:ext uri="{FF2B5EF4-FFF2-40B4-BE49-F238E27FC236}">
                  <a16:creationId xmlns:a16="http://schemas.microsoft.com/office/drawing/2014/main" id="{5309C7FD-AAAB-4F9E-90EE-D669C9D194E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395">
              <a:extLst>
                <a:ext uri="{FF2B5EF4-FFF2-40B4-BE49-F238E27FC236}">
                  <a16:creationId xmlns:a16="http://schemas.microsoft.com/office/drawing/2014/main" id="{885BFD09-E645-4CA7-AF76-51B61E4B1A6B}"/>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396">
              <a:extLst>
                <a:ext uri="{FF2B5EF4-FFF2-40B4-BE49-F238E27FC236}">
                  <a16:creationId xmlns:a16="http://schemas.microsoft.com/office/drawing/2014/main" id="{89F39F05-A20A-4D32-A711-D503A410B470}"/>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397">
              <a:extLst>
                <a:ext uri="{FF2B5EF4-FFF2-40B4-BE49-F238E27FC236}">
                  <a16:creationId xmlns:a16="http://schemas.microsoft.com/office/drawing/2014/main" id="{5017E411-163F-4FEC-95A6-2E4304D05B9F}"/>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A3E185A2-2521-4040-8907-BF02BD0D28AA}"/>
              </a:ext>
            </a:extLst>
          </p:cNvPr>
          <p:cNvSpPr/>
          <p:nvPr/>
        </p:nvSpPr>
        <p:spPr bwMode="auto">
          <a:xfrm>
            <a:off x="10869522" y="567813"/>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18872894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199"/>
            <a:ext cx="6778640" cy="1107996"/>
          </a:xfrm>
        </p:spPr>
        <p:txBody>
          <a:bodyPr/>
          <a:lstStyle/>
          <a:p>
            <a:pPr lvl="0"/>
            <a:r>
              <a:rPr lang="en-US"/>
              <a:t>Azure </a:t>
            </a:r>
            <a:r>
              <a:rPr lang="en-US" dirty="0"/>
              <a:t>Arc-enabled</a:t>
            </a:r>
            <a:r>
              <a:rPr lang="en-US"/>
              <a:t> SQL Managed Instance High Availability</a:t>
            </a:r>
          </a:p>
        </p:txBody>
      </p:sp>
      <p:sp>
        <p:nvSpPr>
          <p:cNvPr id="2" name="Content Placeholder 1">
            <a:extLst>
              <a:ext uri="{FF2B5EF4-FFF2-40B4-BE49-F238E27FC236}">
                <a16:creationId xmlns:a16="http://schemas.microsoft.com/office/drawing/2014/main" id="{A19185AE-A395-4B05-A7E2-B30A76F994E0}"/>
              </a:ext>
            </a:extLst>
          </p:cNvPr>
          <p:cNvSpPr>
            <a:spLocks noGrp="1"/>
          </p:cNvSpPr>
          <p:nvPr>
            <p:ph sz="quarter" idx="4294967295"/>
          </p:nvPr>
        </p:nvSpPr>
        <p:spPr>
          <a:xfrm>
            <a:off x="588263" y="1992709"/>
            <a:ext cx="9414726" cy="1436291"/>
          </a:xfrm>
        </p:spPr>
        <p:txBody>
          <a:bodyPr anchor="ctr"/>
          <a:lstStyle/>
          <a:p>
            <a:pPr>
              <a:spcBef>
                <a:spcPts val="800"/>
              </a:spcBef>
            </a:pPr>
            <a:r>
              <a:rPr lang="en-US" sz="2000">
                <a:gradFill>
                  <a:gsLst>
                    <a:gs pos="1250">
                      <a:schemeClr val="tx1"/>
                    </a:gs>
                    <a:gs pos="100000">
                      <a:schemeClr val="tx1"/>
                    </a:gs>
                  </a:gsLst>
                  <a:lin ang="5400000" scaled="0"/>
                </a:gradFill>
                <a:latin typeface="+mj-lt"/>
              </a:rPr>
              <a:t>Deploy Azure </a:t>
            </a:r>
            <a:r>
              <a:rPr lang="en-US" sz="2000" dirty="0">
                <a:gradFill>
                  <a:gsLst>
                    <a:gs pos="1250">
                      <a:schemeClr val="tx1"/>
                    </a:gs>
                    <a:gs pos="100000">
                      <a:schemeClr val="tx1"/>
                    </a:gs>
                  </a:gsLst>
                  <a:lin ang="5400000" scaled="0"/>
                </a:gradFill>
                <a:latin typeface="+mj-lt"/>
              </a:rPr>
              <a:t>Arc-enabled</a:t>
            </a:r>
            <a:r>
              <a:rPr lang="en-US" sz="2000">
                <a:gradFill>
                  <a:gsLst>
                    <a:gs pos="1250">
                      <a:schemeClr val="tx1"/>
                    </a:gs>
                    <a:gs pos="100000">
                      <a:schemeClr val="tx1"/>
                    </a:gs>
                  </a:gsLst>
                  <a:lin ang="5400000" scaled="0"/>
                </a:gradFill>
                <a:latin typeface="+mj-lt"/>
              </a:rPr>
              <a:t> SQL Managed Instance with 2 or 3 replicas for increased reliability and scale out performance</a:t>
            </a:r>
          </a:p>
          <a:p>
            <a:pPr>
              <a:spcBef>
                <a:spcPts val="800"/>
              </a:spcBef>
            </a:pPr>
            <a:r>
              <a:rPr lang="en-US" sz="2000" u="sng">
                <a:gradFill>
                  <a:gsLst>
                    <a:gs pos="1250">
                      <a:schemeClr val="tx1"/>
                    </a:gs>
                    <a:gs pos="100000">
                      <a:schemeClr val="tx1"/>
                    </a:gs>
                  </a:gsLst>
                  <a:lin ang="5400000" scaled="0"/>
                </a:gradFill>
                <a:latin typeface="+mj-lt"/>
              </a:rPr>
              <a:t>Automated failovers </a:t>
            </a:r>
            <a:r>
              <a:rPr lang="en-US" sz="2000">
                <a:gradFill>
                  <a:gsLst>
                    <a:gs pos="1250">
                      <a:schemeClr val="tx1"/>
                    </a:gs>
                    <a:gs pos="100000">
                      <a:schemeClr val="tx1"/>
                    </a:gs>
                  </a:gsLst>
                  <a:lin ang="5400000" scaled="0"/>
                </a:gradFill>
                <a:latin typeface="+mj-lt"/>
              </a:rPr>
              <a:t>and instance redeployment in event of pod/node failure</a:t>
            </a:r>
          </a:p>
          <a:p>
            <a:pPr>
              <a:spcBef>
                <a:spcPts val="800"/>
              </a:spcBef>
            </a:pPr>
            <a:r>
              <a:rPr lang="en-US" sz="2000">
                <a:gradFill>
                  <a:gsLst>
                    <a:gs pos="1250">
                      <a:schemeClr val="tx1"/>
                    </a:gs>
                    <a:gs pos="100000">
                      <a:schemeClr val="tx1"/>
                    </a:gs>
                  </a:gsLst>
                  <a:lin ang="5400000" scaled="0"/>
                </a:gradFill>
                <a:latin typeface="+mj-lt"/>
              </a:rPr>
              <a:t>Ability to run read workloads on secondary instances</a:t>
            </a:r>
          </a:p>
        </p:txBody>
      </p:sp>
      <p:sp>
        <p:nvSpPr>
          <p:cNvPr id="3" name="Content Placeholder 2">
            <a:extLst>
              <a:ext uri="{FF2B5EF4-FFF2-40B4-BE49-F238E27FC236}">
                <a16:creationId xmlns:a16="http://schemas.microsoft.com/office/drawing/2014/main" id="{335D0F41-9DDF-496D-962A-AB9A6C86658A}"/>
              </a:ext>
            </a:extLst>
          </p:cNvPr>
          <p:cNvSpPr>
            <a:spLocks noGrp="1"/>
          </p:cNvSpPr>
          <p:nvPr>
            <p:ph sz="quarter" idx="4294967295"/>
          </p:nvPr>
        </p:nvSpPr>
        <p:spPr>
          <a:xfrm>
            <a:off x="581820" y="5850177"/>
            <a:ext cx="6392860" cy="610424"/>
          </a:xfrm>
        </p:spPr>
        <p:txBody>
          <a:bodyPr/>
          <a:lstStyle/>
          <a:p>
            <a:pPr marL="0" lvl="1" indent="0" defTabSz="914367">
              <a:spcBef>
                <a:spcPts val="0"/>
              </a:spcBef>
              <a:spcAft>
                <a:spcPts val="200"/>
              </a:spcAft>
              <a:buSzTx/>
              <a:buNone/>
            </a:pPr>
            <a:r>
              <a:rPr lang="en-US" sz="1400">
                <a:solidFill>
                  <a:srgbClr val="50E6FF"/>
                </a:solidFill>
                <a:latin typeface="Segoe UI Semibold"/>
                <a:cs typeface="Segoe UI Semibold"/>
              </a:rPr>
              <a:t>Resources</a:t>
            </a:r>
          </a:p>
          <a:p>
            <a:pPr marL="0" lvl="1" indent="0" defTabSz="914367">
              <a:spcBef>
                <a:spcPts val="0"/>
              </a:spcBef>
              <a:spcAft>
                <a:spcPts val="600"/>
              </a:spcAft>
              <a:buSzTx/>
              <a:buNone/>
            </a:pPr>
            <a:r>
              <a:rPr lang="en-US" sz="1200">
                <a:solidFill>
                  <a:srgbClr val="50E6FF"/>
                </a:solidFill>
                <a:cs typeface="Segoe UI Semibold"/>
                <a:hlinkClick r:id="rId3">
                  <a:extLst>
                    <a:ext uri="{A12FA001-AC4F-418D-AE19-62706E023703}">
                      <ahyp:hlinkClr xmlns:ahyp="http://schemas.microsoft.com/office/drawing/2018/hyperlinkcolor" val="tx"/>
                    </a:ext>
                  </a:extLst>
                </a:hlinkClick>
              </a:rPr>
              <a:t>https://docs.microsoft.com/en-us/azure/azure-arc/data/managed-instance-high-availability</a:t>
            </a:r>
            <a:endParaRPr lang="en-US" sz="1400">
              <a:solidFill>
                <a:srgbClr val="50E6FF"/>
              </a:solidFill>
              <a:cs typeface="Segoe UI Semibold"/>
            </a:endParaRPr>
          </a:p>
        </p:txBody>
      </p:sp>
    </p:spTree>
    <p:extLst>
      <p:ext uri="{BB962C8B-B14F-4D97-AF65-F5344CB8AC3E}">
        <p14:creationId xmlns:p14="http://schemas.microsoft.com/office/powerpoint/2010/main" val="83391475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181045" cy="492443"/>
          </a:xfrm>
        </p:spPr>
        <p:txBody>
          <a:bodyPr/>
          <a:lstStyle/>
          <a:p>
            <a:r>
              <a:rPr lang="en-US" sz="3200"/>
              <a:t>Azure </a:t>
            </a:r>
            <a:r>
              <a:rPr lang="en-US" sz="3200" dirty="0"/>
              <a:t>Arc-enabled</a:t>
            </a:r>
            <a:r>
              <a:rPr lang="en-US" sz="3200"/>
              <a:t> data services (1 of 5)</a:t>
            </a:r>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a:xfrm>
            <a:off x="584199" y="1064419"/>
            <a:ext cx="5614469" cy="369887"/>
          </a:xfrm>
        </p:spPr>
        <p:txBody>
          <a:bodyPr vert="horz" wrap="square" lIns="0" tIns="0" rIns="0" bIns="0" rtlCol="0">
            <a:spAutoFit/>
          </a:bodyPr>
          <a:lstStyle/>
          <a:p>
            <a:r>
              <a:rPr lang="en-US">
                <a:solidFill>
                  <a:srgbClr val="50E6FF"/>
                </a:solidFill>
              </a:rPr>
              <a:t>SQL Managed Instance High Availability</a:t>
            </a:r>
          </a:p>
        </p:txBody>
      </p:sp>
      <p:sp>
        <p:nvSpPr>
          <p:cNvPr id="3" name="Content Placeholder 2">
            <a:extLst>
              <a:ext uri="{FF2B5EF4-FFF2-40B4-BE49-F238E27FC236}">
                <a16:creationId xmlns:a16="http://schemas.microsoft.com/office/drawing/2014/main" id="{B27076CB-5222-45C2-8D8A-A10E4DB269FD}"/>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cxnSp>
        <p:nvCxnSpPr>
          <p:cNvPr id="64" name="Straight Connector 63" descr="Diagram showing K8s Worker Node module consisting of Data Controller which is further divided into three K8s Worker Nodes which are composed of Pod.">
            <a:extLst>
              <a:ext uri="{FF2B5EF4-FFF2-40B4-BE49-F238E27FC236}">
                <a16:creationId xmlns:a16="http://schemas.microsoft.com/office/drawing/2014/main" id="{8565BA72-8B0F-4CAC-82DF-8D12B3C0AD59}"/>
              </a:ext>
              <a:ext uri="{C183D7F6-B498-43B3-948B-1728B52AA6E4}">
                <adec:decorative xmlns:adec="http://schemas.microsoft.com/office/drawing/2017/decorative" val="0"/>
              </a:ext>
            </a:extLst>
          </p:cNvPr>
          <p:cNvCxnSpPr>
            <a:cxnSpLocks/>
            <a:stCxn id="66" idx="2"/>
            <a:endCxn id="75"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descr="The first K8s Worker Node is composed of a Pod, SQL MI Primary and AG agent, the second K8s Worker Node is composed of a Pod, SQL MI Secondary and AG agent and the third K8s Worker Node is composed of a Pod, SQL MI Secondary and AG agent.">
            <a:extLst>
              <a:ext uri="{FF2B5EF4-FFF2-40B4-BE49-F238E27FC236}">
                <a16:creationId xmlns:a16="http://schemas.microsoft.com/office/drawing/2014/main" id="{D75EA957-E8D0-4D61-A5E7-307F9F0CF0AE}"/>
              </a:ext>
              <a:ext uri="{C183D7F6-B498-43B3-948B-1728B52AA6E4}">
                <adec:decorative xmlns:adec="http://schemas.microsoft.com/office/drawing/2017/decorative" val="0"/>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descr="SQL MI Primary, SQL MI Secondary and SQL MI Secondary are highlighted together as Availability Group.">
            <a:extLst>
              <a:ext uri="{FF2B5EF4-FFF2-40B4-BE49-F238E27FC236}">
                <a16:creationId xmlns:a16="http://schemas.microsoft.com/office/drawing/2014/main" id="{CD1A6FA6-F7A8-4AC5-A956-8725F57F3A7C}"/>
              </a:ext>
              <a:ext uri="{C183D7F6-B498-43B3-948B-1728B52AA6E4}">
                <adec:decorative xmlns:adec="http://schemas.microsoft.com/office/drawing/2017/decorative" val="0"/>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8" name="Rectangle 67" descr="Web App interconnected to Service which is interconnected to Load Balance is connected to K8s Worker Node.">
            <a:extLst>
              <a:ext uri="{FF2B5EF4-FFF2-40B4-BE49-F238E27FC236}">
                <a16:creationId xmlns:a16="http://schemas.microsoft.com/office/drawing/2014/main" id="{ADF3225F-693F-4D59-99E0-9CCD6BF9932B}"/>
              </a:ext>
              <a:ext uri="{C183D7F6-B498-43B3-948B-1728B52AA6E4}">
                <adec:decorative xmlns:adec="http://schemas.microsoft.com/office/drawing/2017/decorative" val="0"/>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8" name="Group 7">
            <a:extLst>
              <a:ext uri="{FF2B5EF4-FFF2-40B4-BE49-F238E27FC236}">
                <a16:creationId xmlns:a16="http://schemas.microsoft.com/office/drawing/2014/main" id="{139D827F-3EDD-418F-A630-2280F211EB2C}"/>
              </a:ext>
              <a:ext uri="{C183D7F6-B498-43B3-948B-1728B52AA6E4}">
                <adec:decorative xmlns:adec="http://schemas.microsoft.com/office/drawing/2017/decorative" val="1"/>
              </a:ext>
            </a:extLst>
          </p:cNvPr>
          <p:cNvGrpSpPr/>
          <p:nvPr/>
        </p:nvGrpSpPr>
        <p:grpSpPr>
          <a:xfrm>
            <a:off x="5988027" y="3088058"/>
            <a:ext cx="1371600" cy="619246"/>
            <a:chOff x="5988027" y="3088058"/>
            <a:chExt cx="1371600" cy="619246"/>
          </a:xfrm>
        </p:grpSpPr>
        <p:sp>
          <p:nvSpPr>
            <p:cNvPr id="70" name="Rectangle 69">
              <a:extLst>
                <a:ext uri="{FF2B5EF4-FFF2-40B4-BE49-F238E27FC236}">
                  <a16:creationId xmlns:a16="http://schemas.microsoft.com/office/drawing/2014/main" id="{7516A297-010C-4335-B61B-AF5A3EFBFB65}"/>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4F47B917-7E2F-4AE5-943D-C0FA33474D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227" y="3189863"/>
              <a:ext cx="415636" cy="415636"/>
            </a:xfrm>
            <a:prstGeom prst="rect">
              <a:avLst/>
            </a:prstGeom>
          </p:spPr>
        </p:pic>
      </p:grpSp>
      <p:pic>
        <p:nvPicPr>
          <p:cNvPr id="72" name="Picture 2">
            <a:extLst>
              <a:ext uri="{FF2B5EF4-FFF2-40B4-BE49-F238E27FC236}">
                <a16:creationId xmlns:a16="http://schemas.microsoft.com/office/drawing/2014/main" id="{6280CEAB-CF92-4136-87DA-52D4A070126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36DA4CA0-E765-4423-A620-45D779B2F330}"/>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5" name="Rectangle 74">
            <a:extLst>
              <a:ext uri="{FF2B5EF4-FFF2-40B4-BE49-F238E27FC236}">
                <a16:creationId xmlns:a16="http://schemas.microsoft.com/office/drawing/2014/main" id="{BA0409F5-9F5B-472E-AC37-47A1F2FB18D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841A56AD-1089-40B9-BF25-16F2A9BD564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0" name="Group 9">
            <a:extLst>
              <a:ext uri="{FF2B5EF4-FFF2-40B4-BE49-F238E27FC236}">
                <a16:creationId xmlns:a16="http://schemas.microsoft.com/office/drawing/2014/main" id="{D94F9827-D115-4170-ABB7-9CC3B9DF42FB}"/>
              </a:ext>
              <a:ext uri="{C183D7F6-B498-43B3-948B-1728B52AA6E4}">
                <adec:decorative xmlns:adec="http://schemas.microsoft.com/office/drawing/2017/decorative" val="1"/>
              </a:ext>
            </a:extLst>
          </p:cNvPr>
          <p:cNvGrpSpPr/>
          <p:nvPr/>
        </p:nvGrpSpPr>
        <p:grpSpPr>
          <a:xfrm>
            <a:off x="7998607" y="3088058"/>
            <a:ext cx="1371600" cy="619246"/>
            <a:chOff x="7998607" y="3088058"/>
            <a:chExt cx="1371600" cy="619246"/>
          </a:xfrm>
        </p:grpSpPr>
        <p:sp>
          <p:nvSpPr>
            <p:cNvPr id="83" name="Rectangle 82">
              <a:extLst>
                <a:ext uri="{FF2B5EF4-FFF2-40B4-BE49-F238E27FC236}">
                  <a16:creationId xmlns:a16="http://schemas.microsoft.com/office/drawing/2014/main" id="{AB2C8561-EDC1-4C73-8D7A-7D882C1D4AAD}"/>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5" name="Graphic 84">
              <a:extLst>
                <a:ext uri="{FF2B5EF4-FFF2-40B4-BE49-F238E27FC236}">
                  <a16:creationId xmlns:a16="http://schemas.microsoft.com/office/drawing/2014/main" id="{84F86DF3-6F36-428F-8078-3066E87484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60" y="3189863"/>
              <a:ext cx="415636" cy="415636"/>
            </a:xfrm>
            <a:prstGeom prst="rect">
              <a:avLst/>
            </a:prstGeom>
          </p:spPr>
        </p:pic>
      </p:grpSp>
      <p:pic>
        <p:nvPicPr>
          <p:cNvPr id="86" name="Picture 2">
            <a:extLst>
              <a:ext uri="{FF2B5EF4-FFF2-40B4-BE49-F238E27FC236}">
                <a16:creationId xmlns:a16="http://schemas.microsoft.com/office/drawing/2014/main" id="{28447319-3B97-42C4-931D-DEC7A2CC374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4C7DA51-B2F4-4D60-83FC-9992A7AF3F61}"/>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8" name="Rectangle 87">
            <a:extLst>
              <a:ext uri="{FF2B5EF4-FFF2-40B4-BE49-F238E27FC236}">
                <a16:creationId xmlns:a16="http://schemas.microsoft.com/office/drawing/2014/main" id="{A4331E2B-2AFF-48E0-8FF7-48D85A5CA304}"/>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9" name="Rectangle 88">
            <a:extLst>
              <a:ext uri="{FF2B5EF4-FFF2-40B4-BE49-F238E27FC236}">
                <a16:creationId xmlns:a16="http://schemas.microsoft.com/office/drawing/2014/main" id="{A0C2B7AA-F0CF-476A-99B5-58463317B7A4}"/>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1" name="Group 10">
            <a:extLst>
              <a:ext uri="{FF2B5EF4-FFF2-40B4-BE49-F238E27FC236}">
                <a16:creationId xmlns:a16="http://schemas.microsoft.com/office/drawing/2014/main" id="{DCAEFF42-2231-4051-811B-5E2B9F0DD3B1}"/>
              </a:ext>
              <a:ext uri="{C183D7F6-B498-43B3-948B-1728B52AA6E4}">
                <adec:decorative xmlns:adec="http://schemas.microsoft.com/office/drawing/2017/decorative" val="1"/>
              </a:ext>
            </a:extLst>
          </p:cNvPr>
          <p:cNvGrpSpPr/>
          <p:nvPr/>
        </p:nvGrpSpPr>
        <p:grpSpPr>
          <a:xfrm>
            <a:off x="10009188" y="3088058"/>
            <a:ext cx="1371600" cy="619246"/>
            <a:chOff x="10009188" y="3088058"/>
            <a:chExt cx="1371600" cy="619246"/>
          </a:xfrm>
        </p:grpSpPr>
        <p:sp>
          <p:nvSpPr>
            <p:cNvPr id="90" name="Rectangle 89">
              <a:extLst>
                <a:ext uri="{FF2B5EF4-FFF2-40B4-BE49-F238E27FC236}">
                  <a16:creationId xmlns:a16="http://schemas.microsoft.com/office/drawing/2014/main" id="{F1C2AA91-94B8-4B9E-BF38-1BA75DD9672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55FD1B8C-A556-4BFE-ABA5-2719561516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984" y="3189863"/>
              <a:ext cx="415636" cy="415636"/>
            </a:xfrm>
            <a:prstGeom prst="rect">
              <a:avLst/>
            </a:prstGeom>
          </p:spPr>
        </p:pic>
      </p:grpSp>
      <p:pic>
        <p:nvPicPr>
          <p:cNvPr id="92" name="Picture 2">
            <a:extLst>
              <a:ext uri="{FF2B5EF4-FFF2-40B4-BE49-F238E27FC236}">
                <a16:creationId xmlns:a16="http://schemas.microsoft.com/office/drawing/2014/main" id="{6BA53110-4660-4E6A-9FFB-7997112D6F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825C9777-2D31-4F30-8BD9-CC4699D25CFC}"/>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4" name="Rectangle 93">
            <a:extLst>
              <a:ext uri="{FF2B5EF4-FFF2-40B4-BE49-F238E27FC236}">
                <a16:creationId xmlns:a16="http://schemas.microsoft.com/office/drawing/2014/main" id="{0C1547C6-B80B-4799-8A96-5B505E724849}"/>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95" name="Graphic 94">
            <a:extLst>
              <a:ext uri="{FF2B5EF4-FFF2-40B4-BE49-F238E27FC236}">
                <a16:creationId xmlns:a16="http://schemas.microsoft.com/office/drawing/2014/main" id="{C74B2FA6-2D6A-4FD2-B525-0D9273781D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5724" y="1087652"/>
            <a:ext cx="415636" cy="415636"/>
          </a:xfrm>
          <a:prstGeom prst="rect">
            <a:avLst/>
          </a:prstGeom>
        </p:spPr>
      </p:pic>
      <p:cxnSp>
        <p:nvCxnSpPr>
          <p:cNvPr id="96" name="Connector: Elbow 95">
            <a:extLst>
              <a:ext uri="{FF2B5EF4-FFF2-40B4-BE49-F238E27FC236}">
                <a16:creationId xmlns:a16="http://schemas.microsoft.com/office/drawing/2014/main" id="{57148794-3065-46E5-B1CE-15C4C319383E}"/>
              </a:ext>
              <a:ext uri="{C183D7F6-B498-43B3-948B-1728B52AA6E4}">
                <adec:decorative xmlns:adec="http://schemas.microsoft.com/office/drawing/2017/decorative" val="1"/>
              </a:ext>
            </a:extLst>
          </p:cNvPr>
          <p:cNvCxnSpPr>
            <a:cxnSpLocks/>
            <a:stCxn id="66" idx="2"/>
            <a:endCxn id="88"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F0218CF7-EFCA-405F-B46E-CF4B8EB48226}"/>
              </a:ext>
              <a:ext uri="{C183D7F6-B498-43B3-948B-1728B52AA6E4}">
                <adec:decorative xmlns:adec="http://schemas.microsoft.com/office/drawing/2017/decorative" val="1"/>
              </a:ext>
            </a:extLst>
          </p:cNvPr>
          <p:cNvCxnSpPr>
            <a:cxnSpLocks/>
            <a:stCxn id="66" idx="2"/>
            <a:endCxn id="67"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607056D-E5C2-4C6B-9640-FC73AF140C81}"/>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00" name="Rectangle 99">
            <a:extLst>
              <a:ext uri="{FF2B5EF4-FFF2-40B4-BE49-F238E27FC236}">
                <a16:creationId xmlns:a16="http://schemas.microsoft.com/office/drawing/2014/main" id="{D38A1B8B-B7B4-4317-A98C-BDD9C984D3E0}"/>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1" name="Rectangle 100">
            <a:extLst>
              <a:ext uri="{FF2B5EF4-FFF2-40B4-BE49-F238E27FC236}">
                <a16:creationId xmlns:a16="http://schemas.microsoft.com/office/drawing/2014/main" id="{81C90A8D-6A27-43AE-887A-51B9A7A726A2}"/>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2" name="Straight Arrow Connector 101">
            <a:extLst>
              <a:ext uri="{FF2B5EF4-FFF2-40B4-BE49-F238E27FC236}">
                <a16:creationId xmlns:a16="http://schemas.microsoft.com/office/drawing/2014/main" id="{6A0467EB-4776-4B31-A0D0-97E5316E19DE}"/>
              </a:ext>
              <a:ext uri="{C183D7F6-B498-43B3-948B-1728B52AA6E4}">
                <adec:decorative xmlns:adec="http://schemas.microsoft.com/office/drawing/2017/decorative" val="1"/>
              </a:ext>
            </a:extLst>
          </p:cNvPr>
          <p:cNvCxnSpPr>
            <a:cxnSpLocks/>
            <a:stCxn id="101" idx="0"/>
            <a:endCxn id="100" idx="2"/>
          </p:cNvCxnSpPr>
          <p:nvPr/>
        </p:nvCxnSpPr>
        <p:spPr>
          <a:xfrm flipV="1">
            <a:off x="7067343" y="5543973"/>
            <a:ext cx="0" cy="377374"/>
          </a:xfrm>
          <a:prstGeom prst="straightConnector1">
            <a:avLst/>
          </a:prstGeom>
          <a:ln w="19050">
            <a:solidFill>
              <a:schemeClr val="tx1"/>
            </a:solidFill>
            <a:headEnd type="triangl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E466DBED-591B-413A-8D4E-2400D735F2C7}"/>
              </a:ext>
              <a:ext uri="{C183D7F6-B498-43B3-948B-1728B52AA6E4}">
                <adec:decorative xmlns:adec="http://schemas.microsoft.com/office/drawing/2017/decorative" val="1"/>
              </a:ext>
            </a:extLst>
          </p:cNvPr>
          <p:cNvCxnSpPr>
            <a:cxnSpLocks/>
            <a:stCxn id="99" idx="1"/>
            <a:endCxn id="100"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0A9747-F6F0-4989-AF8A-0AC7DC259918}"/>
              </a:ext>
              <a:ext uri="{C183D7F6-B498-43B3-948B-1728B52AA6E4}">
                <adec:decorative xmlns:adec="http://schemas.microsoft.com/office/drawing/2017/decorative" val="1"/>
              </a:ext>
            </a:extLst>
          </p:cNvPr>
          <p:cNvCxnSpPr>
            <a:cxnSpLocks/>
            <a:stCxn id="99" idx="0"/>
            <a:endCxn id="67" idx="2"/>
          </p:cNvCxnSpPr>
          <p:nvPr/>
        </p:nvCxnSpPr>
        <p:spPr>
          <a:xfrm rot="16200000" flipV="1">
            <a:off x="7542334" y="3671743"/>
            <a:ext cx="275484" cy="201249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7C48D0C-F47B-45C9-8FD1-FB34AB19E6BA}"/>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Tree>
    <p:extLst>
      <p:ext uri="{BB962C8B-B14F-4D97-AF65-F5344CB8AC3E}">
        <p14:creationId xmlns:p14="http://schemas.microsoft.com/office/powerpoint/2010/main" val="79644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22" presetClass="entr" presetSubtype="2"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right)">
                                      <p:cBhvr>
                                        <p:cTn id="41" dur="500"/>
                                        <p:tgtEl>
                                          <p:spTgt spid="104"/>
                                        </p:tgtEl>
                                      </p:cBhvr>
                                    </p:animEffect>
                                  </p:childTnLst>
                                </p:cTn>
                              </p:par>
                              <p:par>
                                <p:cTn id="42" presetID="16" presetClass="entr" presetSubtype="37" fill="hold"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barn(outVertical)">
                                      <p:cBhvr>
                                        <p:cTn id="44" dur="500"/>
                                        <p:tgtEl>
                                          <p:spTgt spid="103"/>
                                        </p:tgtEl>
                                      </p:cBhvr>
                                    </p:animEffect>
                                  </p:childTnLst>
                                </p:cTn>
                              </p:par>
                              <p:par>
                                <p:cTn id="45" presetID="16" presetClass="entr" presetSubtype="42"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barn(outHorizontal)">
                                      <p:cBhvr>
                                        <p:cTn id="4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7" grpId="0" animBg="1"/>
      <p:bldP spid="93" grpId="0" animBg="1"/>
      <p:bldP spid="99" grpId="0" animBg="1"/>
      <p:bldP spid="100" grpId="0" animBg="1"/>
      <p:bldP spid="101" grpId="0" animBg="1"/>
      <p:bldP spid="10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058721" cy="984885"/>
          </a:xfrm>
        </p:spPr>
        <p:txBody>
          <a:bodyPr/>
          <a:lstStyle/>
          <a:p>
            <a:r>
              <a:rPr lang="en-US" sz="3200"/>
              <a:t>Azure </a:t>
            </a:r>
            <a:r>
              <a:rPr lang="en-US" sz="3200" dirty="0"/>
              <a:t>Arc-enabled</a:t>
            </a:r>
            <a:r>
              <a:rPr lang="en-US" sz="3200"/>
              <a:t> data services (2 of 5)</a:t>
            </a:r>
          </a:p>
        </p:txBody>
      </p:sp>
      <p:sp>
        <p:nvSpPr>
          <p:cNvPr id="54" name="Text Placeholder 3">
            <a:extLst>
              <a:ext uri="{FF2B5EF4-FFF2-40B4-BE49-F238E27FC236}">
                <a16:creationId xmlns:a16="http://schemas.microsoft.com/office/drawing/2014/main" id="{F9E4544F-6A2F-4C41-9832-7DD314EBA4EB}"/>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6E84F097-1E0F-47D4-97CC-269985F3430C}"/>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559B2FDD-27FB-480A-804C-607E802941AA}"/>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417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t>
            </a:r>
            <a:r>
              <a:rPr lang="en-US" sz="3200" dirty="0"/>
              <a:t>Arc-enabled</a:t>
            </a:r>
            <a:r>
              <a:rPr lang="en-US" sz="3200"/>
              <a:t> data services (3 of 5)</a:t>
            </a:r>
          </a:p>
        </p:txBody>
      </p:sp>
      <p:sp>
        <p:nvSpPr>
          <p:cNvPr id="54" name="Text Placeholder 3">
            <a:extLst>
              <a:ext uri="{FF2B5EF4-FFF2-40B4-BE49-F238E27FC236}">
                <a16:creationId xmlns:a16="http://schemas.microsoft.com/office/drawing/2014/main" id="{88CCB2B8-8D65-47C7-874D-D13D0F674467}"/>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F081F8F9-926D-4395-A3A5-BE01FC31A62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Second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7AAA67B8-7C2E-44EF-905F-75E3823078FE}"/>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658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t>
            </a:r>
            <a:r>
              <a:rPr lang="en-US" sz="3200" dirty="0"/>
              <a:t>Arc-enabled</a:t>
            </a:r>
            <a:r>
              <a:rPr lang="en-US" sz="3200"/>
              <a:t> data services (4 of 5)</a:t>
            </a:r>
          </a:p>
        </p:txBody>
      </p:sp>
      <p:sp>
        <p:nvSpPr>
          <p:cNvPr id="54" name="Text Placeholder 3">
            <a:extLst>
              <a:ext uri="{FF2B5EF4-FFF2-40B4-BE49-F238E27FC236}">
                <a16:creationId xmlns:a16="http://schemas.microsoft.com/office/drawing/2014/main" id="{9C111120-3A79-4A6A-BCE3-D7F35D35E0CE}"/>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9457780A-8F52-4D4B-9917-859E56466EA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Prim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
            <a:extLst>
              <a:ext uri="{FF2B5EF4-FFF2-40B4-BE49-F238E27FC236}">
                <a16:creationId xmlns:a16="http://schemas.microsoft.com/office/drawing/2014/main" id="{1415E364-85F2-4126-920D-66948678B2EB}"/>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789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t>
            </a:r>
            <a:r>
              <a:rPr lang="en-US" sz="3200" dirty="0"/>
              <a:t>Arc-enabled</a:t>
            </a:r>
            <a:r>
              <a:rPr lang="en-US" sz="3200"/>
              <a:t> data services (5 of 5)</a:t>
            </a:r>
          </a:p>
        </p:txBody>
      </p:sp>
      <p:sp>
        <p:nvSpPr>
          <p:cNvPr id="52" name="Text Placeholder 3">
            <a:extLst>
              <a:ext uri="{FF2B5EF4-FFF2-40B4-BE49-F238E27FC236}">
                <a16:creationId xmlns:a16="http://schemas.microsoft.com/office/drawing/2014/main" id="{32CDD0DF-2FBC-4A0F-A69B-5873BC5AE5B2}"/>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1" name="Content Placeholder 2">
            <a:extLst>
              <a:ext uri="{FF2B5EF4-FFF2-40B4-BE49-F238E27FC236}">
                <a16:creationId xmlns:a16="http://schemas.microsoft.com/office/drawing/2014/main" id="{537A196C-D1CE-4E99-8B70-4DFFD6DEFDC4}"/>
              </a:ext>
            </a:extLst>
          </p:cNvPr>
          <p:cNvSpPr>
            <a:spLocks noGrp="1"/>
          </p:cNvSpPr>
          <p:nvPr>
            <p:ph sz="quarter" idx="12"/>
          </p:nvPr>
        </p:nvSpPr>
        <p:spPr>
          <a:xfrm>
            <a:off x="584201" y="1766061"/>
            <a:ext cx="3827334" cy="2564805"/>
          </a:xfrm>
        </p:spPr>
        <p:txBody>
          <a:body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Built-in Setup</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other cluster technologies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Default configuration with</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3 sync replicas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Primary and readable secondary endpoints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Automated Failover</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E5A08E75-E424-4DF8-8587-AA48BD472646}"/>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4569C3D-230F-4C63-A727-6BD99C2F3ACF}"/>
                </a:ext>
                <a:ext uri="{C183D7F6-B498-43B3-948B-1728B52AA6E4}">
                  <adec:decorative xmlns:adec="http://schemas.microsoft.com/office/drawing/2017/decorative" val="1"/>
                </a:ext>
              </a:extLst>
            </p:cNvPr>
            <p:cNvCxnSpPr>
              <a:cxnSpLocks/>
              <a:stCxn id="121" idx="0"/>
              <a:endCxn id="72"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2370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588263" y="457200"/>
            <a:ext cx="11018520" cy="553998"/>
          </a:xfrm>
        </p:spPr>
        <p:txBody>
          <a:bodyPr/>
          <a:lstStyle/>
          <a:p>
            <a:r>
              <a:rPr lang="en-US" dirty="0"/>
              <a:t>Arc-enabled</a:t>
            </a:r>
            <a:r>
              <a:rPr lang="en-US"/>
              <a:t> Azure SQL Managed Instance</a:t>
            </a:r>
          </a:p>
        </p:txBody>
      </p:sp>
      <p:sp>
        <p:nvSpPr>
          <p:cNvPr id="3" name="Text Placeholder 2">
            <a:extLst>
              <a:ext uri="{FF2B5EF4-FFF2-40B4-BE49-F238E27FC236}">
                <a16:creationId xmlns:a16="http://schemas.microsoft.com/office/drawing/2014/main" id="{9355D992-2993-4C3C-8A06-4EF98572E415}"/>
              </a:ext>
            </a:extLst>
          </p:cNvPr>
          <p:cNvSpPr>
            <a:spLocks noGrp="1"/>
          </p:cNvSpPr>
          <p:nvPr>
            <p:ph type="body" sz="quarter" idx="13"/>
          </p:nvPr>
        </p:nvSpPr>
        <p:spPr>
          <a:xfrm>
            <a:off x="584199" y="1067356"/>
            <a:ext cx="11018519" cy="369332"/>
          </a:xfrm>
        </p:spPr>
        <p:txBody>
          <a:bodyPr/>
          <a:lstStyle/>
          <a:p>
            <a:r>
              <a:rPr lang="en-CA" noProof="0">
                <a:solidFill>
                  <a:srgbClr val="50E6FF"/>
                </a:solidFill>
              </a:rPr>
              <a:t>High Availability and Disaster Recovery using Availability Groups</a:t>
            </a:r>
          </a:p>
        </p:txBody>
      </p:sp>
      <p:grpSp>
        <p:nvGrpSpPr>
          <p:cNvPr id="6" name="Group 5" descr="High Availability and Disaster Recovery using Availability Groups 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Application clients is interconnected to DNS routing which is further interconnected to two Apps. First app is interconnected to R/O K8s Service followed by Load balancer which is further connected to second K8s Worker Node and Read only to third K8s Worker Node. Second app is interconnected to R/O K8s Service which is further connected to first K8s Worker Node.">
            <a:extLst>
              <a:ext uri="{FF2B5EF4-FFF2-40B4-BE49-F238E27FC236}">
                <a16:creationId xmlns:a16="http://schemas.microsoft.com/office/drawing/2014/main" id="{2CEA24F8-0F27-427A-BB1E-25DF8983430B}"/>
              </a:ext>
            </a:extLst>
          </p:cNvPr>
          <p:cNvGrpSpPr/>
          <p:nvPr/>
        </p:nvGrpSpPr>
        <p:grpSpPr>
          <a:xfrm>
            <a:off x="584200" y="1445234"/>
            <a:ext cx="10788648" cy="5119079"/>
            <a:chOff x="584200" y="1445234"/>
            <a:chExt cx="10788648" cy="5119079"/>
          </a:xfrm>
        </p:grpSpPr>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3619" y="1445234"/>
              <a:ext cx="0" cy="3793338"/>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461801" y="6147831"/>
              <a:ext cx="362425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1 (Primary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178775" y="5339549"/>
              <a:ext cx="1834450"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401619"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765450"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36664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422978"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015"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766783"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821785"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21"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64257"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220592" y="3008028"/>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28"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853605"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5529" y="2101517"/>
              <a:ext cx="289167"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4008184"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609378"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525686"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666" y="3612631"/>
              <a:ext cx="289167"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525686"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924492"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7195" y="3612631"/>
              <a:ext cx="289167"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924492"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323299"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3249" y="3612631"/>
              <a:ext cx="289167"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323299"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778466"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43" name="Rectangle 842">
              <a:extLst>
                <a:ext uri="{FF2B5EF4-FFF2-40B4-BE49-F238E27FC236}">
                  <a16:creationId xmlns:a16="http://schemas.microsoft.com/office/drawing/2014/main" id="{85A0AF49-798E-4E59-A977-65803D40C3DD}"/>
                </a:ext>
                <a:ext uri="{C183D7F6-B498-43B3-948B-1728B52AA6E4}">
                  <adec:decorative xmlns:adec="http://schemas.microsoft.com/office/drawing/2017/decorative" val="1"/>
                </a:ext>
              </a:extLst>
            </p:cNvPr>
            <p:cNvSpPr/>
            <p:nvPr/>
          </p:nvSpPr>
          <p:spPr bwMode="auto">
            <a:xfrm>
              <a:off x="1499893"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44" name="Rectangle 843">
              <a:extLst>
                <a:ext uri="{FF2B5EF4-FFF2-40B4-BE49-F238E27FC236}">
                  <a16:creationId xmlns:a16="http://schemas.microsoft.com/office/drawing/2014/main" id="{60C4F777-C96D-4A88-93A0-859CA2B78CB6}"/>
                </a:ext>
                <a:ext uri="{C183D7F6-B498-43B3-948B-1728B52AA6E4}">
                  <adec:decorative xmlns:adec="http://schemas.microsoft.com/office/drawing/2017/decorative" val="1"/>
                </a:ext>
              </a:extLst>
            </p:cNvPr>
            <p:cNvSpPr/>
            <p:nvPr/>
          </p:nvSpPr>
          <p:spPr bwMode="auto">
            <a:xfrm>
              <a:off x="1499893"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5" name="Straight Arrow Connector 844">
              <a:extLst>
                <a:ext uri="{FF2B5EF4-FFF2-40B4-BE49-F238E27FC236}">
                  <a16:creationId xmlns:a16="http://schemas.microsoft.com/office/drawing/2014/main" id="{40DF8B6B-7497-455F-BDC9-F0305E3A362D}"/>
                </a:ext>
                <a:ext uri="{C183D7F6-B498-43B3-948B-1728B52AA6E4}">
                  <adec:decorative xmlns:adec="http://schemas.microsoft.com/office/drawing/2017/decorative" val="1"/>
                </a:ext>
              </a:extLst>
            </p:cNvPr>
            <p:cNvCxnSpPr>
              <a:cxnSpLocks/>
              <a:stCxn id="844" idx="0"/>
              <a:endCxn id="843" idx="2"/>
            </p:cNvCxnSpPr>
            <p:nvPr/>
          </p:nvCxnSpPr>
          <p:spPr>
            <a:xfrm flipV="1">
              <a:off x="2002813" y="5277710"/>
              <a:ext cx="0" cy="238875"/>
            </a:xfrm>
            <a:prstGeom prst="straightConnector1">
              <a:avLst/>
            </a:prstGeom>
            <a:noFill/>
            <a:ln w="12700" cap="flat" cmpd="sng" algn="ctr">
              <a:solidFill>
                <a:schemeClr val="tx1"/>
              </a:solidFill>
              <a:prstDash val="solid"/>
              <a:headEnd type="triangle" w="med" len="med"/>
              <a:tailEnd type="triangle" w="med" len="med"/>
            </a:ln>
            <a:effectLst/>
          </p:spPr>
        </p:cxnSp>
        <p:sp>
          <p:nvSpPr>
            <p:cNvPr id="848" name="Rectangle 847">
              <a:extLst>
                <a:ext uri="{FF2B5EF4-FFF2-40B4-BE49-F238E27FC236}">
                  <a16:creationId xmlns:a16="http://schemas.microsoft.com/office/drawing/2014/main" id="{93B81C05-9681-4E70-91F0-66FFD650E5AA}"/>
                </a:ext>
                <a:ext uri="{C183D7F6-B498-43B3-948B-1728B52AA6E4}">
                  <adec:decorative xmlns:adec="http://schemas.microsoft.com/office/drawing/2017/decorative" val="1"/>
                </a:ext>
              </a:extLst>
            </p:cNvPr>
            <p:cNvSpPr/>
            <p:nvPr/>
          </p:nvSpPr>
          <p:spPr bwMode="auto">
            <a:xfrm>
              <a:off x="4057038"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49" name="Rectangle 848">
              <a:extLst>
                <a:ext uri="{FF2B5EF4-FFF2-40B4-BE49-F238E27FC236}">
                  <a16:creationId xmlns:a16="http://schemas.microsoft.com/office/drawing/2014/main" id="{7A41C701-1EDB-4B36-911A-393A3C97774B}"/>
                </a:ext>
                <a:ext uri="{C183D7F6-B498-43B3-948B-1728B52AA6E4}">
                  <adec:decorative xmlns:adec="http://schemas.microsoft.com/office/drawing/2017/decorative" val="1"/>
                </a:ext>
              </a:extLst>
            </p:cNvPr>
            <p:cNvSpPr/>
            <p:nvPr/>
          </p:nvSpPr>
          <p:spPr bwMode="auto">
            <a:xfrm>
              <a:off x="4057038"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50" name="Straight Arrow Connector 849">
              <a:extLst>
                <a:ext uri="{FF2B5EF4-FFF2-40B4-BE49-F238E27FC236}">
                  <a16:creationId xmlns:a16="http://schemas.microsoft.com/office/drawing/2014/main" id="{A8930EE9-7307-4942-9F4E-2AB0BFDDEA46}"/>
                </a:ext>
                <a:ext uri="{C183D7F6-B498-43B3-948B-1728B52AA6E4}">
                  <adec:decorative xmlns:adec="http://schemas.microsoft.com/office/drawing/2017/decorative" val="1"/>
                </a:ext>
              </a:extLst>
            </p:cNvPr>
            <p:cNvCxnSpPr>
              <a:cxnSpLocks/>
              <a:stCxn id="849" idx="0"/>
              <a:endCxn id="848" idx="2"/>
            </p:cNvCxnSpPr>
            <p:nvPr/>
          </p:nvCxnSpPr>
          <p:spPr>
            <a:xfrm flipV="1">
              <a:off x="4559958" y="5277710"/>
              <a:ext cx="0" cy="238875"/>
            </a:xfrm>
            <a:prstGeom prst="straightConnector1">
              <a:avLst/>
            </a:prstGeom>
            <a:noFill/>
            <a:ln w="12700" cap="flat" cmpd="sng" algn="ctr">
              <a:solidFill>
                <a:schemeClr val="tx1"/>
              </a:solidFill>
              <a:prstDash val="dash"/>
              <a:headEnd type="triangle" w="med" len="med"/>
              <a:tailEnd type="triangle" w="med" len="med"/>
            </a:ln>
            <a:effectLst/>
          </p:spPr>
        </p:cxnSp>
        <p:sp>
          <p:nvSpPr>
            <p:cNvPr id="851" name="TextBox 850">
              <a:extLst>
                <a:ext uri="{FF2B5EF4-FFF2-40B4-BE49-F238E27FC236}">
                  <a16:creationId xmlns:a16="http://schemas.microsoft.com/office/drawing/2014/main" id="{DA309FC1-0222-4583-AC73-BEB1C3A4E831}"/>
                </a:ext>
                <a:ext uri="{C183D7F6-B498-43B3-948B-1728B52AA6E4}">
                  <adec:decorative xmlns:adec="http://schemas.microsoft.com/office/drawing/2017/decorative" val="1"/>
                </a:ext>
              </a:extLst>
            </p:cNvPr>
            <p:cNvSpPr txBox="1"/>
            <p:nvPr/>
          </p:nvSpPr>
          <p:spPr>
            <a:xfrm>
              <a:off x="450191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852" name="Connector: Elbow 851">
              <a:extLst>
                <a:ext uri="{FF2B5EF4-FFF2-40B4-BE49-F238E27FC236}">
                  <a16:creationId xmlns:a16="http://schemas.microsoft.com/office/drawing/2014/main" id="{6D75CE0B-8209-4451-8847-E3A3DAFB2527}"/>
                </a:ext>
                <a:ext uri="{C183D7F6-B498-43B3-948B-1728B52AA6E4}">
                  <adec:decorative xmlns:adec="http://schemas.microsoft.com/office/drawing/2017/decorative" val="1"/>
                </a:ext>
              </a:extLst>
            </p:cNvPr>
            <p:cNvCxnSpPr>
              <a:stCxn id="842" idx="3"/>
              <a:endCxn id="848" idx="0"/>
            </p:cNvCxnSpPr>
            <p:nvPr/>
          </p:nvCxnSpPr>
          <p:spPr>
            <a:xfrm>
              <a:off x="3784306" y="4948706"/>
              <a:ext cx="775652" cy="113560"/>
            </a:xfrm>
            <a:prstGeom prst="bentConnector2">
              <a:avLst/>
            </a:prstGeom>
            <a:noFill/>
            <a:ln w="12700" cap="flat" cmpd="sng" algn="ctr">
              <a:solidFill>
                <a:schemeClr val="tx1"/>
              </a:solidFill>
              <a:prstDash val="dash"/>
              <a:headEnd type="triangle"/>
              <a:tailEnd type="triangle"/>
            </a:ln>
            <a:effectLst/>
          </p:spPr>
        </p:cxn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0"/>
              <a:endCxn id="823" idx="2"/>
            </p:cNvCxnSpPr>
            <p:nvPr/>
          </p:nvCxnSpPr>
          <p:spPr>
            <a:xfrm rot="5400000" flipH="1" flipV="1">
              <a:off x="3864755" y="3905313"/>
              <a:ext cx="352302" cy="1519040"/>
            </a:xfrm>
            <a:prstGeom prst="bentConnector3">
              <a:avLst>
                <a:gd name="adj1" fmla="val 50000"/>
              </a:avLst>
            </a:prstGeom>
            <a:noFill/>
            <a:ln w="12700" cap="flat" cmpd="sng" algn="ctr">
              <a:solidFill>
                <a:srgbClr val="0070C0"/>
              </a:solidFill>
              <a:prstDash val="dash"/>
              <a:headEnd type="none" w="med" len="med"/>
              <a:tailEnd type="triangle" w="med" len="med"/>
            </a:ln>
            <a:effectLst/>
          </p:spPr>
        </p:cxn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662456" y="3476475"/>
              <a:ext cx="4834884"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53" name="TextBox 52">
              <a:extLst>
                <a:ext uri="{FF2B5EF4-FFF2-40B4-BE49-F238E27FC236}">
                  <a16:creationId xmlns:a16="http://schemas.microsoft.com/office/drawing/2014/main" id="{AF71DBDE-1348-40AF-8A56-FB19BD7E8494}"/>
                </a:ext>
                <a:ext uri="{C183D7F6-B498-43B3-948B-1728B52AA6E4}">
                  <adec:decorative xmlns:adec="http://schemas.microsoft.com/office/drawing/2017/decorative" val="1"/>
                </a:ext>
              </a:extLst>
            </p:cNvPr>
            <p:cNvSpPr txBox="1"/>
            <p:nvPr/>
          </p:nvSpPr>
          <p:spPr>
            <a:xfrm>
              <a:off x="7493717" y="6147831"/>
              <a:ext cx="338328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2 (DR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897B31B2-1316-4664-BB13-5311CAD74C27}"/>
                </a:ext>
                <a:ext uri="{C183D7F6-B498-43B3-948B-1728B52AA6E4}">
                  <adec:decorative xmlns:adec="http://schemas.microsoft.com/office/drawing/2017/decorative" val="1"/>
                </a:ext>
              </a:extLst>
            </p:cNvPr>
            <p:cNvCxnSpPr>
              <a:cxnSpLocks/>
              <a:stCxn id="55" idx="2"/>
              <a:endCxn id="59" idx="0"/>
            </p:cNvCxnSpPr>
            <p:nvPr/>
          </p:nvCxnSpPr>
          <p:spPr>
            <a:xfrm>
              <a:off x="9129350"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55" name="Rectangle 54">
              <a:extLst>
                <a:ext uri="{FF2B5EF4-FFF2-40B4-BE49-F238E27FC236}">
                  <a16:creationId xmlns:a16="http://schemas.microsoft.com/office/drawing/2014/main" id="{79AA6135-22DB-45D1-8FBB-DED5FBB014EB}"/>
                </a:ext>
                <a:ext uri="{C183D7F6-B498-43B3-948B-1728B52AA6E4}">
                  <adec:decorative xmlns:adec="http://schemas.microsoft.com/office/drawing/2017/decorative" val="1"/>
                </a:ext>
              </a:extLst>
            </p:cNvPr>
            <p:cNvSpPr/>
            <p:nvPr/>
          </p:nvSpPr>
          <p:spPr bwMode="auto">
            <a:xfrm>
              <a:off x="8493181"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6" name="Rectangle 55">
              <a:extLst>
                <a:ext uri="{FF2B5EF4-FFF2-40B4-BE49-F238E27FC236}">
                  <a16:creationId xmlns:a16="http://schemas.microsoft.com/office/drawing/2014/main" id="{43FA36C3-93D3-4AE6-B885-F521CDFF4CF7}"/>
                </a:ext>
                <a:ext uri="{C183D7F6-B498-43B3-948B-1728B52AA6E4}">
                  <adec:decorative xmlns:adec="http://schemas.microsoft.com/office/drawing/2017/decorative" val="1"/>
                </a:ext>
              </a:extLst>
            </p:cNvPr>
            <p:cNvSpPr/>
            <p:nvPr/>
          </p:nvSpPr>
          <p:spPr bwMode="auto">
            <a:xfrm>
              <a:off x="7094375"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7" name="Rectangle 56">
              <a:extLst>
                <a:ext uri="{FF2B5EF4-FFF2-40B4-BE49-F238E27FC236}">
                  <a16:creationId xmlns:a16="http://schemas.microsoft.com/office/drawing/2014/main" id="{AA0378F5-43FE-41A2-BB63-CC1616E9891E}"/>
                </a:ext>
                <a:ext uri="{C183D7F6-B498-43B3-948B-1728B52AA6E4}">
                  <adec:decorative xmlns:adec="http://schemas.microsoft.com/office/drawing/2017/decorative" val="1"/>
                </a:ext>
              </a:extLst>
            </p:cNvPr>
            <p:cNvSpPr/>
            <p:nvPr/>
          </p:nvSpPr>
          <p:spPr bwMode="auto">
            <a:xfrm>
              <a:off x="7150709"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58" name="Picture 2">
              <a:extLst>
                <a:ext uri="{FF2B5EF4-FFF2-40B4-BE49-F238E27FC236}">
                  <a16:creationId xmlns:a16="http://schemas.microsoft.com/office/drawing/2014/main" id="{99385103-2C85-4990-A2CE-1D934EB9C1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746"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53378922-659B-4798-8B05-3484CE987BF5}"/>
                </a:ext>
                <a:ext uri="{C183D7F6-B498-43B3-948B-1728B52AA6E4}">
                  <adec:decorative xmlns:adec="http://schemas.microsoft.com/office/drawing/2017/decorative" val="1"/>
                </a:ext>
              </a:extLst>
            </p:cNvPr>
            <p:cNvSpPr/>
            <p:nvPr/>
          </p:nvSpPr>
          <p:spPr bwMode="auto">
            <a:xfrm>
              <a:off x="849451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0" name="Rectangle 59">
              <a:extLst>
                <a:ext uri="{FF2B5EF4-FFF2-40B4-BE49-F238E27FC236}">
                  <a16:creationId xmlns:a16="http://schemas.microsoft.com/office/drawing/2014/main" id="{F61A273E-5424-4283-BFE1-B79C0B49F6F7}"/>
                </a:ext>
                <a:ext uri="{C183D7F6-B498-43B3-948B-1728B52AA6E4}">
                  <adec:decorative xmlns:adec="http://schemas.microsoft.com/office/drawing/2017/decorative" val="1"/>
                </a:ext>
              </a:extLst>
            </p:cNvPr>
            <p:cNvSpPr/>
            <p:nvPr/>
          </p:nvSpPr>
          <p:spPr bwMode="auto">
            <a:xfrm>
              <a:off x="8549516"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1" name="Picture 2">
              <a:extLst>
                <a:ext uri="{FF2B5EF4-FFF2-40B4-BE49-F238E27FC236}">
                  <a16:creationId xmlns:a16="http://schemas.microsoft.com/office/drawing/2014/main" id="{A9984F08-9D1D-4C9D-B8B8-DD900243EF0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552"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40ECDE9-5FFB-4683-84A5-E6C79F8A9AB2}"/>
                </a:ext>
                <a:ext uri="{C183D7F6-B498-43B3-948B-1728B52AA6E4}">
                  <adec:decorative xmlns:adec="http://schemas.microsoft.com/office/drawing/2017/decorative" val="1"/>
                </a:ext>
              </a:extLst>
            </p:cNvPr>
            <p:cNvSpPr/>
            <p:nvPr/>
          </p:nvSpPr>
          <p:spPr bwMode="auto">
            <a:xfrm>
              <a:off x="9891988"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3" name="Rectangle 62">
              <a:extLst>
                <a:ext uri="{FF2B5EF4-FFF2-40B4-BE49-F238E27FC236}">
                  <a16:creationId xmlns:a16="http://schemas.microsoft.com/office/drawing/2014/main" id="{E835182C-253F-40CD-903A-09B14855CEF5}"/>
                </a:ext>
                <a:ext uri="{C183D7F6-B498-43B3-948B-1728B52AA6E4}">
                  <adec:decorative xmlns:adec="http://schemas.microsoft.com/office/drawing/2017/decorative" val="1"/>
                </a:ext>
              </a:extLst>
            </p:cNvPr>
            <p:cNvSpPr/>
            <p:nvPr/>
          </p:nvSpPr>
          <p:spPr bwMode="auto">
            <a:xfrm>
              <a:off x="9948323" y="3008021"/>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4" name="Picture 2">
              <a:extLst>
                <a:ext uri="{FF2B5EF4-FFF2-40B4-BE49-F238E27FC236}">
                  <a16:creationId xmlns:a16="http://schemas.microsoft.com/office/drawing/2014/main" id="{6CB124E1-8921-4C0A-9DD8-7865AA406BF7}"/>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59"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8565A09F-F489-4732-BE7E-0322E1453C21}"/>
                </a:ext>
                <a:ext uri="{C183D7F6-B498-43B3-948B-1728B52AA6E4}">
                  <adec:decorative xmlns:adec="http://schemas.microsoft.com/office/drawing/2017/decorative" val="1"/>
                </a:ext>
              </a:extLst>
            </p:cNvPr>
            <p:cNvSpPr/>
            <p:nvPr/>
          </p:nvSpPr>
          <p:spPr bwMode="auto">
            <a:xfrm>
              <a:off x="8581336"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6" name="Graphic 65">
              <a:extLst>
                <a:ext uri="{FF2B5EF4-FFF2-40B4-BE49-F238E27FC236}">
                  <a16:creationId xmlns:a16="http://schemas.microsoft.com/office/drawing/2014/main" id="{36B006ED-C428-47D1-BE25-01235CCBAD2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260" y="2101517"/>
              <a:ext cx="289167" cy="289168"/>
            </a:xfrm>
            <a:prstGeom prst="rect">
              <a:avLst/>
            </a:prstGeom>
          </p:spPr>
        </p:pic>
        <p:cxnSp>
          <p:nvCxnSpPr>
            <p:cNvPr id="67" name="Connector: Elbow 66">
              <a:extLst>
                <a:ext uri="{FF2B5EF4-FFF2-40B4-BE49-F238E27FC236}">
                  <a16:creationId xmlns:a16="http://schemas.microsoft.com/office/drawing/2014/main" id="{345CB6A0-D04E-4D97-AA8F-6D342088E7EA}"/>
                </a:ext>
                <a:ext uri="{C183D7F6-B498-43B3-948B-1728B52AA6E4}">
                  <adec:decorative xmlns:adec="http://schemas.microsoft.com/office/drawing/2017/decorative" val="1"/>
                </a:ext>
              </a:extLst>
            </p:cNvPr>
            <p:cNvCxnSpPr>
              <a:cxnSpLocks/>
              <a:stCxn id="55" idx="2"/>
              <a:endCxn id="62" idx="0"/>
            </p:cNvCxnSpPr>
            <p:nvPr/>
          </p:nvCxnSpPr>
          <p:spPr>
            <a:xfrm rot="16200000" flipH="1">
              <a:off x="9735915"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68" name="Connector: Elbow 67">
              <a:extLst>
                <a:ext uri="{FF2B5EF4-FFF2-40B4-BE49-F238E27FC236}">
                  <a16:creationId xmlns:a16="http://schemas.microsoft.com/office/drawing/2014/main" id="{B6CC5BB1-8A78-4086-A0FA-A63F0F9F1982}"/>
                </a:ext>
                <a:ext uri="{C183D7F6-B498-43B3-948B-1728B52AA6E4}">
                  <adec:decorative xmlns:adec="http://schemas.microsoft.com/office/drawing/2017/decorative" val="1"/>
                </a:ext>
              </a:extLst>
            </p:cNvPr>
            <p:cNvCxnSpPr>
              <a:cxnSpLocks/>
              <a:stCxn id="55" idx="2"/>
              <a:endCxn id="56" idx="0"/>
            </p:cNvCxnSpPr>
            <p:nvPr/>
          </p:nvCxnSpPr>
          <p:spPr>
            <a:xfrm rot="5400000">
              <a:off x="8337109"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70" name="Rectangle 69">
              <a:extLst>
                <a:ext uri="{FF2B5EF4-FFF2-40B4-BE49-F238E27FC236}">
                  <a16:creationId xmlns:a16="http://schemas.microsoft.com/office/drawing/2014/main" id="{62CCDE4E-0CFD-4CDF-B685-507B8D0F6BBA}"/>
                </a:ext>
                <a:ext uri="{C183D7F6-B498-43B3-948B-1728B52AA6E4}">
                  <adec:decorative xmlns:adec="http://schemas.microsoft.com/office/drawing/2017/decorative" val="1"/>
                </a:ext>
              </a:extLst>
            </p:cNvPr>
            <p:cNvSpPr/>
            <p:nvPr/>
          </p:nvSpPr>
          <p:spPr bwMode="auto">
            <a:xfrm>
              <a:off x="7253417"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A976DE21-F1E5-4783-AFA1-EBE41C065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97" y="3612631"/>
              <a:ext cx="289167" cy="289168"/>
            </a:xfrm>
            <a:prstGeom prst="rect">
              <a:avLst/>
            </a:prstGeom>
          </p:spPr>
        </p:pic>
        <p:sp>
          <p:nvSpPr>
            <p:cNvPr id="72" name="Rectangle 71">
              <a:extLst>
                <a:ext uri="{FF2B5EF4-FFF2-40B4-BE49-F238E27FC236}">
                  <a16:creationId xmlns:a16="http://schemas.microsoft.com/office/drawing/2014/main" id="{493FE75C-BDED-45C3-A7ED-CC29B416B1FF}"/>
                </a:ext>
                <a:ext uri="{C183D7F6-B498-43B3-948B-1728B52AA6E4}">
                  <adec:decorative xmlns:adec="http://schemas.microsoft.com/office/drawing/2017/decorative" val="1"/>
                </a:ext>
              </a:extLst>
            </p:cNvPr>
            <p:cNvSpPr/>
            <p:nvPr/>
          </p:nvSpPr>
          <p:spPr bwMode="auto">
            <a:xfrm>
              <a:off x="7253417"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4" name="Rectangle 73">
              <a:extLst>
                <a:ext uri="{FF2B5EF4-FFF2-40B4-BE49-F238E27FC236}">
                  <a16:creationId xmlns:a16="http://schemas.microsoft.com/office/drawing/2014/main" id="{19EDDA6D-3575-4D4D-B041-64C93F66806B}"/>
                </a:ext>
                <a:ext uri="{C183D7F6-B498-43B3-948B-1728B52AA6E4}">
                  <adec:decorative xmlns:adec="http://schemas.microsoft.com/office/drawing/2017/decorative" val="1"/>
                </a:ext>
              </a:extLst>
            </p:cNvPr>
            <p:cNvSpPr/>
            <p:nvPr/>
          </p:nvSpPr>
          <p:spPr bwMode="auto">
            <a:xfrm>
              <a:off x="8652223"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5" name="Graphic 74">
              <a:extLst>
                <a:ext uri="{FF2B5EF4-FFF2-40B4-BE49-F238E27FC236}">
                  <a16:creationId xmlns:a16="http://schemas.microsoft.com/office/drawing/2014/main" id="{DE1705D4-CC6B-4280-863C-DA92966975F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4926" y="3612631"/>
              <a:ext cx="289167" cy="289168"/>
            </a:xfrm>
            <a:prstGeom prst="rect">
              <a:avLst/>
            </a:prstGeom>
          </p:spPr>
        </p:pic>
        <p:sp>
          <p:nvSpPr>
            <p:cNvPr id="76" name="Rectangle 75">
              <a:extLst>
                <a:ext uri="{FF2B5EF4-FFF2-40B4-BE49-F238E27FC236}">
                  <a16:creationId xmlns:a16="http://schemas.microsoft.com/office/drawing/2014/main" id="{1DD7FFD0-A789-438B-9633-F7A804ECDE21}"/>
                </a:ext>
                <a:ext uri="{C183D7F6-B498-43B3-948B-1728B52AA6E4}">
                  <adec:decorative xmlns:adec="http://schemas.microsoft.com/office/drawing/2017/decorative" val="1"/>
                </a:ext>
              </a:extLst>
            </p:cNvPr>
            <p:cNvSpPr/>
            <p:nvPr/>
          </p:nvSpPr>
          <p:spPr bwMode="auto">
            <a:xfrm>
              <a:off x="8652223"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8" name="Rectangle 77">
              <a:extLst>
                <a:ext uri="{FF2B5EF4-FFF2-40B4-BE49-F238E27FC236}">
                  <a16:creationId xmlns:a16="http://schemas.microsoft.com/office/drawing/2014/main" id="{7F0A948D-1DE9-4C12-8249-D094CB6BC60C}"/>
                </a:ext>
                <a:ext uri="{C183D7F6-B498-43B3-948B-1728B52AA6E4}">
                  <adec:decorative xmlns:adec="http://schemas.microsoft.com/office/drawing/2017/decorative" val="1"/>
                </a:ext>
              </a:extLst>
            </p:cNvPr>
            <p:cNvSpPr/>
            <p:nvPr/>
          </p:nvSpPr>
          <p:spPr bwMode="auto">
            <a:xfrm>
              <a:off x="10051030"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9" name="Graphic 78">
              <a:extLst>
                <a:ext uri="{FF2B5EF4-FFF2-40B4-BE49-F238E27FC236}">
                  <a16:creationId xmlns:a16="http://schemas.microsoft.com/office/drawing/2014/main" id="{CD4F4FE5-6A02-4A51-B52D-466B7AE7058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0980" y="3612631"/>
              <a:ext cx="289167" cy="289168"/>
            </a:xfrm>
            <a:prstGeom prst="rect">
              <a:avLst/>
            </a:prstGeom>
          </p:spPr>
        </p:pic>
        <p:sp>
          <p:nvSpPr>
            <p:cNvPr id="80" name="Rectangle 79">
              <a:extLst>
                <a:ext uri="{FF2B5EF4-FFF2-40B4-BE49-F238E27FC236}">
                  <a16:creationId xmlns:a16="http://schemas.microsoft.com/office/drawing/2014/main" id="{6AAF9406-D422-466D-B3BB-481B62431325}"/>
                </a:ext>
                <a:ext uri="{C183D7F6-B498-43B3-948B-1728B52AA6E4}">
                  <adec:decorative xmlns:adec="http://schemas.microsoft.com/office/drawing/2017/decorative" val="1"/>
                </a:ext>
              </a:extLst>
            </p:cNvPr>
            <p:cNvSpPr/>
            <p:nvPr/>
          </p:nvSpPr>
          <p:spPr bwMode="auto">
            <a:xfrm>
              <a:off x="10051030"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1" name="Rectangle 80">
              <a:extLst>
                <a:ext uri="{FF2B5EF4-FFF2-40B4-BE49-F238E27FC236}">
                  <a16:creationId xmlns:a16="http://schemas.microsoft.com/office/drawing/2014/main" id="{161ACAD1-D141-4976-A9DC-49F9E1F7E2BD}"/>
                </a:ext>
                <a:ext uri="{C183D7F6-B498-43B3-948B-1728B52AA6E4}">
                  <adec:decorative xmlns:adec="http://schemas.microsoft.com/office/drawing/2017/decorative" val="1"/>
                </a:ext>
              </a:extLst>
            </p:cNvPr>
            <p:cNvSpPr/>
            <p:nvPr/>
          </p:nvSpPr>
          <p:spPr bwMode="auto">
            <a:xfrm>
              <a:off x="8627763"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2" name="Rectangle 81">
              <a:extLst>
                <a:ext uri="{FF2B5EF4-FFF2-40B4-BE49-F238E27FC236}">
                  <a16:creationId xmlns:a16="http://schemas.microsoft.com/office/drawing/2014/main" id="{596E5964-FCBD-4021-8A88-3D3348675CA2}"/>
                </a:ext>
                <a:ext uri="{C183D7F6-B498-43B3-948B-1728B52AA6E4}">
                  <adec:decorative xmlns:adec="http://schemas.microsoft.com/office/drawing/2017/decorative" val="1"/>
                </a:ext>
              </a:extLst>
            </p:cNvPr>
            <p:cNvSpPr/>
            <p:nvPr/>
          </p:nvSpPr>
          <p:spPr bwMode="auto">
            <a:xfrm>
              <a:off x="7227624"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3" name="Rectangle 82">
              <a:extLst>
                <a:ext uri="{FF2B5EF4-FFF2-40B4-BE49-F238E27FC236}">
                  <a16:creationId xmlns:a16="http://schemas.microsoft.com/office/drawing/2014/main" id="{2F0C5D15-92EA-4D77-BF0B-F3AD70802707}"/>
                </a:ext>
                <a:ext uri="{C183D7F6-B498-43B3-948B-1728B52AA6E4}">
                  <adec:decorative xmlns:adec="http://schemas.microsoft.com/office/drawing/2017/decorative" val="1"/>
                </a:ext>
              </a:extLst>
            </p:cNvPr>
            <p:cNvSpPr/>
            <p:nvPr/>
          </p:nvSpPr>
          <p:spPr bwMode="auto">
            <a:xfrm>
              <a:off x="7227624"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 name="Straight Arrow Connector 83">
              <a:extLst>
                <a:ext uri="{FF2B5EF4-FFF2-40B4-BE49-F238E27FC236}">
                  <a16:creationId xmlns:a16="http://schemas.microsoft.com/office/drawing/2014/main" id="{322ED20E-1241-44CD-8A67-D869AADAC7C8}"/>
                </a:ext>
                <a:ext uri="{C183D7F6-B498-43B3-948B-1728B52AA6E4}">
                  <adec:decorative xmlns:adec="http://schemas.microsoft.com/office/drawing/2017/decorative" val="1"/>
                </a:ext>
              </a:extLst>
            </p:cNvPr>
            <p:cNvCxnSpPr>
              <a:cxnSpLocks/>
              <a:stCxn id="83" idx="0"/>
              <a:endCxn id="82" idx="2"/>
            </p:cNvCxnSpPr>
            <p:nvPr/>
          </p:nvCxnSpPr>
          <p:spPr>
            <a:xfrm flipV="1">
              <a:off x="7730544"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6" name="Rectangle 85">
              <a:extLst>
                <a:ext uri="{FF2B5EF4-FFF2-40B4-BE49-F238E27FC236}">
                  <a16:creationId xmlns:a16="http://schemas.microsoft.com/office/drawing/2014/main" id="{77F431E6-C137-4E96-9BD7-87AA14CD8DAA}"/>
                </a:ext>
                <a:ext uri="{C183D7F6-B498-43B3-948B-1728B52AA6E4}">
                  <adec:decorative xmlns:adec="http://schemas.microsoft.com/office/drawing/2017/decorative" val="1"/>
                </a:ext>
              </a:extLst>
            </p:cNvPr>
            <p:cNvSpPr/>
            <p:nvPr/>
          </p:nvSpPr>
          <p:spPr bwMode="auto">
            <a:xfrm>
              <a:off x="10025237"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7" name="Rectangle 86">
              <a:extLst>
                <a:ext uri="{FF2B5EF4-FFF2-40B4-BE49-F238E27FC236}">
                  <a16:creationId xmlns:a16="http://schemas.microsoft.com/office/drawing/2014/main" id="{05232AA0-264F-479D-A33F-511B1B617B39}"/>
                </a:ext>
                <a:ext uri="{C183D7F6-B498-43B3-948B-1728B52AA6E4}">
                  <adec:decorative xmlns:adec="http://schemas.microsoft.com/office/drawing/2017/decorative" val="1"/>
                </a:ext>
              </a:extLst>
            </p:cNvPr>
            <p:cNvSpPr/>
            <p:nvPr/>
          </p:nvSpPr>
          <p:spPr bwMode="auto">
            <a:xfrm>
              <a:off x="10025237"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8" name="Straight Arrow Connector 87">
              <a:extLst>
                <a:ext uri="{FF2B5EF4-FFF2-40B4-BE49-F238E27FC236}">
                  <a16:creationId xmlns:a16="http://schemas.microsoft.com/office/drawing/2014/main" id="{44264389-2170-485D-B758-5C9E31B8CAF2}"/>
                </a:ext>
                <a:ext uri="{C183D7F6-B498-43B3-948B-1728B52AA6E4}">
                  <adec:decorative xmlns:adec="http://schemas.microsoft.com/office/drawing/2017/decorative" val="1"/>
                </a:ext>
              </a:extLst>
            </p:cNvPr>
            <p:cNvCxnSpPr>
              <a:cxnSpLocks/>
              <a:stCxn id="87" idx="0"/>
              <a:endCxn id="86" idx="2"/>
            </p:cNvCxnSpPr>
            <p:nvPr/>
          </p:nvCxnSpPr>
          <p:spPr>
            <a:xfrm flipV="1">
              <a:off x="10528157"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9" name="TextBox 88">
              <a:extLst>
                <a:ext uri="{FF2B5EF4-FFF2-40B4-BE49-F238E27FC236}">
                  <a16:creationId xmlns:a16="http://schemas.microsoft.com/office/drawing/2014/main" id="{52B57015-4E75-4101-9D1C-18925C6D8132}"/>
                </a:ext>
                <a:ext uri="{C183D7F6-B498-43B3-948B-1728B52AA6E4}">
                  <adec:decorative xmlns:adec="http://schemas.microsoft.com/office/drawing/2017/decorative" val="1"/>
                </a:ext>
              </a:extLst>
            </p:cNvPr>
            <p:cNvSpPr txBox="1"/>
            <p:nvPr/>
          </p:nvSpPr>
          <p:spPr>
            <a:xfrm>
              <a:off x="911216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90" name="Connector: Elbow 89">
              <a:extLst>
                <a:ext uri="{FF2B5EF4-FFF2-40B4-BE49-F238E27FC236}">
                  <a16:creationId xmlns:a16="http://schemas.microsoft.com/office/drawing/2014/main" id="{1387EEAC-34F5-4DE9-94AC-8D2E2C0DE946}"/>
                </a:ext>
                <a:ext uri="{C183D7F6-B498-43B3-948B-1728B52AA6E4}">
                  <adec:decorative xmlns:adec="http://schemas.microsoft.com/office/drawing/2017/decorative" val="1"/>
                </a:ext>
              </a:extLst>
            </p:cNvPr>
            <p:cNvCxnSpPr>
              <a:stCxn id="81" idx="3"/>
              <a:endCxn id="86" idx="0"/>
            </p:cNvCxnSpPr>
            <p:nvPr/>
          </p:nvCxnSpPr>
          <p:spPr>
            <a:xfrm>
              <a:off x="9633603" y="4948706"/>
              <a:ext cx="894554" cy="113560"/>
            </a:xfrm>
            <a:prstGeom prst="bentConnector2">
              <a:avLst/>
            </a:prstGeom>
            <a:ln w="12700">
              <a:solidFill>
                <a:srgbClr val="50E6FF"/>
              </a:solidFill>
              <a:prstDash val="dash"/>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91" name="Connector: Elbow 90">
              <a:extLst>
                <a:ext uri="{FF2B5EF4-FFF2-40B4-BE49-F238E27FC236}">
                  <a16:creationId xmlns:a16="http://schemas.microsoft.com/office/drawing/2014/main" id="{319A9D6E-734D-4A0E-ADE9-1CDD09319BA8}"/>
                </a:ext>
                <a:ext uri="{C183D7F6-B498-43B3-948B-1728B52AA6E4}">
                  <adec:decorative xmlns:adec="http://schemas.microsoft.com/office/drawing/2017/decorative" val="1"/>
                </a:ext>
              </a:extLst>
            </p:cNvPr>
            <p:cNvCxnSpPr>
              <a:cxnSpLocks/>
              <a:stCxn id="81" idx="0"/>
              <a:endCxn id="62" idx="2"/>
            </p:cNvCxnSpPr>
            <p:nvPr/>
          </p:nvCxnSpPr>
          <p:spPr>
            <a:xfrm rot="5400000" flipH="1" flipV="1">
              <a:off x="9653269" y="3966096"/>
              <a:ext cx="352302" cy="1397474"/>
            </a:xfrm>
            <a:prstGeom prst="bentConnector3">
              <a:avLst>
                <a:gd name="adj1" fmla="val 52163"/>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1B004164-B110-458C-9E14-6321AEA275F2}"/>
                </a:ext>
                <a:ext uri="{C183D7F6-B498-43B3-948B-1728B52AA6E4}">
                  <adec:decorative xmlns:adec="http://schemas.microsoft.com/office/drawing/2017/decorative" val="1"/>
                </a:ext>
              </a:extLst>
            </p:cNvPr>
            <p:cNvSpPr/>
            <p:nvPr/>
          </p:nvSpPr>
          <p:spPr bwMode="auto">
            <a:xfrm>
              <a:off x="6408145" y="3476475"/>
              <a:ext cx="4881317"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a:off x="584201" y="3408600"/>
              <a:ext cx="10788647" cy="697230"/>
            </a:xfrm>
            <a:prstGeom prst="rect">
              <a:avLst/>
            </a:prstGeom>
            <a:noFill/>
            <a:ln w="12700" cap="flat" cmpd="sng" algn="ctr">
              <a:solidFill>
                <a:srgbClr val="0078D4"/>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0070C0"/>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84200" y="2997080"/>
              <a:ext cx="568325" cy="332399"/>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Distributed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Group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61893" y="5732682"/>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61893" y="6268847"/>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Application clients</a:t>
              </a:r>
            </a:p>
          </p:txBody>
        </p: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a:stCxn id="99" idx="0"/>
              <a:endCxn id="98" idx="2"/>
            </p:cNvCxnSpPr>
            <p:nvPr/>
          </p:nvCxnSpPr>
          <p:spPr>
            <a:xfrm flipV="1">
              <a:off x="6096001" y="6028148"/>
              <a:ext cx="0" cy="240699"/>
            </a:xfrm>
            <a:prstGeom prst="straightConnector1">
              <a:avLst/>
            </a:prstGeom>
            <a:noFill/>
            <a:ln w="19050" cap="flat" cmpd="sng" algn="ctr">
              <a:solidFill>
                <a:schemeClr val="tx1"/>
              </a:solidFill>
              <a:prstDash val="solid"/>
              <a:headEnd type="triangle" w="med" len="med"/>
              <a:tailEnd type="triangle" w="med" len="med"/>
            </a:ln>
            <a:effectLst/>
          </p:spPr>
        </p:cxnSp>
        <p:sp>
          <p:nvSpPr>
            <p:cNvPr id="16" name="TextBox 15">
              <a:extLst>
                <a:ext uri="{FF2B5EF4-FFF2-40B4-BE49-F238E27FC236}">
                  <a16:creationId xmlns:a16="http://schemas.microsoft.com/office/drawing/2014/main" id="{5083F857-EC24-43A4-9B7C-B9FE91519149}"/>
                </a:ext>
                <a:ext uri="{C183D7F6-B498-43B3-948B-1728B52AA6E4}">
                  <adec:decorative xmlns:adec="http://schemas.microsoft.com/office/drawing/2017/decorative" val="1"/>
                </a:ext>
              </a:extLst>
            </p:cNvPr>
            <p:cNvSpPr txBox="1"/>
            <p:nvPr/>
          </p:nvSpPr>
          <p:spPr>
            <a:xfrm>
              <a:off x="2666692" y="5662781"/>
              <a:ext cx="1032334"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Primary connections</a:t>
              </a:r>
            </a:p>
          </p:txBody>
        </p:sp>
        <p:sp>
          <p:nvSpPr>
            <p:cNvPr id="117" name="TextBox 116">
              <a:extLst>
                <a:ext uri="{FF2B5EF4-FFF2-40B4-BE49-F238E27FC236}">
                  <a16:creationId xmlns:a16="http://schemas.microsoft.com/office/drawing/2014/main" id="{4844C428-7BFF-466D-8AEE-69CFE25A1519}"/>
                </a:ext>
                <a:ext uri="{C183D7F6-B498-43B3-948B-1728B52AA6E4}">
                  <adec:decorative xmlns:adec="http://schemas.microsoft.com/office/drawing/2017/decorative" val="1"/>
                </a:ext>
              </a:extLst>
            </p:cNvPr>
            <p:cNvSpPr txBox="1"/>
            <p:nvPr/>
          </p:nvSpPr>
          <p:spPr>
            <a:xfrm>
              <a:off x="8875725" y="5662781"/>
              <a:ext cx="795089"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DR connections</a:t>
              </a:r>
            </a:p>
          </p:txBody>
        </p: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1432571"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sp>
          <p:nvSpPr>
            <p:cNvPr id="119" name="TextBox 118">
              <a:extLst>
                <a:ext uri="{FF2B5EF4-FFF2-40B4-BE49-F238E27FC236}">
                  <a16:creationId xmlns:a16="http://schemas.microsoft.com/office/drawing/2014/main" id="{B38DB0FF-0FBB-4D49-899A-F99ED1512140}"/>
                </a:ext>
                <a:ext uri="{C183D7F6-B498-43B3-948B-1728B52AA6E4}">
                  <adec:decorative xmlns:adec="http://schemas.microsoft.com/office/drawing/2017/decorative" val="1"/>
                </a:ext>
              </a:extLst>
            </p:cNvPr>
            <p:cNvSpPr txBox="1"/>
            <p:nvPr/>
          </p:nvSpPr>
          <p:spPr>
            <a:xfrm>
              <a:off x="7153106"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cxnSp>
          <p:nvCxnSpPr>
            <p:cNvPr id="10" name="Connector: Elbow 9">
              <a:extLst>
                <a:ext uri="{FF2B5EF4-FFF2-40B4-BE49-F238E27FC236}">
                  <a16:creationId xmlns:a16="http://schemas.microsoft.com/office/drawing/2014/main" id="{9433C8DE-FCB9-4ABC-A129-C1BC6961D9AB}"/>
                </a:ext>
                <a:ext uri="{C183D7F6-B498-43B3-948B-1728B52AA6E4}">
                  <adec:decorative xmlns:adec="http://schemas.microsoft.com/office/drawing/2017/decorative" val="1"/>
                </a:ext>
              </a:extLst>
            </p:cNvPr>
            <p:cNvCxnSpPr>
              <a:stCxn id="849" idx="2"/>
              <a:endCxn id="98" idx="1"/>
            </p:cNvCxnSpPr>
            <p:nvPr/>
          </p:nvCxnSpPr>
          <p:spPr>
            <a:xfrm rot="16200000" flipH="1">
              <a:off x="4986732" y="5305254"/>
              <a:ext cx="148386" cy="1001935"/>
            </a:xfrm>
            <a:prstGeom prst="bentConnector2">
              <a:avLst/>
            </a:prstGeom>
            <a:noFill/>
            <a:ln w="12700" cap="flat" cmpd="sng" algn="ctr">
              <a:solidFill>
                <a:schemeClr val="tx1"/>
              </a:solidFill>
              <a:prstDash val="solid"/>
              <a:headEnd type="triangle" w="med" len="med"/>
              <a:tailEnd type="triangle" w="med" len="med"/>
            </a:ln>
            <a:effectLst/>
          </p:spPr>
        </p:cxnSp>
        <p:cxnSp>
          <p:nvCxnSpPr>
            <p:cNvPr id="113" name="Connector: Elbow 112">
              <a:extLst>
                <a:ext uri="{FF2B5EF4-FFF2-40B4-BE49-F238E27FC236}">
                  <a16:creationId xmlns:a16="http://schemas.microsoft.com/office/drawing/2014/main" id="{DB303909-D17A-4987-A372-C6628FEBC32B}"/>
                </a:ext>
                <a:ext uri="{C183D7F6-B498-43B3-948B-1728B52AA6E4}">
                  <adec:decorative xmlns:adec="http://schemas.microsoft.com/office/drawing/2017/decorative" val="1"/>
                </a:ext>
              </a:extLst>
            </p:cNvPr>
            <p:cNvCxnSpPr>
              <a:cxnSpLocks/>
              <a:stCxn id="844" idx="2"/>
              <a:endCxn id="98" idx="1"/>
            </p:cNvCxnSpPr>
            <p:nvPr/>
          </p:nvCxnSpPr>
          <p:spPr>
            <a:xfrm rot="16200000" flipH="1">
              <a:off x="3708160" y="4026682"/>
              <a:ext cx="148386" cy="3559080"/>
            </a:xfrm>
            <a:prstGeom prst="bentConnector2">
              <a:avLst/>
            </a:prstGeom>
            <a:noFill/>
            <a:ln w="12700" cap="flat" cmpd="sng" algn="ctr">
              <a:solidFill>
                <a:schemeClr val="tx1"/>
              </a:solidFill>
              <a:prstDash val="solid"/>
              <a:headEnd type="triangle" w="med" len="med"/>
              <a:tailEnd type="triangle" w="med" len="med"/>
            </a:ln>
            <a:effectLst/>
          </p:spPr>
        </p:cxnSp>
        <p:cxnSp>
          <p:nvCxnSpPr>
            <p:cNvPr id="14" name="Connector: Elbow 13">
              <a:extLst>
                <a:ext uri="{FF2B5EF4-FFF2-40B4-BE49-F238E27FC236}">
                  <a16:creationId xmlns:a16="http://schemas.microsoft.com/office/drawing/2014/main" id="{2B0935C0-DE98-45F7-A5AF-E73C9E1F6C2F}"/>
                </a:ext>
                <a:ext uri="{C183D7F6-B498-43B3-948B-1728B52AA6E4}">
                  <adec:decorative xmlns:adec="http://schemas.microsoft.com/office/drawing/2017/decorative" val="1"/>
                </a:ext>
              </a:extLst>
            </p:cNvPr>
            <p:cNvCxnSpPr>
              <a:stCxn id="83" idx="2"/>
              <a:endCxn id="98" idx="3"/>
            </p:cNvCxnSpPr>
            <p:nvPr/>
          </p:nvCxnSpPr>
          <p:spPr>
            <a:xfrm rot="5400000">
              <a:off x="7106133" y="5256004"/>
              <a:ext cx="148386" cy="1100436"/>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0" name="Connector: Elbow 119">
              <a:extLst>
                <a:ext uri="{FF2B5EF4-FFF2-40B4-BE49-F238E27FC236}">
                  <a16:creationId xmlns:a16="http://schemas.microsoft.com/office/drawing/2014/main" id="{5D236A68-D7D6-4A99-8AB7-8C34E635F5BD}"/>
                </a:ext>
                <a:ext uri="{C183D7F6-B498-43B3-948B-1728B52AA6E4}">
                  <adec:decorative xmlns:adec="http://schemas.microsoft.com/office/drawing/2017/decorative" val="1"/>
                </a:ext>
              </a:extLst>
            </p:cNvPr>
            <p:cNvCxnSpPr>
              <a:cxnSpLocks/>
              <a:stCxn id="87" idx="2"/>
              <a:endCxn id="98" idx="3"/>
            </p:cNvCxnSpPr>
            <p:nvPr/>
          </p:nvCxnSpPr>
          <p:spPr>
            <a:xfrm rot="5400000">
              <a:off x="8504940" y="3857198"/>
              <a:ext cx="148386" cy="3898049"/>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0"/>
              <a:endCxn id="820" idx="2"/>
            </p:cNvCxnSpPr>
            <p:nvPr/>
          </p:nvCxnSpPr>
          <p:spPr>
            <a:xfrm rot="5400000" flipH="1" flipV="1">
              <a:off x="3165351" y="4604717"/>
              <a:ext cx="352302" cy="120233"/>
            </a:xfrm>
            <a:prstGeom prst="bentConnector3">
              <a:avLst>
                <a:gd name="adj1" fmla="val 50000"/>
              </a:avLst>
            </a:prstGeom>
            <a:noFill/>
            <a:ln w="12700" cap="flat" cmpd="sng" algn="ctr">
              <a:solidFill>
                <a:srgbClr val="0070C0"/>
              </a:solidFill>
              <a:prstDash val="solid"/>
              <a:headEnd type="none" w="med" len="med"/>
              <a:tailEnd type="triangle" w="med" len="med"/>
            </a:ln>
            <a:effectLst/>
          </p:spPr>
        </p:cxnSp>
        <p:cxnSp>
          <p:nvCxnSpPr>
            <p:cNvPr id="197" name="Straight Arrow Connector 196">
              <a:extLst>
                <a:ext uri="{FF2B5EF4-FFF2-40B4-BE49-F238E27FC236}">
                  <a16:creationId xmlns:a16="http://schemas.microsoft.com/office/drawing/2014/main" id="{38B0E3FF-109A-4722-8F46-182058FF2F23}"/>
                </a:ext>
                <a:ext uri="{C183D7F6-B498-43B3-948B-1728B52AA6E4}">
                  <adec:decorative xmlns:adec="http://schemas.microsoft.com/office/drawing/2017/decorative" val="1"/>
                </a:ext>
              </a:extLst>
            </p:cNvPr>
            <p:cNvCxnSpPr>
              <a:cxnSpLocks/>
              <a:stCxn id="843" idx="0"/>
              <a:endCxn id="817" idx="2"/>
            </p:cNvCxnSpPr>
            <p:nvPr/>
          </p:nvCxnSpPr>
          <p:spPr>
            <a:xfrm flipV="1">
              <a:off x="2002813" y="4488682"/>
              <a:ext cx="0" cy="573584"/>
            </a:xfrm>
            <a:prstGeom prst="straightConnector1">
              <a:avLst/>
            </a:prstGeom>
            <a:noFill/>
            <a:ln w="12700" cap="flat" cmpd="sng" algn="ctr">
              <a:solidFill>
                <a:schemeClr val="tx1"/>
              </a:solidFill>
              <a:prstDash val="solid"/>
              <a:headEnd type="triangle" w="med" len="med"/>
              <a:tailEnd type="triangle" w="med" len="med"/>
            </a:ln>
            <a:effectLst/>
          </p:spPr>
        </p:cxnSp>
        <p:cxnSp>
          <p:nvCxnSpPr>
            <p:cNvPr id="225" name="Straight Arrow Connector 224">
              <a:extLst>
                <a:ext uri="{FF2B5EF4-FFF2-40B4-BE49-F238E27FC236}">
                  <a16:creationId xmlns:a16="http://schemas.microsoft.com/office/drawing/2014/main" id="{6298F4FE-BC70-4AD6-B5F0-084611B31EAF}"/>
                </a:ext>
                <a:ext uri="{C183D7F6-B498-43B3-948B-1728B52AA6E4}">
                  <adec:decorative xmlns:adec="http://schemas.microsoft.com/office/drawing/2017/decorative" val="1"/>
                </a:ext>
              </a:extLst>
            </p:cNvPr>
            <p:cNvCxnSpPr>
              <a:cxnSpLocks/>
              <a:stCxn id="82" idx="0"/>
              <a:endCxn id="56" idx="2"/>
            </p:cNvCxnSpPr>
            <p:nvPr/>
          </p:nvCxnSpPr>
          <p:spPr>
            <a:xfrm flipV="1">
              <a:off x="7730544" y="4488682"/>
              <a:ext cx="0" cy="573584"/>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9" name="Straight Arrow Connector 108">
              <a:extLst>
                <a:ext uri="{FF2B5EF4-FFF2-40B4-BE49-F238E27FC236}">
                  <a16:creationId xmlns:a16="http://schemas.microsoft.com/office/drawing/2014/main" id="{DD5C71D2-1BA0-4FCD-8925-71AC1D9B2263}"/>
                </a:ext>
                <a:ext uri="{C183D7F6-B498-43B3-948B-1728B52AA6E4}">
                  <adec:decorative xmlns:adec="http://schemas.microsoft.com/office/drawing/2017/decorative" val="1"/>
                </a:ext>
              </a:extLst>
            </p:cNvPr>
            <p:cNvCxnSpPr>
              <a:stCxn id="81" idx="0"/>
              <a:endCxn id="59" idx="2"/>
            </p:cNvCxnSpPr>
            <p:nvPr/>
          </p:nvCxnSpPr>
          <p:spPr>
            <a:xfrm flipH="1" flipV="1">
              <a:off x="9129350" y="4488682"/>
              <a:ext cx="1333" cy="352302"/>
            </a:xfrm>
            <a:prstGeom prst="straightConnector1">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6941047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F2AE61-7A19-4388-9D35-5B0913F7DD02}"/>
              </a:ext>
            </a:extLst>
          </p:cNvPr>
          <p:cNvSpPr/>
          <p:nvPr/>
        </p:nvSpPr>
        <p:spPr bwMode="auto">
          <a:xfrm>
            <a:off x="590048" y="2542354"/>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Rectangle 141">
            <a:extLst>
              <a:ext uri="{FF2B5EF4-FFF2-40B4-BE49-F238E27FC236}">
                <a16:creationId xmlns:a16="http://schemas.microsoft.com/office/drawing/2014/main" id="{E0399B46-D527-4A89-AFAD-782590A09B56}"/>
              </a:ext>
            </a:extLst>
          </p:cNvPr>
          <p:cNvSpPr/>
          <p:nvPr/>
        </p:nvSpPr>
        <p:spPr bwMode="auto">
          <a:xfrm>
            <a:off x="3398497"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As-a-Service</a:t>
            </a:r>
          </a:p>
        </p:txBody>
      </p:sp>
      <p:sp>
        <p:nvSpPr>
          <p:cNvPr id="143" name="Rectangle 142">
            <a:extLst>
              <a:ext uri="{FF2B5EF4-FFF2-40B4-BE49-F238E27FC236}">
                <a16:creationId xmlns:a16="http://schemas.microsoft.com/office/drawing/2014/main" id="{83189E29-EB85-4997-A413-3900C5A9A783}"/>
              </a:ext>
            </a:extLst>
          </p:cNvPr>
          <p:cNvSpPr/>
          <p:nvPr/>
        </p:nvSpPr>
        <p:spPr bwMode="auto">
          <a:xfrm>
            <a:off x="6141745"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144" name="Rectangle 143">
            <a:extLst>
              <a:ext uri="{FF2B5EF4-FFF2-40B4-BE49-F238E27FC236}">
                <a16:creationId xmlns:a16="http://schemas.microsoft.com/office/drawing/2014/main" id="{043AC030-BF1D-41D2-927F-29B5B009E70E}"/>
              </a:ext>
            </a:extLst>
          </p:cNvPr>
          <p:cNvSpPr/>
          <p:nvPr/>
        </p:nvSpPr>
        <p:spPr bwMode="auto">
          <a:xfrm>
            <a:off x="8884992"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a:t>
            </a:r>
          </a:p>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141" name="Rectangle 140">
            <a:extLst>
              <a:ext uri="{FF2B5EF4-FFF2-40B4-BE49-F238E27FC236}">
                <a16:creationId xmlns:a16="http://schemas.microsoft.com/office/drawing/2014/main" id="{44489CC6-C5F0-43FB-849B-75D6E26A66E1}"/>
              </a:ext>
            </a:extLst>
          </p:cNvPr>
          <p:cNvSpPr/>
          <p:nvPr/>
        </p:nvSpPr>
        <p:spPr bwMode="auto">
          <a:xfrm>
            <a:off x="655249"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grpSp>
        <p:nvGrpSpPr>
          <p:cNvPr id="242" name="Group 241">
            <a:extLst>
              <a:ext uri="{FF2B5EF4-FFF2-40B4-BE49-F238E27FC236}">
                <a16:creationId xmlns:a16="http://schemas.microsoft.com/office/drawing/2014/main" id="{BB92B4B5-A832-497B-AB4E-E568C6B5099C}"/>
              </a:ext>
            </a:extLst>
          </p:cNvPr>
          <p:cNvGrpSpPr/>
          <p:nvPr/>
        </p:nvGrpSpPr>
        <p:grpSpPr>
          <a:xfrm>
            <a:off x="7055839" y="3223823"/>
            <a:ext cx="823573" cy="725923"/>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Lst>
          </p:cNvPr>
          <p:cNvGrpSpPr/>
          <p:nvPr/>
        </p:nvGrpSpPr>
        <p:grpSpPr>
          <a:xfrm>
            <a:off x="1609541" y="3218621"/>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258" name="Group 257">
            <a:extLst>
              <a:ext uri="{FF2B5EF4-FFF2-40B4-BE49-F238E27FC236}">
                <a16:creationId xmlns:a16="http://schemas.microsoft.com/office/drawing/2014/main" id="{E9DDF934-03EB-42E9-AD89-CEBE6F674BE6}"/>
              </a:ext>
            </a:extLst>
          </p:cNvPr>
          <p:cNvGrpSpPr/>
          <p:nvPr/>
        </p:nvGrpSpPr>
        <p:grpSpPr>
          <a:xfrm>
            <a:off x="9835585" y="3128712"/>
            <a:ext cx="750578" cy="836540"/>
            <a:chOff x="1762121"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1"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0"/>
          </p:nvPr>
        </p:nvSpPr>
        <p:spPr>
          <a:xfrm>
            <a:off x="588263" y="975043"/>
            <a:ext cx="11021125" cy="310863"/>
          </a:xfrm>
        </p:spPr>
        <p:txBody>
          <a:bodyPr/>
          <a:lstStyle/>
          <a:p>
            <a:r>
              <a:rPr lang="en-US">
                <a:solidFill>
                  <a:schemeClr val="tx1"/>
                </a:solidFill>
                <a:latin typeface="+mn-lt"/>
              </a:rPr>
              <a:t>Cloud experience for data workloads anywhere</a:t>
            </a: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492443"/>
          </a:xfrm>
        </p:spPr>
        <p:txBody>
          <a:bodyPr/>
          <a:lstStyle/>
          <a:p>
            <a:r>
              <a:rPr lang="en-US"/>
              <a:t>Azure Arc-enabled data services</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6323" y="5722415"/>
            <a:ext cx="586740" cy="586738"/>
          </a:xfrm>
          <a:prstGeom prst="rect">
            <a:avLst/>
          </a:prstGeom>
        </p:spPr>
      </p:pic>
      <p:grpSp>
        <p:nvGrpSpPr>
          <p:cNvPr id="17" name="Group 16">
            <a:extLst>
              <a:ext uri="{FF2B5EF4-FFF2-40B4-BE49-F238E27FC236}">
                <a16:creationId xmlns:a16="http://schemas.microsoft.com/office/drawing/2014/main" id="{08CEC0BE-55F7-486A-8B49-5AC27C8464FC}"/>
              </a:ext>
            </a:extLst>
          </p:cNvPr>
          <p:cNvGrpSpPr/>
          <p:nvPr/>
        </p:nvGrpSpPr>
        <p:grpSpPr>
          <a:xfrm>
            <a:off x="1388112" y="5784953"/>
            <a:ext cx="9415778" cy="461665"/>
            <a:chOff x="1646630" y="5864301"/>
            <a:chExt cx="9049083" cy="461665"/>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6095132"/>
              <a:ext cx="9049083" cy="0"/>
            </a:xfrm>
            <a:prstGeom prst="line">
              <a:avLst/>
            </a:prstGeom>
            <a:noFill/>
            <a:ln w="19050">
              <a:solidFill>
                <a:schemeClr val="accent2"/>
              </a:solidFill>
              <a:miter lim="800000"/>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308898" y="5864301"/>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597945" y="569184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674C549-213F-4A72-94D8-D311E97A932F}"/>
              </a:ext>
            </a:extLst>
          </p:cNvPr>
          <p:cNvGrpSpPr/>
          <p:nvPr/>
        </p:nvGrpSpPr>
        <p:grpSpPr>
          <a:xfrm>
            <a:off x="3994496" y="2315314"/>
            <a:ext cx="4790114" cy="443283"/>
            <a:chOff x="3985371" y="2096092"/>
            <a:chExt cx="4219795" cy="421299"/>
          </a:xfrm>
        </p:grpSpPr>
        <p:sp useBgFill="1">
          <p:nvSpPr>
            <p:cNvPr id="188" name="Rectangle 187">
              <a:extLst>
                <a:ext uri="{FF2B5EF4-FFF2-40B4-BE49-F238E27FC236}">
                  <a16:creationId xmlns:a16="http://schemas.microsoft.com/office/drawing/2014/main" id="{6D45C583-3E91-4650-A91C-2C3D5FBC6A7E}"/>
                </a:ext>
              </a:extLst>
            </p:cNvPr>
            <p:cNvSpPr/>
            <p:nvPr/>
          </p:nvSpPr>
          <p:spPr bwMode="auto">
            <a:xfrm>
              <a:off x="4488290" y="2096092"/>
              <a:ext cx="3716876" cy="4212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 all connectivity modes</a:t>
              </a:r>
            </a:p>
          </p:txBody>
        </p:sp>
        <p:grpSp>
          <p:nvGrpSpPr>
            <p:cNvPr id="24" name="Group 23">
              <a:extLst>
                <a:ext uri="{FF2B5EF4-FFF2-40B4-BE49-F238E27FC236}">
                  <a16:creationId xmlns:a16="http://schemas.microsoft.com/office/drawing/2014/main" id="{1CA4DC0F-EB7C-4513-9D0B-737C32E7572A}"/>
                </a:ext>
              </a:extLst>
            </p:cNvPr>
            <p:cNvGrpSpPr/>
            <p:nvPr/>
          </p:nvGrpSpPr>
          <p:grpSpPr>
            <a:xfrm>
              <a:off x="3985371" y="2113333"/>
              <a:ext cx="502920" cy="300427"/>
              <a:chOff x="3995684" y="4825694"/>
              <a:chExt cx="502920" cy="300427"/>
            </a:xfrm>
          </p:grpSpPr>
          <p:sp useBgFill="1">
            <p:nvSpPr>
              <p:cNvPr id="23" name="Rectangle 22">
                <a:extLst>
                  <a:ext uri="{FF2B5EF4-FFF2-40B4-BE49-F238E27FC236}">
                    <a16:creationId xmlns:a16="http://schemas.microsoft.com/office/drawing/2014/main" id="{C083C6E9-D779-422C-910D-D59AAE185AB0}"/>
                  </a:ext>
                </a:extLst>
              </p:cNvPr>
              <p:cNvSpPr/>
              <p:nvPr/>
            </p:nvSpPr>
            <p:spPr bwMode="auto">
              <a:xfrm>
                <a:off x="3995684" y="4952789"/>
                <a:ext cx="502920" cy="147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C480ACEE-97BE-3843-A3D8-FB44ECDE705D}"/>
                  </a:ext>
                </a:extLst>
              </p:cNvPr>
              <p:cNvGrpSpPr/>
              <p:nvPr/>
            </p:nvGrpSpPr>
            <p:grpSpPr>
              <a:xfrm>
                <a:off x="4022035" y="4825694"/>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59E6726C-E860-4220-B05B-5C7F5BA3A449}"/>
              </a:ext>
            </a:extLst>
          </p:cNvPr>
          <p:cNvGrpSpPr/>
          <p:nvPr/>
        </p:nvGrpSpPr>
        <p:grpSpPr>
          <a:xfrm>
            <a:off x="4266628" y="3259835"/>
            <a:ext cx="915499" cy="751254"/>
            <a:chOff x="4966175" y="2976660"/>
            <a:chExt cx="915499" cy="751254"/>
          </a:xfrm>
        </p:grpSpPr>
        <p:grpSp>
          <p:nvGrpSpPr>
            <p:cNvPr id="139" name="Group 71">
              <a:extLst>
                <a:ext uri="{FF2B5EF4-FFF2-40B4-BE49-F238E27FC236}">
                  <a16:creationId xmlns:a16="http://schemas.microsoft.com/office/drawing/2014/main" id="{32DA3B9B-4515-4CCA-9BFF-7B968959496C}"/>
                </a:ext>
              </a:extLst>
            </p:cNvPr>
            <p:cNvGrpSpPr>
              <a:grpSpLocks noChangeAspect="1"/>
            </p:cNvGrpSpPr>
            <p:nvPr/>
          </p:nvGrpSpPr>
          <p:grpSpPr bwMode="auto">
            <a:xfrm>
              <a:off x="4966175" y="2976660"/>
              <a:ext cx="622720" cy="467042"/>
              <a:chOff x="1614" y="2822"/>
              <a:chExt cx="312" cy="234"/>
            </a:xfrm>
          </p:grpSpPr>
          <p:sp>
            <p:nvSpPr>
              <p:cNvPr id="140" name="AutoShape 70">
                <a:extLst>
                  <a:ext uri="{FF2B5EF4-FFF2-40B4-BE49-F238E27FC236}">
                    <a16:creationId xmlns:a16="http://schemas.microsoft.com/office/drawing/2014/main" id="{3F0DFB09-A854-4190-B300-A1A1B9541E05}"/>
                  </a:ext>
                </a:extLst>
              </p:cNvPr>
              <p:cNvSpPr>
                <a:spLocks noChangeAspect="1" noChangeArrowheads="1" noTextEdit="1"/>
              </p:cNvSpPr>
              <p:nvPr/>
            </p:nvSpPr>
            <p:spPr bwMode="auto">
              <a:xfrm>
                <a:off x="1614"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2">
                <a:extLst>
                  <a:ext uri="{FF2B5EF4-FFF2-40B4-BE49-F238E27FC236}">
                    <a16:creationId xmlns:a16="http://schemas.microsoft.com/office/drawing/2014/main" id="{92968734-566E-49D6-8EBF-64504915ED61}"/>
                  </a:ext>
                </a:extLst>
              </p:cNvPr>
              <p:cNvSpPr>
                <a:spLocks noChangeArrowheads="1"/>
              </p:cNvSpPr>
              <p:nvPr/>
            </p:nvSpPr>
            <p:spPr bwMode="auto">
              <a:xfrm>
                <a:off x="1614"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3">
                <a:extLst>
                  <a:ext uri="{FF2B5EF4-FFF2-40B4-BE49-F238E27FC236}">
                    <a16:creationId xmlns:a16="http://schemas.microsoft.com/office/drawing/2014/main" id="{B54CB83A-965F-44BF-882D-E5065D96BF50}"/>
                  </a:ext>
                </a:extLst>
              </p:cNvPr>
              <p:cNvSpPr>
                <a:spLocks noChangeArrowheads="1"/>
              </p:cNvSpPr>
              <p:nvPr/>
            </p:nvSpPr>
            <p:spPr bwMode="auto">
              <a:xfrm>
                <a:off x="1614"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74">
                <a:extLst>
                  <a:ext uri="{FF2B5EF4-FFF2-40B4-BE49-F238E27FC236}">
                    <a16:creationId xmlns:a16="http://schemas.microsoft.com/office/drawing/2014/main" id="{6616C395-E3C0-4428-9458-AEF98FCA7D76}"/>
                  </a:ext>
                </a:extLst>
              </p:cNvPr>
              <p:cNvSpPr>
                <a:spLocks/>
              </p:cNvSpPr>
              <p:nvPr/>
            </p:nvSpPr>
            <p:spPr bwMode="auto">
              <a:xfrm>
                <a:off x="1729" y="2913"/>
                <a:ext cx="58" cy="70"/>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75">
                <a:extLst>
                  <a:ext uri="{FF2B5EF4-FFF2-40B4-BE49-F238E27FC236}">
                    <a16:creationId xmlns:a16="http://schemas.microsoft.com/office/drawing/2014/main" id="{5163F392-45CE-4426-808A-6756BEDC6BCB}"/>
                  </a:ext>
                </a:extLst>
              </p:cNvPr>
              <p:cNvSpPr>
                <a:spLocks noChangeArrowheads="1"/>
              </p:cNvSpPr>
              <p:nvPr/>
            </p:nvSpPr>
            <p:spPr bwMode="auto">
              <a:xfrm>
                <a:off x="162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76">
                <a:extLst>
                  <a:ext uri="{FF2B5EF4-FFF2-40B4-BE49-F238E27FC236}">
                    <a16:creationId xmlns:a16="http://schemas.microsoft.com/office/drawing/2014/main" id="{50A9806A-42E1-44A6-8422-AD671536C8DA}"/>
                  </a:ext>
                </a:extLst>
              </p:cNvPr>
              <p:cNvSpPr>
                <a:spLocks noChangeArrowheads="1"/>
              </p:cNvSpPr>
              <p:nvPr/>
            </p:nvSpPr>
            <p:spPr bwMode="auto">
              <a:xfrm>
                <a:off x="1638"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77">
                <a:extLst>
                  <a:ext uri="{FF2B5EF4-FFF2-40B4-BE49-F238E27FC236}">
                    <a16:creationId xmlns:a16="http://schemas.microsoft.com/office/drawing/2014/main" id="{0EF7ACFD-6CFB-4D9D-BCFA-D5D9609B2B2B}"/>
                  </a:ext>
                </a:extLst>
              </p:cNvPr>
              <p:cNvSpPr>
                <a:spLocks noChangeArrowheads="1"/>
              </p:cNvSpPr>
              <p:nvPr/>
            </p:nvSpPr>
            <p:spPr bwMode="auto">
              <a:xfrm>
                <a:off x="1653"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1" name="Oval 20">
              <a:extLst>
                <a:ext uri="{FF2B5EF4-FFF2-40B4-BE49-F238E27FC236}">
                  <a16:creationId xmlns:a16="http://schemas.microsoft.com/office/drawing/2014/main" id="{BCEF625E-2CA8-4553-B33E-BDC56797D0CE}"/>
                </a:ext>
              </a:extLst>
            </p:cNvPr>
            <p:cNvSpPr/>
            <p:nvPr/>
          </p:nvSpPr>
          <p:spPr bwMode="auto">
            <a:xfrm>
              <a:off x="5328198" y="3174438"/>
              <a:ext cx="553476" cy="5534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342">
              <a:extLst>
                <a:ext uri="{FF2B5EF4-FFF2-40B4-BE49-F238E27FC236}">
                  <a16:creationId xmlns:a16="http://schemas.microsoft.com/office/drawing/2014/main" id="{023CEFD8-45B3-44BE-8232-65745EE3097B}"/>
                </a:ext>
              </a:extLst>
            </p:cNvPr>
            <p:cNvGrpSpPr>
              <a:grpSpLocks noChangeAspect="1"/>
            </p:cNvGrpSpPr>
            <p:nvPr/>
          </p:nvGrpSpPr>
          <p:grpSpPr bwMode="auto">
            <a:xfrm>
              <a:off x="5351730" y="3203526"/>
              <a:ext cx="506413" cy="495300"/>
              <a:chOff x="2805" y="2777"/>
              <a:chExt cx="319" cy="312"/>
            </a:xfrm>
          </p:grpSpPr>
          <p:sp>
            <p:nvSpPr>
              <p:cNvPr id="137" name="Freeform 343">
                <a:extLst>
                  <a:ext uri="{FF2B5EF4-FFF2-40B4-BE49-F238E27FC236}">
                    <a16:creationId xmlns:a16="http://schemas.microsoft.com/office/drawing/2014/main" id="{738EA9C1-B47B-4167-BC54-2405209B9AAA}"/>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344">
                <a:extLst>
                  <a:ext uri="{FF2B5EF4-FFF2-40B4-BE49-F238E27FC236}">
                    <a16:creationId xmlns:a16="http://schemas.microsoft.com/office/drawing/2014/main" id="{CF1E1C02-78A1-4C32-8532-B5C80F83B0A4}"/>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50" name="Straight Connector 149">
            <a:extLst>
              <a:ext uri="{FF2B5EF4-FFF2-40B4-BE49-F238E27FC236}">
                <a16:creationId xmlns:a16="http://schemas.microsoft.com/office/drawing/2014/main" id="{DB35FD2C-2978-4115-BCA8-8E82BF018214}"/>
              </a:ext>
            </a:extLst>
          </p:cNvPr>
          <p:cNvCxnSpPr/>
          <p:nvPr/>
        </p:nvCxnSpPr>
        <p:spPr>
          <a:xfrm>
            <a:off x="5118792" y="1649042"/>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Rectangle 154" descr="Azure SQL Database&#10;Azure Database for PostgreSQL&#10;Azure DB for MySQL&#10;Azure DB for MariaDB&#10;Azure CosmosDB&#10;">
            <a:extLst>
              <a:ext uri="{FF2B5EF4-FFF2-40B4-BE49-F238E27FC236}">
                <a16:creationId xmlns:a16="http://schemas.microsoft.com/office/drawing/2014/main" id="{31F6E85A-E511-4058-B929-AE9E3273B49E}"/>
              </a:ext>
            </a:extLst>
          </p:cNvPr>
          <p:cNvSpPr/>
          <p:nvPr/>
        </p:nvSpPr>
        <p:spPr bwMode="auto">
          <a:xfrm>
            <a:off x="3507347" y="1692472"/>
            <a:ext cx="114467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SQL</a:t>
            </a:r>
          </a:p>
        </p:txBody>
      </p:sp>
      <p:sp>
        <p:nvSpPr>
          <p:cNvPr id="156" name="Rectangle 155">
            <a:extLst>
              <a:ext uri="{FF2B5EF4-FFF2-40B4-BE49-F238E27FC236}">
                <a16:creationId xmlns:a16="http://schemas.microsoft.com/office/drawing/2014/main" id="{AE9C6226-1F1B-4621-AAC4-F7D6909A8B1B}"/>
              </a:ext>
            </a:extLst>
          </p:cNvPr>
          <p:cNvSpPr/>
          <p:nvPr/>
        </p:nvSpPr>
        <p:spPr bwMode="auto">
          <a:xfrm>
            <a:off x="1578376" y="1726937"/>
            <a:ext cx="1728633"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rPr>
              <a:t>GENERALLY AVAILABLE</a:t>
            </a:r>
          </a:p>
        </p:txBody>
      </p:sp>
      <p:sp>
        <p:nvSpPr>
          <p:cNvPr id="163" name="Rectangle 162">
            <a:extLst>
              <a:ext uri="{FF2B5EF4-FFF2-40B4-BE49-F238E27FC236}">
                <a16:creationId xmlns:a16="http://schemas.microsoft.com/office/drawing/2014/main" id="{2EB89BBB-7FD5-4CEA-82D3-7E9C1C3AA617}"/>
              </a:ext>
            </a:extLst>
          </p:cNvPr>
          <p:cNvSpPr/>
          <p:nvPr/>
        </p:nvSpPr>
        <p:spPr bwMode="auto">
          <a:xfrm>
            <a:off x="6352223" y="1685268"/>
            <a:ext cx="4201384"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Database for PostgreSQL</a:t>
            </a:r>
          </a:p>
        </p:txBody>
      </p:sp>
      <p:sp>
        <p:nvSpPr>
          <p:cNvPr id="164" name="Rectangle 163">
            <a:extLst>
              <a:ext uri="{FF2B5EF4-FFF2-40B4-BE49-F238E27FC236}">
                <a16:creationId xmlns:a16="http://schemas.microsoft.com/office/drawing/2014/main" id="{F22082ED-3170-4DDB-853A-DD3D2914A870}"/>
              </a:ext>
            </a:extLst>
          </p:cNvPr>
          <p:cNvSpPr/>
          <p:nvPr/>
        </p:nvSpPr>
        <p:spPr bwMode="auto">
          <a:xfrm>
            <a:off x="5430578" y="1726937"/>
            <a:ext cx="1422334"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90493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89C4-23D7-4CEC-AA6F-B5DF0206775B}"/>
              </a:ext>
            </a:extLst>
          </p:cNvPr>
          <p:cNvSpPr>
            <a:spLocks noGrp="1"/>
          </p:cNvSpPr>
          <p:nvPr>
            <p:ph type="title"/>
          </p:nvPr>
        </p:nvSpPr>
        <p:spPr>
          <a:xfrm>
            <a:off x="588263" y="457200"/>
            <a:ext cx="6778640" cy="984885"/>
          </a:xfrm>
        </p:spPr>
        <p:txBody>
          <a:bodyPr/>
          <a:lstStyle/>
          <a:p>
            <a:r>
              <a:rPr lang="en-US" sz="3200"/>
              <a:t>High availability for Arc-enabled PostgreSQL</a:t>
            </a:r>
          </a:p>
        </p:txBody>
      </p:sp>
      <p:sp>
        <p:nvSpPr>
          <p:cNvPr id="3" name="Content Placeholder 2">
            <a:extLst>
              <a:ext uri="{FF2B5EF4-FFF2-40B4-BE49-F238E27FC236}">
                <a16:creationId xmlns:a16="http://schemas.microsoft.com/office/drawing/2014/main" id="{28461A8E-026A-4C61-BBBC-D6D33646A72F}"/>
              </a:ext>
            </a:extLst>
          </p:cNvPr>
          <p:cNvSpPr>
            <a:spLocks noGrp="1"/>
          </p:cNvSpPr>
          <p:nvPr>
            <p:ph sz="quarter" idx="4294967295"/>
          </p:nvPr>
        </p:nvSpPr>
        <p:spPr>
          <a:xfrm>
            <a:off x="584201" y="2400468"/>
            <a:ext cx="4978400" cy="1436291"/>
          </a:xfrm>
        </p:spPr>
        <p:txBody>
          <a:bodyPr wrap="square">
            <a:spAutoFit/>
          </a:bodyPr>
          <a:lstStyle/>
          <a:p>
            <a:pPr>
              <a:spcBef>
                <a:spcPts val="800"/>
              </a:spcBef>
            </a:pPr>
            <a:r>
              <a:rPr lang="en-US" sz="2000">
                <a:gradFill>
                  <a:gsLst>
                    <a:gs pos="1250">
                      <a:schemeClr val="tx1"/>
                    </a:gs>
                    <a:gs pos="100000">
                      <a:schemeClr val="tx1"/>
                    </a:gs>
                  </a:gsLst>
                  <a:lin ang="5400000" scaled="0"/>
                </a:gradFill>
                <a:latin typeface="+mj-lt"/>
              </a:rPr>
              <a:t>Based on </a:t>
            </a:r>
            <a:r>
              <a:rPr lang="en-US" sz="2000" err="1">
                <a:gradFill>
                  <a:gsLst>
                    <a:gs pos="1250">
                      <a:schemeClr val="tx1"/>
                    </a:gs>
                    <a:gs pos="100000">
                      <a:schemeClr val="tx1"/>
                    </a:gs>
                  </a:gsLst>
                  <a:lin ang="5400000" scaled="0"/>
                </a:gradFill>
                <a:latin typeface="+mj-lt"/>
              </a:rPr>
              <a:t>pg_auto_failover</a:t>
            </a:r>
            <a:r>
              <a:rPr lang="en-US" sz="2000">
                <a:gradFill>
                  <a:gsLst>
                    <a:gs pos="1250">
                      <a:schemeClr val="tx1"/>
                    </a:gs>
                    <a:gs pos="100000">
                      <a:schemeClr val="tx1"/>
                    </a:gs>
                  </a:gsLst>
                  <a:lin ang="5400000" scaled="0"/>
                </a:gradFill>
                <a:latin typeface="+mj-lt"/>
              </a:rPr>
              <a:t> extension</a:t>
            </a:r>
          </a:p>
          <a:p>
            <a:pPr>
              <a:spcBef>
                <a:spcPts val="800"/>
              </a:spcBef>
            </a:pPr>
            <a:r>
              <a:rPr lang="en-US" sz="2000">
                <a:gradFill>
                  <a:gsLst>
                    <a:gs pos="1250">
                      <a:schemeClr val="tx1"/>
                    </a:gs>
                    <a:gs pos="100000">
                      <a:schemeClr val="tx1"/>
                    </a:gs>
                  </a:gsLst>
                  <a:lin ang="5400000" scaled="0"/>
                </a:gradFill>
                <a:latin typeface="+mj-lt"/>
              </a:rPr>
              <a:t>Supports multiple secondaries</a:t>
            </a:r>
          </a:p>
          <a:p>
            <a:pPr>
              <a:spcBef>
                <a:spcPts val="800"/>
              </a:spcBef>
            </a:pPr>
            <a:r>
              <a:rPr lang="en-US" sz="2000">
                <a:gradFill>
                  <a:gsLst>
                    <a:gs pos="1250">
                      <a:schemeClr val="tx1"/>
                    </a:gs>
                    <a:gs pos="100000">
                      <a:schemeClr val="tx1"/>
                    </a:gs>
                  </a:gsLst>
                  <a:lin ang="5400000" scaled="0"/>
                </a:gradFill>
                <a:latin typeface="+mj-lt"/>
              </a:rPr>
              <a:t>Failover at the Postgres coordinator/worker level</a:t>
            </a:r>
          </a:p>
        </p:txBody>
      </p:sp>
      <p:grpSp>
        <p:nvGrpSpPr>
          <p:cNvPr id="259" name="Group 258" descr="Application: SQL is connected to Primary which is interconnected to Monitor: Health checks, and also connected to Secondary: Streaming replication. Monitor: Health checks is interconnected to Secondary. Application: SQL (fallback) is connected to Secondary. ">
            <a:extLst>
              <a:ext uri="{FF2B5EF4-FFF2-40B4-BE49-F238E27FC236}">
                <a16:creationId xmlns:a16="http://schemas.microsoft.com/office/drawing/2014/main" id="{862E3DFF-0564-48B9-BBED-7D48BC70ED41}"/>
              </a:ext>
            </a:extLst>
          </p:cNvPr>
          <p:cNvGrpSpPr/>
          <p:nvPr/>
        </p:nvGrpSpPr>
        <p:grpSpPr>
          <a:xfrm>
            <a:off x="7869894" y="481061"/>
            <a:ext cx="4221453" cy="1568461"/>
            <a:chOff x="7381584" y="469341"/>
            <a:chExt cx="4221453" cy="1568461"/>
          </a:xfrm>
        </p:grpSpPr>
        <p:sp>
          <p:nvSpPr>
            <p:cNvPr id="260" name="Rectangle 259">
              <a:extLst>
                <a:ext uri="{FF2B5EF4-FFF2-40B4-BE49-F238E27FC236}">
                  <a16:creationId xmlns:a16="http://schemas.microsoft.com/office/drawing/2014/main" id="{33B7AEFE-691B-4A1E-93A0-6BE3FEC8E0BB}"/>
                </a:ext>
                <a:ext uri="{C183D7F6-B498-43B3-948B-1728B52AA6E4}">
                  <adec:decorative xmlns:adec="http://schemas.microsoft.com/office/drawing/2017/decorative" val="1"/>
                </a:ext>
              </a:extLst>
            </p:cNvPr>
            <p:cNvSpPr/>
            <p:nvPr/>
          </p:nvSpPr>
          <p:spPr>
            <a:xfrm>
              <a:off x="7381584" y="1056752"/>
              <a:ext cx="1082206" cy="393638"/>
            </a:xfrm>
            <a:prstGeom prst="rect">
              <a:avLst/>
            </a:prstGeom>
            <a:noFill/>
            <a:ln w="19050" cap="flat" cmpd="sng" algn="ctr">
              <a:solidFill>
                <a:srgbClr val="0078D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Application</a:t>
              </a:r>
            </a:p>
          </p:txBody>
        </p:sp>
        <p:sp>
          <p:nvSpPr>
            <p:cNvPr id="261" name="Rectangle 260">
              <a:extLst>
                <a:ext uri="{FF2B5EF4-FFF2-40B4-BE49-F238E27FC236}">
                  <a16:creationId xmlns:a16="http://schemas.microsoft.com/office/drawing/2014/main" id="{4725608F-CCFC-4763-8240-A7D6081BD4CB}"/>
                </a:ext>
                <a:ext uri="{C183D7F6-B498-43B3-948B-1728B52AA6E4}">
                  <adec:decorative xmlns:adec="http://schemas.microsoft.com/office/drawing/2017/decorative" val="1"/>
                </a:ext>
              </a:extLst>
            </p:cNvPr>
            <p:cNvSpPr/>
            <p:nvPr/>
          </p:nvSpPr>
          <p:spPr>
            <a:xfrm>
              <a:off x="10520831" y="1056975"/>
              <a:ext cx="1082206" cy="393192"/>
            </a:xfrm>
            <a:prstGeom prst="rect">
              <a:avLst/>
            </a:prstGeom>
            <a:solidFill>
              <a:srgbClr val="50E6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Monitor</a:t>
              </a:r>
            </a:p>
          </p:txBody>
        </p:sp>
        <p:sp>
          <p:nvSpPr>
            <p:cNvPr id="266" name="Rectangle 265">
              <a:extLst>
                <a:ext uri="{FF2B5EF4-FFF2-40B4-BE49-F238E27FC236}">
                  <a16:creationId xmlns:a16="http://schemas.microsoft.com/office/drawing/2014/main" id="{E2929AFC-FB3D-43AC-85E3-E5236C87A3EB}"/>
                </a:ext>
                <a:ext uri="{C183D7F6-B498-43B3-948B-1728B52AA6E4}">
                  <adec:decorative xmlns:adec="http://schemas.microsoft.com/office/drawing/2017/decorative" val="1"/>
                </a:ext>
              </a:extLst>
            </p:cNvPr>
            <p:cNvSpPr/>
            <p:nvPr/>
          </p:nvSpPr>
          <p:spPr>
            <a:xfrm>
              <a:off x="8951208" y="469341"/>
              <a:ext cx="1082206" cy="393638"/>
            </a:xfrm>
            <a:prstGeom prst="rect">
              <a:avLst/>
            </a:prstGeom>
            <a:solidFill>
              <a:srgbClr val="0078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Primary</a:t>
              </a:r>
            </a:p>
          </p:txBody>
        </p:sp>
        <p:sp>
          <p:nvSpPr>
            <p:cNvPr id="267" name="Rectangle 266">
              <a:extLst>
                <a:ext uri="{FF2B5EF4-FFF2-40B4-BE49-F238E27FC236}">
                  <a16:creationId xmlns:a16="http://schemas.microsoft.com/office/drawing/2014/main" id="{8F6BC17A-2639-4EEB-B329-F9082B82ECD0}"/>
                </a:ext>
                <a:ext uri="{C183D7F6-B498-43B3-948B-1728B52AA6E4}">
                  <adec:decorative xmlns:adec="http://schemas.microsoft.com/office/drawing/2017/decorative" val="1"/>
                </a:ext>
              </a:extLst>
            </p:cNvPr>
            <p:cNvSpPr/>
            <p:nvPr/>
          </p:nvSpPr>
          <p:spPr>
            <a:xfrm>
              <a:off x="8951208" y="1644164"/>
              <a:ext cx="1082206" cy="393638"/>
            </a:xfrm>
            <a:prstGeom prst="rect">
              <a:avLst/>
            </a:prstGeom>
            <a:solidFill>
              <a:srgbClr val="243A5E"/>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Secondary</a:t>
              </a:r>
            </a:p>
          </p:txBody>
        </p:sp>
        <p:cxnSp>
          <p:nvCxnSpPr>
            <p:cNvPr id="268" name="Connector: Elbow 267">
              <a:extLst>
                <a:ext uri="{FF2B5EF4-FFF2-40B4-BE49-F238E27FC236}">
                  <a16:creationId xmlns:a16="http://schemas.microsoft.com/office/drawing/2014/main" id="{84242362-1D5F-4BCC-8BCC-DA8DDC1A0440}"/>
                </a:ext>
                <a:ext uri="{C183D7F6-B498-43B3-948B-1728B52AA6E4}">
                  <adec:decorative xmlns:adec="http://schemas.microsoft.com/office/drawing/2017/decorative" val="1"/>
                </a:ext>
              </a:extLst>
            </p:cNvPr>
            <p:cNvCxnSpPr>
              <a:stCxn id="260" idx="0"/>
              <a:endCxn id="266" idx="1"/>
            </p:cNvCxnSpPr>
            <p:nvPr/>
          </p:nvCxnSpPr>
          <p:spPr>
            <a:xfrm rot="5400000" flipH="1" flipV="1">
              <a:off x="8241651" y="347196"/>
              <a:ext cx="390592" cy="1028521"/>
            </a:xfrm>
            <a:prstGeom prst="bentConnector2">
              <a:avLst/>
            </a:prstGeom>
            <a:noFill/>
            <a:ln w="19050" cap="flat" cmpd="sng" algn="ctr">
              <a:solidFill>
                <a:srgbClr val="0078D4"/>
              </a:solidFill>
              <a:prstDash val="solid"/>
              <a:headEnd type="none" w="lg" len="med"/>
              <a:tailEnd type="triangle"/>
            </a:ln>
            <a:effectLst/>
          </p:spPr>
        </p:cxnSp>
        <p:cxnSp>
          <p:nvCxnSpPr>
            <p:cNvPr id="269" name="Connector: Elbow 268">
              <a:extLst>
                <a:ext uri="{FF2B5EF4-FFF2-40B4-BE49-F238E27FC236}">
                  <a16:creationId xmlns:a16="http://schemas.microsoft.com/office/drawing/2014/main" id="{720BE327-8C09-4EA9-B26B-DDD762622D04}"/>
                </a:ext>
                <a:ext uri="{C183D7F6-B498-43B3-948B-1728B52AA6E4}">
                  <adec:decorative xmlns:adec="http://schemas.microsoft.com/office/drawing/2017/decorative" val="1"/>
                </a:ext>
              </a:extLst>
            </p:cNvPr>
            <p:cNvCxnSpPr>
              <a:stCxn id="260" idx="2"/>
              <a:endCxn id="267" idx="1"/>
            </p:cNvCxnSpPr>
            <p:nvPr/>
          </p:nvCxnSpPr>
          <p:spPr>
            <a:xfrm rot="16200000" flipH="1">
              <a:off x="8241651" y="1131425"/>
              <a:ext cx="390593" cy="1028521"/>
            </a:xfrm>
            <a:prstGeom prst="bentConnector2">
              <a:avLst/>
            </a:prstGeom>
            <a:noFill/>
            <a:ln w="19050" cap="flat" cmpd="sng" algn="ctr">
              <a:solidFill>
                <a:srgbClr val="0078D4"/>
              </a:solidFill>
              <a:prstDash val="dash"/>
              <a:headEnd type="none" w="lg" len="med"/>
              <a:tailEnd type="triangle"/>
            </a:ln>
            <a:effectLst/>
          </p:spPr>
        </p:cxnSp>
        <p:cxnSp>
          <p:nvCxnSpPr>
            <p:cNvPr id="270" name="Connector: Elbow 269">
              <a:extLst>
                <a:ext uri="{FF2B5EF4-FFF2-40B4-BE49-F238E27FC236}">
                  <a16:creationId xmlns:a16="http://schemas.microsoft.com/office/drawing/2014/main" id="{4528E9FD-1F72-4429-8D37-CA9BE6F8564D}"/>
                </a:ext>
                <a:ext uri="{C183D7F6-B498-43B3-948B-1728B52AA6E4}">
                  <adec:decorative xmlns:adec="http://schemas.microsoft.com/office/drawing/2017/decorative" val="1"/>
                </a:ext>
              </a:extLst>
            </p:cNvPr>
            <p:cNvCxnSpPr>
              <a:stCxn id="266" idx="3"/>
              <a:endCxn id="261" idx="0"/>
            </p:cNvCxnSpPr>
            <p:nvPr/>
          </p:nvCxnSpPr>
          <p:spPr>
            <a:xfrm>
              <a:off x="10033414" y="666160"/>
              <a:ext cx="1028520" cy="390815"/>
            </a:xfrm>
            <a:prstGeom prst="bentConnector2">
              <a:avLst/>
            </a:prstGeom>
            <a:noFill/>
            <a:ln w="19050" cap="flat" cmpd="sng" algn="ctr">
              <a:solidFill>
                <a:srgbClr val="50E6FF"/>
              </a:solidFill>
              <a:prstDash val="sysDash"/>
              <a:headEnd type="triangle"/>
              <a:tailEnd type="triangle"/>
            </a:ln>
            <a:effectLst/>
          </p:spPr>
        </p:cxnSp>
        <p:cxnSp>
          <p:nvCxnSpPr>
            <p:cNvPr id="271" name="Connector: Elbow 270">
              <a:extLst>
                <a:ext uri="{FF2B5EF4-FFF2-40B4-BE49-F238E27FC236}">
                  <a16:creationId xmlns:a16="http://schemas.microsoft.com/office/drawing/2014/main" id="{2C4E1558-0EFB-4124-8E9D-DE4FF4F2CEBF}"/>
                </a:ext>
                <a:ext uri="{C183D7F6-B498-43B3-948B-1728B52AA6E4}">
                  <adec:decorative xmlns:adec="http://schemas.microsoft.com/office/drawing/2017/decorative" val="1"/>
                </a:ext>
              </a:extLst>
            </p:cNvPr>
            <p:cNvCxnSpPr>
              <a:stCxn id="267" idx="3"/>
              <a:endCxn id="261" idx="2"/>
            </p:cNvCxnSpPr>
            <p:nvPr/>
          </p:nvCxnSpPr>
          <p:spPr>
            <a:xfrm flipV="1">
              <a:off x="10033414" y="1450167"/>
              <a:ext cx="1028520" cy="390816"/>
            </a:xfrm>
            <a:prstGeom prst="bentConnector2">
              <a:avLst/>
            </a:prstGeom>
            <a:noFill/>
            <a:ln w="19050" cap="flat" cmpd="sng" algn="ctr">
              <a:solidFill>
                <a:srgbClr val="50E6FF"/>
              </a:solidFill>
              <a:prstDash val="sysDash"/>
              <a:headEnd type="triangle"/>
              <a:tailEnd type="triangle"/>
            </a:ln>
            <a:effectLst/>
          </p:spPr>
        </p:cxnSp>
        <p:cxnSp>
          <p:nvCxnSpPr>
            <p:cNvPr id="272" name="Straight Arrow Connector 271">
              <a:extLst>
                <a:ext uri="{FF2B5EF4-FFF2-40B4-BE49-F238E27FC236}">
                  <a16:creationId xmlns:a16="http://schemas.microsoft.com/office/drawing/2014/main" id="{6D39EC34-79B2-4EF3-839C-E2BFC8B49D61}"/>
                </a:ext>
                <a:ext uri="{C183D7F6-B498-43B3-948B-1728B52AA6E4}">
                  <adec:decorative xmlns:adec="http://schemas.microsoft.com/office/drawing/2017/decorative" val="1"/>
                </a:ext>
              </a:extLst>
            </p:cNvPr>
            <p:cNvCxnSpPr>
              <a:cxnSpLocks/>
            </p:cNvCxnSpPr>
            <p:nvPr/>
          </p:nvCxnSpPr>
          <p:spPr>
            <a:xfrm>
              <a:off x="9281853" y="862979"/>
              <a:ext cx="0" cy="781185"/>
            </a:xfrm>
            <a:prstGeom prst="straightConnector1">
              <a:avLst/>
            </a:prstGeom>
            <a:noFill/>
            <a:ln w="19050" cap="flat" cmpd="sng" algn="ctr">
              <a:solidFill>
                <a:srgbClr val="FFFFFF"/>
              </a:solidFill>
              <a:prstDash val="solid"/>
              <a:headEnd type="none" w="lg" len="med"/>
              <a:tailEnd type="triangle"/>
            </a:ln>
            <a:effectLst/>
          </p:spPr>
        </p:cxnSp>
        <p:sp>
          <p:nvSpPr>
            <p:cNvPr id="273" name="Text Placeholder 2">
              <a:extLst>
                <a:ext uri="{FF2B5EF4-FFF2-40B4-BE49-F238E27FC236}">
                  <a16:creationId xmlns:a16="http://schemas.microsoft.com/office/drawing/2014/main" id="{67D5C94E-860C-478F-AD3C-B1FD4F1EFF28}"/>
                </a:ext>
                <a:ext uri="{C183D7F6-B498-43B3-948B-1728B52AA6E4}">
                  <adec:decorative xmlns:adec="http://schemas.microsoft.com/office/drawing/2017/decorative" val="1"/>
                </a:ext>
              </a:extLst>
            </p:cNvPr>
            <p:cNvSpPr txBox="1">
              <a:spLocks/>
            </p:cNvSpPr>
            <p:nvPr/>
          </p:nvSpPr>
          <p:spPr>
            <a:xfrm>
              <a:off x="8020061" y="752020"/>
              <a:ext cx="714248"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a:t>
              </a:r>
            </a:p>
          </p:txBody>
        </p:sp>
        <p:sp>
          <p:nvSpPr>
            <p:cNvPr id="274" name="Text Placeholder 2">
              <a:extLst>
                <a:ext uri="{FF2B5EF4-FFF2-40B4-BE49-F238E27FC236}">
                  <a16:creationId xmlns:a16="http://schemas.microsoft.com/office/drawing/2014/main" id="{3A47C129-D2E1-4B5C-A6DF-032F41E19796}"/>
                </a:ext>
                <a:ext uri="{C183D7F6-B498-43B3-948B-1728B52AA6E4}">
                  <adec:decorative xmlns:adec="http://schemas.microsoft.com/office/drawing/2017/decorative" val="1"/>
                </a:ext>
              </a:extLst>
            </p:cNvPr>
            <p:cNvSpPr txBox="1">
              <a:spLocks/>
            </p:cNvSpPr>
            <p:nvPr/>
          </p:nvSpPr>
          <p:spPr>
            <a:xfrm>
              <a:off x="8020060"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 (fallback)</a:t>
              </a:r>
            </a:p>
          </p:txBody>
        </p:sp>
        <p:sp>
          <p:nvSpPr>
            <p:cNvPr id="275" name="Text Placeholder 2">
              <a:extLst>
                <a:ext uri="{FF2B5EF4-FFF2-40B4-BE49-F238E27FC236}">
                  <a16:creationId xmlns:a16="http://schemas.microsoft.com/office/drawing/2014/main" id="{D96F9F57-2A8F-49AB-9ABB-F97DCB785AE9}"/>
                </a:ext>
                <a:ext uri="{C183D7F6-B498-43B3-948B-1728B52AA6E4}">
                  <adec:decorative xmlns:adec="http://schemas.microsoft.com/office/drawing/2017/decorative" val="1"/>
                </a:ext>
              </a:extLst>
            </p:cNvPr>
            <p:cNvSpPr txBox="1">
              <a:spLocks/>
            </p:cNvSpPr>
            <p:nvPr/>
          </p:nvSpPr>
          <p:spPr>
            <a:xfrm>
              <a:off x="10160837" y="752020"/>
              <a:ext cx="836787"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6" name="Text Placeholder 2">
              <a:extLst>
                <a:ext uri="{FF2B5EF4-FFF2-40B4-BE49-F238E27FC236}">
                  <a16:creationId xmlns:a16="http://schemas.microsoft.com/office/drawing/2014/main" id="{64791A07-91A4-416C-898B-CCABB1F717DE}"/>
                </a:ext>
                <a:ext uri="{C183D7F6-B498-43B3-948B-1728B52AA6E4}">
                  <adec:decorative xmlns:adec="http://schemas.microsoft.com/office/drawing/2017/decorative" val="1"/>
                </a:ext>
              </a:extLst>
            </p:cNvPr>
            <p:cNvSpPr txBox="1">
              <a:spLocks/>
            </p:cNvSpPr>
            <p:nvPr/>
          </p:nvSpPr>
          <p:spPr>
            <a:xfrm>
              <a:off x="10132765"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7" name="Text Placeholder 2">
              <a:extLst>
                <a:ext uri="{FF2B5EF4-FFF2-40B4-BE49-F238E27FC236}">
                  <a16:creationId xmlns:a16="http://schemas.microsoft.com/office/drawing/2014/main" id="{FDE2F5F0-3B4E-4F86-BE66-114F87D7183B}"/>
                </a:ext>
                <a:ext uri="{C183D7F6-B498-43B3-948B-1728B52AA6E4}">
                  <adec:decorative xmlns:adec="http://schemas.microsoft.com/office/drawing/2017/decorative" val="1"/>
                </a:ext>
              </a:extLst>
            </p:cNvPr>
            <p:cNvSpPr txBox="1">
              <a:spLocks/>
            </p:cNvSpPr>
            <p:nvPr/>
          </p:nvSpPr>
          <p:spPr>
            <a:xfrm>
              <a:off x="9351320" y="1099683"/>
              <a:ext cx="682093"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Streaming replication</a:t>
              </a:r>
            </a:p>
          </p:txBody>
        </p:sp>
      </p:grpSp>
      <p:grpSp>
        <p:nvGrpSpPr>
          <p:cNvPr id="4" name="Group 3" descr="High availability for Arc-enabled PostgreSQL diagram showing Application connected to Server group. Coordinator Primary and Coordinator Secondary are connected to Worker 1 Primary, Worker 1 Secondary, Worker 2 Primary, Worker 2 Secondary and Worker 3 Primary, Worker 3 Secondary. Monitor is interconnected to Coordinator Primary and Coordinator Secondary and Worker 1 Primary, Worker 1 Secondary, Worker 2 Primary, Worker 2 Secondary and Worker 3 Primary, Worker 3 Secondary.">
            <a:extLst>
              <a:ext uri="{FF2B5EF4-FFF2-40B4-BE49-F238E27FC236}">
                <a16:creationId xmlns:a16="http://schemas.microsoft.com/office/drawing/2014/main" id="{5E4D1F53-DC1E-4C3C-812E-73829FF1464C}"/>
              </a:ext>
            </a:extLst>
          </p:cNvPr>
          <p:cNvGrpSpPr/>
          <p:nvPr/>
        </p:nvGrpSpPr>
        <p:grpSpPr>
          <a:xfrm>
            <a:off x="6473573" y="2343150"/>
            <a:ext cx="5620118" cy="3932090"/>
            <a:chOff x="5982919" y="2343150"/>
            <a:chExt cx="5620118" cy="3932090"/>
          </a:xfrm>
        </p:grpSpPr>
        <p:sp>
          <p:nvSpPr>
            <p:cNvPr id="262" name="Metadata box">
              <a:extLst>
                <a:ext uri="{FF2B5EF4-FFF2-40B4-BE49-F238E27FC236}">
                  <a16:creationId xmlns:a16="http://schemas.microsoft.com/office/drawing/2014/main" id="{9B21E8A1-4E78-4F2E-BF86-E0438E5C9EA1}"/>
                </a:ext>
                <a:ext uri="{C183D7F6-B498-43B3-948B-1728B52AA6E4}">
                  <adec:decorative xmlns:adec="http://schemas.microsoft.com/office/drawing/2017/decorative" val="1"/>
                </a:ext>
              </a:extLst>
            </p:cNvPr>
            <p:cNvSpPr/>
            <p:nvPr/>
          </p:nvSpPr>
          <p:spPr bwMode="auto">
            <a:xfrm>
              <a:off x="7381585" y="2343150"/>
              <a:ext cx="4221452" cy="3932090"/>
            </a:xfrm>
            <a:prstGeom prst="rect">
              <a:avLst/>
            </a:prstGeom>
            <a:solidFill>
              <a:srgbClr val="000000"/>
            </a:solidFill>
            <a:ln w="19050" cap="flat" cmpd="sng" algn="ctr">
              <a:solidFill>
                <a:srgbClr val="0078D4"/>
              </a:solidFill>
              <a:prstDash val="solid"/>
              <a:miter lim="800000"/>
              <a:headEnd type="none" w="med" len="med"/>
              <a:tailEnd type="none" w="med" len="med"/>
            </a:ln>
            <a:effectLst>
              <a:outerShdw blurRad="190500" algn="tl" rotWithShape="0">
                <a:srgbClr val="0078D4">
                  <a:alpha val="33000"/>
                </a:srgbClr>
              </a:outerShdw>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263" name="Metadata box">
              <a:extLst>
                <a:ext uri="{FF2B5EF4-FFF2-40B4-BE49-F238E27FC236}">
                  <a16:creationId xmlns:a16="http://schemas.microsoft.com/office/drawing/2014/main" id="{B259B94F-00D1-4FD8-B7DD-E9EDC18EE903}"/>
                </a:ext>
                <a:ext uri="{C183D7F6-B498-43B3-948B-1728B52AA6E4}">
                  <adec:decorative xmlns:adec="http://schemas.microsoft.com/office/drawing/2017/decorative" val="1"/>
                </a:ext>
              </a:extLst>
            </p:cNvPr>
            <p:cNvSpPr/>
            <p:nvPr/>
          </p:nvSpPr>
          <p:spPr bwMode="auto">
            <a:xfrm rot="16200000">
              <a:off x="5590467" y="4134268"/>
              <a:ext cx="3932090" cy="349854"/>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64" name="left back arrow">
              <a:extLst>
                <a:ext uri="{FF2B5EF4-FFF2-40B4-BE49-F238E27FC236}">
                  <a16:creationId xmlns:a16="http://schemas.microsoft.com/office/drawing/2014/main" id="{66D71996-7A88-40D9-87B3-A86EB17F3464}"/>
                </a:ext>
                <a:ext uri="{C183D7F6-B498-43B3-948B-1728B52AA6E4}">
                  <adec:decorative xmlns:adec="http://schemas.microsoft.com/office/drawing/2017/decorative" val="1"/>
                </a:ext>
              </a:extLst>
            </p:cNvPr>
            <p:cNvCxnSpPr>
              <a:cxnSpLocks/>
              <a:stCxn id="265" idx="3"/>
              <a:endCxn id="263" idx="0"/>
            </p:cNvCxnSpPr>
            <p:nvPr/>
          </p:nvCxnSpPr>
          <p:spPr>
            <a:xfrm>
              <a:off x="7065125" y="4309195"/>
              <a:ext cx="316460" cy="0"/>
            </a:xfrm>
            <a:prstGeom prst="straightConnector1">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C1AEFD5F-7ED4-4C03-8260-81D4280481B4}"/>
                </a:ext>
                <a:ext uri="{C183D7F6-B498-43B3-948B-1728B52AA6E4}">
                  <adec:decorative xmlns:adec="http://schemas.microsoft.com/office/drawing/2017/decorative" val="1"/>
                </a:ext>
              </a:extLst>
            </p:cNvPr>
            <p:cNvSpPr/>
            <p:nvPr/>
          </p:nvSpPr>
          <p:spPr>
            <a:xfrm>
              <a:off x="5982919" y="4112376"/>
              <a:ext cx="1082206" cy="393638"/>
            </a:xfrm>
            <a:prstGeom prst="rect">
              <a:avLst/>
            </a:prstGeom>
            <a:noFill/>
            <a:ln w="19050">
              <a:solidFill>
                <a:srgbClr val="0078D4"/>
              </a:solid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a:t>
              </a:r>
            </a:p>
          </p:txBody>
        </p:sp>
        <p:sp>
          <p:nvSpPr>
            <p:cNvPr id="339" name="Rectangle 338">
              <a:extLst>
                <a:ext uri="{FF2B5EF4-FFF2-40B4-BE49-F238E27FC236}">
                  <a16:creationId xmlns:a16="http://schemas.microsoft.com/office/drawing/2014/main" id="{BCE3C296-EE02-4CF6-91F6-691594B26B8B}"/>
                </a:ext>
                <a:ext uri="{C183D7F6-B498-43B3-948B-1728B52AA6E4}">
                  <adec:decorative xmlns:adec="http://schemas.microsoft.com/office/drawing/2017/decorative" val="1"/>
                </a:ext>
              </a:extLst>
            </p:cNvPr>
            <p:cNvSpPr/>
            <p:nvPr/>
          </p:nvSpPr>
          <p:spPr>
            <a:xfrm>
              <a:off x="10009725" y="502443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Text Placeholder 2">
              <a:extLst>
                <a:ext uri="{FF2B5EF4-FFF2-40B4-BE49-F238E27FC236}">
                  <a16:creationId xmlns:a16="http://schemas.microsoft.com/office/drawing/2014/main" id="{51594F9F-2E44-4DA4-AAF5-6C7BFDF73E42}"/>
                </a:ext>
                <a:ext uri="{C183D7F6-B498-43B3-948B-1728B52AA6E4}">
                  <adec:decorative xmlns:adec="http://schemas.microsoft.com/office/drawing/2017/decorative" val="1"/>
                </a:ext>
              </a:extLst>
            </p:cNvPr>
            <p:cNvSpPr txBox="1">
              <a:spLocks/>
            </p:cNvSpPr>
            <p:nvPr/>
          </p:nvSpPr>
          <p:spPr>
            <a:xfrm>
              <a:off x="10672484" y="51756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Primary</a:t>
              </a:r>
            </a:p>
          </p:txBody>
        </p:sp>
        <p:sp>
          <p:nvSpPr>
            <p:cNvPr id="343" name="Text Placeholder 2">
              <a:extLst>
                <a:ext uri="{FF2B5EF4-FFF2-40B4-BE49-F238E27FC236}">
                  <a16:creationId xmlns:a16="http://schemas.microsoft.com/office/drawing/2014/main" id="{07800495-9E22-47E3-BBE3-3D1CE817BB0B}"/>
                </a:ext>
                <a:ext uri="{C183D7F6-B498-43B3-948B-1728B52AA6E4}">
                  <adec:decorative xmlns:adec="http://schemas.microsoft.com/office/drawing/2017/decorative" val="1"/>
                </a:ext>
              </a:extLst>
            </p:cNvPr>
            <p:cNvSpPr txBox="1">
              <a:spLocks/>
            </p:cNvSpPr>
            <p:nvPr/>
          </p:nvSpPr>
          <p:spPr>
            <a:xfrm>
              <a:off x="10672484" y="571576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Secondary</a:t>
              </a:r>
            </a:p>
          </p:txBody>
        </p:sp>
        <p:sp>
          <p:nvSpPr>
            <p:cNvPr id="344" name="Rectangle 343">
              <a:extLst>
                <a:ext uri="{FF2B5EF4-FFF2-40B4-BE49-F238E27FC236}">
                  <a16:creationId xmlns:a16="http://schemas.microsoft.com/office/drawing/2014/main" id="{829BC4AC-91C7-4582-ABDD-F3FF3CD406C6}"/>
                </a:ext>
                <a:ext uri="{C183D7F6-B498-43B3-948B-1728B52AA6E4}">
                  <adec:decorative xmlns:adec="http://schemas.microsoft.com/office/drawing/2017/decorative" val="1"/>
                </a:ext>
              </a:extLst>
            </p:cNvPr>
            <p:cNvSpPr/>
            <p:nvPr/>
          </p:nvSpPr>
          <p:spPr>
            <a:xfrm>
              <a:off x="7951586" y="5795959"/>
              <a:ext cx="1082206" cy="361901"/>
            </a:xfrm>
            <a:prstGeom prst="rect">
              <a:avLst/>
            </a:prstGeom>
            <a:solidFill>
              <a:srgbClr val="50E6FF"/>
            </a:solidFill>
            <a:ln w="19050">
              <a:no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Monitor</a:t>
              </a:r>
            </a:p>
          </p:txBody>
        </p:sp>
        <p:grpSp>
          <p:nvGrpSpPr>
            <p:cNvPr id="58" name="Group 57">
              <a:extLst>
                <a:ext uri="{FF2B5EF4-FFF2-40B4-BE49-F238E27FC236}">
                  <a16:creationId xmlns:a16="http://schemas.microsoft.com/office/drawing/2014/main" id="{B03F36A0-45A3-42E9-A816-F9FB4EBC8F41}"/>
                </a:ext>
              </a:extLst>
            </p:cNvPr>
            <p:cNvGrpSpPr/>
            <p:nvPr/>
          </p:nvGrpSpPr>
          <p:grpSpPr>
            <a:xfrm>
              <a:off x="10071510" y="5659419"/>
              <a:ext cx="421936" cy="416103"/>
              <a:chOff x="9844422" y="5683234"/>
              <a:chExt cx="421936" cy="416103"/>
            </a:xfrm>
          </p:grpSpPr>
          <p:sp>
            <p:nvSpPr>
              <p:cNvPr id="353" name="top right box">
                <a:extLst>
                  <a:ext uri="{FF2B5EF4-FFF2-40B4-BE49-F238E27FC236}">
                    <a16:creationId xmlns:a16="http://schemas.microsoft.com/office/drawing/2014/main" id="{F75E0159-B3FB-4834-82DA-A5355637AFBE}"/>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354" name="Group 353">
                <a:extLst>
                  <a:ext uri="{FF2B5EF4-FFF2-40B4-BE49-F238E27FC236}">
                    <a16:creationId xmlns:a16="http://schemas.microsoft.com/office/drawing/2014/main" id="{659A55D0-7BD7-456A-8FB0-95BD79716084}"/>
                  </a:ext>
                </a:extLst>
              </p:cNvPr>
              <p:cNvGrpSpPr>
                <a:grpSpLocks noChangeAspect="1"/>
              </p:cNvGrpSpPr>
              <p:nvPr/>
            </p:nvGrpSpPr>
            <p:grpSpPr>
              <a:xfrm>
                <a:off x="9933749" y="5834489"/>
                <a:ext cx="212540" cy="223213"/>
                <a:chOff x="2235201" y="1839913"/>
                <a:chExt cx="3659187" cy="3790951"/>
              </a:xfrm>
              <a:solidFill>
                <a:schemeClr val="tx1"/>
              </a:solidFill>
            </p:grpSpPr>
            <p:sp>
              <p:nvSpPr>
                <p:cNvPr id="355" name="Freeform 25">
                  <a:extLst>
                    <a:ext uri="{FF2B5EF4-FFF2-40B4-BE49-F238E27FC236}">
                      <a16:creationId xmlns:a16="http://schemas.microsoft.com/office/drawing/2014/main" id="{F1F81759-CB15-4D89-AD33-E3C9DCA907E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6" name="Freeform 26">
                  <a:extLst>
                    <a:ext uri="{FF2B5EF4-FFF2-40B4-BE49-F238E27FC236}">
                      <a16:creationId xmlns:a16="http://schemas.microsoft.com/office/drawing/2014/main" id="{69D4A37F-A18C-41B9-BCA4-EC609B191C42}"/>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7" name="Freeform 27">
                  <a:extLst>
                    <a:ext uri="{FF2B5EF4-FFF2-40B4-BE49-F238E27FC236}">
                      <a16:creationId xmlns:a16="http://schemas.microsoft.com/office/drawing/2014/main" id="{03E976B7-B7FE-4A10-B202-5E1B15D640A7}"/>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8" name="Freeform 28">
                  <a:extLst>
                    <a:ext uri="{FF2B5EF4-FFF2-40B4-BE49-F238E27FC236}">
                      <a16:creationId xmlns:a16="http://schemas.microsoft.com/office/drawing/2014/main" id="{B7B9913B-C848-4533-8A53-79177CB24AD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9" name="Freeform 29">
                  <a:extLst>
                    <a:ext uri="{FF2B5EF4-FFF2-40B4-BE49-F238E27FC236}">
                      <a16:creationId xmlns:a16="http://schemas.microsoft.com/office/drawing/2014/main" id="{224E95D8-A52B-489E-81C6-5B6F26E1AFF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0" name="Freeform 30">
                  <a:extLst>
                    <a:ext uri="{FF2B5EF4-FFF2-40B4-BE49-F238E27FC236}">
                      <a16:creationId xmlns:a16="http://schemas.microsoft.com/office/drawing/2014/main" id="{08DF96D2-AA69-4DCE-91AD-021AA74D0837}"/>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1" name="Freeform 31">
                  <a:extLst>
                    <a:ext uri="{FF2B5EF4-FFF2-40B4-BE49-F238E27FC236}">
                      <a16:creationId xmlns:a16="http://schemas.microsoft.com/office/drawing/2014/main" id="{36A98935-02CF-4C9C-827E-31F5574384D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2" name="Group 105">
                <a:extLst>
                  <a:ext uri="{FF2B5EF4-FFF2-40B4-BE49-F238E27FC236}">
                    <a16:creationId xmlns:a16="http://schemas.microsoft.com/office/drawing/2014/main" id="{725C45EA-0403-4BA4-9FEA-AD8260E199E3}"/>
                  </a:ext>
                </a:extLst>
              </p:cNvPr>
              <p:cNvGrpSpPr>
                <a:grpSpLocks noChangeAspect="1"/>
              </p:cNvGrpSpPr>
              <p:nvPr/>
            </p:nvGrpSpPr>
            <p:grpSpPr bwMode="auto">
              <a:xfrm>
                <a:off x="9844422" y="5683234"/>
                <a:ext cx="138227" cy="128151"/>
                <a:chOff x="2192" y="2781"/>
                <a:chExt cx="343" cy="318"/>
              </a:xfrm>
            </p:grpSpPr>
            <p:sp>
              <p:nvSpPr>
                <p:cNvPr id="363" name="AutoShape 104">
                  <a:extLst>
                    <a:ext uri="{FF2B5EF4-FFF2-40B4-BE49-F238E27FC236}">
                      <a16:creationId xmlns:a16="http://schemas.microsoft.com/office/drawing/2014/main" id="{A8526870-3D18-43F3-B33C-35FCA82EFAD8}"/>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106">
                  <a:extLst>
                    <a:ext uri="{FF2B5EF4-FFF2-40B4-BE49-F238E27FC236}">
                      <a16:creationId xmlns:a16="http://schemas.microsoft.com/office/drawing/2014/main" id="{455C4951-BA88-41DD-9FB3-21D11F095BD7}"/>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107">
                  <a:extLst>
                    <a:ext uri="{FF2B5EF4-FFF2-40B4-BE49-F238E27FC236}">
                      <a16:creationId xmlns:a16="http://schemas.microsoft.com/office/drawing/2014/main" id="{0036AB38-2678-4196-B7BF-579FD224A91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108">
                  <a:extLst>
                    <a:ext uri="{FF2B5EF4-FFF2-40B4-BE49-F238E27FC236}">
                      <a16:creationId xmlns:a16="http://schemas.microsoft.com/office/drawing/2014/main" id="{AF9BF480-8622-4A02-A910-5B6609DB9175}"/>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Rectangle 109">
                  <a:extLst>
                    <a:ext uri="{FF2B5EF4-FFF2-40B4-BE49-F238E27FC236}">
                      <a16:creationId xmlns:a16="http://schemas.microsoft.com/office/drawing/2014/main" id="{E07040C2-FBDA-4F65-B312-C70834506F48}"/>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Rectangle 110">
                  <a:extLst>
                    <a:ext uri="{FF2B5EF4-FFF2-40B4-BE49-F238E27FC236}">
                      <a16:creationId xmlns:a16="http://schemas.microsoft.com/office/drawing/2014/main" id="{5458D081-D03E-461A-BE71-155F1204530F}"/>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9" name="Oval 111">
                  <a:extLst>
                    <a:ext uri="{FF2B5EF4-FFF2-40B4-BE49-F238E27FC236}">
                      <a16:creationId xmlns:a16="http://schemas.microsoft.com/office/drawing/2014/main" id="{54A6700E-7320-47CD-BF2A-7345ABE8D87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0" name="Oval 112">
                  <a:extLst>
                    <a:ext uri="{FF2B5EF4-FFF2-40B4-BE49-F238E27FC236}">
                      <a16:creationId xmlns:a16="http://schemas.microsoft.com/office/drawing/2014/main" id="{3BD49D9D-2FD8-44E5-9479-9E58AF043A96}"/>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Oval 113">
                  <a:extLst>
                    <a:ext uri="{FF2B5EF4-FFF2-40B4-BE49-F238E27FC236}">
                      <a16:creationId xmlns:a16="http://schemas.microsoft.com/office/drawing/2014/main" id="{5494C559-F705-4C58-BC71-8EB87FB3671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Oval 114">
                  <a:extLst>
                    <a:ext uri="{FF2B5EF4-FFF2-40B4-BE49-F238E27FC236}">
                      <a16:creationId xmlns:a16="http://schemas.microsoft.com/office/drawing/2014/main" id="{A2E91CA2-E2F1-4FE3-8289-04598D8F64F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3" name="Oval 115">
                  <a:extLst>
                    <a:ext uri="{FF2B5EF4-FFF2-40B4-BE49-F238E27FC236}">
                      <a16:creationId xmlns:a16="http://schemas.microsoft.com/office/drawing/2014/main" id="{E1A1365B-B3DB-436F-A942-45BC7F986A52}"/>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4" name="Oval 116">
                  <a:extLst>
                    <a:ext uri="{FF2B5EF4-FFF2-40B4-BE49-F238E27FC236}">
                      <a16:creationId xmlns:a16="http://schemas.microsoft.com/office/drawing/2014/main" id="{F7F155A8-4EA3-451A-9C7A-1021CB27CE07}"/>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Oval 117">
                  <a:extLst>
                    <a:ext uri="{FF2B5EF4-FFF2-40B4-BE49-F238E27FC236}">
                      <a16:creationId xmlns:a16="http://schemas.microsoft.com/office/drawing/2014/main" id="{A97ABA01-B468-4659-819D-9477D37BE9F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8">
                  <a:extLst>
                    <a:ext uri="{FF2B5EF4-FFF2-40B4-BE49-F238E27FC236}">
                      <a16:creationId xmlns:a16="http://schemas.microsoft.com/office/drawing/2014/main" id="{6F6C898B-6C06-466A-8EB3-640F15BC3B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9">
                  <a:extLst>
                    <a:ext uri="{FF2B5EF4-FFF2-40B4-BE49-F238E27FC236}">
                      <a16:creationId xmlns:a16="http://schemas.microsoft.com/office/drawing/2014/main" id="{C890EBEC-C9B3-4FF6-A841-3A22E20C8FA0}"/>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20">
                  <a:extLst>
                    <a:ext uri="{FF2B5EF4-FFF2-40B4-BE49-F238E27FC236}">
                      <a16:creationId xmlns:a16="http://schemas.microsoft.com/office/drawing/2014/main" id="{82E26820-0EF3-4F01-8967-E7BFFD72371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21">
                  <a:extLst>
                    <a:ext uri="{FF2B5EF4-FFF2-40B4-BE49-F238E27FC236}">
                      <a16:creationId xmlns:a16="http://schemas.microsoft.com/office/drawing/2014/main" id="{03DF565A-8842-48D8-8976-3CD60CBF13D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22">
                  <a:extLst>
                    <a:ext uri="{FF2B5EF4-FFF2-40B4-BE49-F238E27FC236}">
                      <a16:creationId xmlns:a16="http://schemas.microsoft.com/office/drawing/2014/main" id="{3248FC64-36CE-42FF-8DE0-2DE83D6A442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42" name="Connector: Elbow 41">
              <a:extLst>
                <a:ext uri="{FF2B5EF4-FFF2-40B4-BE49-F238E27FC236}">
                  <a16:creationId xmlns:a16="http://schemas.microsoft.com/office/drawing/2014/main" id="{5BB72CB8-97DF-4E72-ACDA-610E091AB2DE}"/>
                </a:ext>
                <a:ext uri="{C183D7F6-B498-43B3-948B-1728B52AA6E4}">
                  <adec:decorative xmlns:adec="http://schemas.microsoft.com/office/drawing/2017/decorative" val="1"/>
                </a:ext>
              </a:extLst>
            </p:cNvPr>
            <p:cNvCxnSpPr>
              <a:cxnSpLocks/>
              <a:stCxn id="344" idx="3"/>
              <a:endCxn id="353" idx="1"/>
            </p:cNvCxnSpPr>
            <p:nvPr/>
          </p:nvCxnSpPr>
          <p:spPr>
            <a:xfrm flipV="1">
              <a:off x="9033792" y="5888909"/>
              <a:ext cx="1086428" cy="88001"/>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413" name="Connector: Elbow 412">
              <a:extLst>
                <a:ext uri="{FF2B5EF4-FFF2-40B4-BE49-F238E27FC236}">
                  <a16:creationId xmlns:a16="http://schemas.microsoft.com/office/drawing/2014/main" id="{5FB33DE1-4446-4F77-A668-2CB3448B7EE3}"/>
                </a:ext>
                <a:ext uri="{C183D7F6-B498-43B3-948B-1728B52AA6E4}">
                  <adec:decorative xmlns:adec="http://schemas.microsoft.com/office/drawing/2017/decorative" val="1"/>
                </a:ext>
              </a:extLst>
            </p:cNvPr>
            <p:cNvCxnSpPr>
              <a:cxnSpLocks/>
              <a:stCxn id="344" idx="3"/>
              <a:endCxn id="482" idx="1"/>
            </p:cNvCxnSpPr>
            <p:nvPr/>
          </p:nvCxnSpPr>
          <p:spPr>
            <a:xfrm flipV="1">
              <a:off x="9033792" y="5332608"/>
              <a:ext cx="1086428" cy="644302"/>
            </a:xfrm>
            <a:prstGeom prst="bentConnector3">
              <a:avLst>
                <a:gd name="adj1" fmla="val 68192"/>
              </a:avLst>
            </a:prstGeom>
            <a:noFill/>
            <a:ln w="19050" cap="flat" cmpd="sng" algn="ctr">
              <a:solidFill>
                <a:srgbClr val="50E6FF"/>
              </a:solidFill>
              <a:prstDash val="sysDash"/>
              <a:miter lim="800000"/>
              <a:tailEnd type="triangle"/>
            </a:ln>
            <a:effectLst/>
          </p:spPr>
        </p:cxnSp>
        <p:grpSp>
          <p:nvGrpSpPr>
            <p:cNvPr id="481" name="Group 480">
              <a:extLst>
                <a:ext uri="{FF2B5EF4-FFF2-40B4-BE49-F238E27FC236}">
                  <a16:creationId xmlns:a16="http://schemas.microsoft.com/office/drawing/2014/main" id="{8EDEBD2A-FD2C-4029-8E2F-D705465A6DE1}"/>
                </a:ext>
              </a:extLst>
            </p:cNvPr>
            <p:cNvGrpSpPr/>
            <p:nvPr/>
          </p:nvGrpSpPr>
          <p:grpSpPr>
            <a:xfrm>
              <a:off x="10071510" y="5103118"/>
              <a:ext cx="421936" cy="416103"/>
              <a:chOff x="9844422" y="5683234"/>
              <a:chExt cx="421936" cy="416103"/>
            </a:xfrm>
          </p:grpSpPr>
          <p:sp>
            <p:nvSpPr>
              <p:cNvPr id="482" name="top right box">
                <a:extLst>
                  <a:ext uri="{FF2B5EF4-FFF2-40B4-BE49-F238E27FC236}">
                    <a16:creationId xmlns:a16="http://schemas.microsoft.com/office/drawing/2014/main" id="{59E83E9D-8005-406C-9C93-884A397E23DC}"/>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483" name="Group 482">
                <a:extLst>
                  <a:ext uri="{FF2B5EF4-FFF2-40B4-BE49-F238E27FC236}">
                    <a16:creationId xmlns:a16="http://schemas.microsoft.com/office/drawing/2014/main" id="{879DCE0D-BB21-4B33-86E6-C27A1DF0B20A}"/>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03" name="Freeform 25">
                  <a:extLst>
                    <a:ext uri="{FF2B5EF4-FFF2-40B4-BE49-F238E27FC236}">
                      <a16:creationId xmlns:a16="http://schemas.microsoft.com/office/drawing/2014/main" id="{0C80D03D-EB87-48D2-9F69-ED9E06935BE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4" name="Freeform 26">
                  <a:extLst>
                    <a:ext uri="{FF2B5EF4-FFF2-40B4-BE49-F238E27FC236}">
                      <a16:creationId xmlns:a16="http://schemas.microsoft.com/office/drawing/2014/main" id="{2084A2D4-8E87-4D6B-8C7F-F6037DA2A09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5" name="Freeform 27">
                  <a:extLst>
                    <a:ext uri="{FF2B5EF4-FFF2-40B4-BE49-F238E27FC236}">
                      <a16:creationId xmlns:a16="http://schemas.microsoft.com/office/drawing/2014/main" id="{7F1FE4EF-FA02-4D54-B9B0-3FA440B42719}"/>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6" name="Freeform 28">
                  <a:extLst>
                    <a:ext uri="{FF2B5EF4-FFF2-40B4-BE49-F238E27FC236}">
                      <a16:creationId xmlns:a16="http://schemas.microsoft.com/office/drawing/2014/main" id="{F3E70F44-4921-4378-B8C1-1EE7D606F5A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7" name="Freeform 29">
                  <a:extLst>
                    <a:ext uri="{FF2B5EF4-FFF2-40B4-BE49-F238E27FC236}">
                      <a16:creationId xmlns:a16="http://schemas.microsoft.com/office/drawing/2014/main" id="{15EE0857-0733-4E7A-8041-51914679C6B3}"/>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8" name="Freeform 30">
                  <a:extLst>
                    <a:ext uri="{FF2B5EF4-FFF2-40B4-BE49-F238E27FC236}">
                      <a16:creationId xmlns:a16="http://schemas.microsoft.com/office/drawing/2014/main" id="{4F7C02A1-55CF-4E6D-A8E8-D606971494D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9" name="Freeform 31">
                  <a:extLst>
                    <a:ext uri="{FF2B5EF4-FFF2-40B4-BE49-F238E27FC236}">
                      <a16:creationId xmlns:a16="http://schemas.microsoft.com/office/drawing/2014/main" id="{1C5B73C0-DD7F-4A00-AD35-C03B21497476}"/>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84" name="Group 105">
                <a:extLst>
                  <a:ext uri="{FF2B5EF4-FFF2-40B4-BE49-F238E27FC236}">
                    <a16:creationId xmlns:a16="http://schemas.microsoft.com/office/drawing/2014/main" id="{9F54F2C0-4FA8-4555-81A1-586634B39E14}"/>
                  </a:ext>
                </a:extLst>
              </p:cNvPr>
              <p:cNvGrpSpPr>
                <a:grpSpLocks noChangeAspect="1"/>
              </p:cNvGrpSpPr>
              <p:nvPr/>
            </p:nvGrpSpPr>
            <p:grpSpPr bwMode="auto">
              <a:xfrm>
                <a:off x="9844422" y="5683234"/>
                <a:ext cx="138227" cy="128151"/>
                <a:chOff x="2192" y="2781"/>
                <a:chExt cx="343" cy="318"/>
              </a:xfrm>
            </p:grpSpPr>
            <p:sp>
              <p:nvSpPr>
                <p:cNvPr id="485" name="AutoShape 104">
                  <a:extLst>
                    <a:ext uri="{FF2B5EF4-FFF2-40B4-BE49-F238E27FC236}">
                      <a16:creationId xmlns:a16="http://schemas.microsoft.com/office/drawing/2014/main" id="{7BDB2B32-FED6-40D8-99BE-30F27C4BE116}"/>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6" name="Rectangle 106">
                  <a:extLst>
                    <a:ext uri="{FF2B5EF4-FFF2-40B4-BE49-F238E27FC236}">
                      <a16:creationId xmlns:a16="http://schemas.microsoft.com/office/drawing/2014/main" id="{40C745E3-C3AC-4893-8256-B3E5360AA2B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7" name="Rectangle 107">
                  <a:extLst>
                    <a:ext uri="{FF2B5EF4-FFF2-40B4-BE49-F238E27FC236}">
                      <a16:creationId xmlns:a16="http://schemas.microsoft.com/office/drawing/2014/main" id="{E18D0073-B887-4981-B974-3538812365A2}"/>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8" name="Rectangle 108">
                  <a:extLst>
                    <a:ext uri="{FF2B5EF4-FFF2-40B4-BE49-F238E27FC236}">
                      <a16:creationId xmlns:a16="http://schemas.microsoft.com/office/drawing/2014/main" id="{C3E028DE-F18C-4793-B906-EFD73F9BC1A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9" name="Rectangle 109">
                  <a:extLst>
                    <a:ext uri="{FF2B5EF4-FFF2-40B4-BE49-F238E27FC236}">
                      <a16:creationId xmlns:a16="http://schemas.microsoft.com/office/drawing/2014/main" id="{0DB7F77B-3485-4268-A8CA-4A218759E5B1}"/>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0" name="Rectangle 110">
                  <a:extLst>
                    <a:ext uri="{FF2B5EF4-FFF2-40B4-BE49-F238E27FC236}">
                      <a16:creationId xmlns:a16="http://schemas.microsoft.com/office/drawing/2014/main" id="{94D955EF-4A4C-48B4-A6A2-5692936CCEB8}"/>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Oval 111">
                  <a:extLst>
                    <a:ext uri="{FF2B5EF4-FFF2-40B4-BE49-F238E27FC236}">
                      <a16:creationId xmlns:a16="http://schemas.microsoft.com/office/drawing/2014/main" id="{D3F60189-6961-4BE2-BD5E-97394330B20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2" name="Oval 112">
                  <a:extLst>
                    <a:ext uri="{FF2B5EF4-FFF2-40B4-BE49-F238E27FC236}">
                      <a16:creationId xmlns:a16="http://schemas.microsoft.com/office/drawing/2014/main" id="{7D6C35A5-9DCB-4A38-8A75-0B733CBA8362}"/>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3" name="Oval 113">
                  <a:extLst>
                    <a:ext uri="{FF2B5EF4-FFF2-40B4-BE49-F238E27FC236}">
                      <a16:creationId xmlns:a16="http://schemas.microsoft.com/office/drawing/2014/main" id="{B86A8FFC-5375-4BD5-B934-076BDE803F9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4" name="Oval 114">
                  <a:extLst>
                    <a:ext uri="{FF2B5EF4-FFF2-40B4-BE49-F238E27FC236}">
                      <a16:creationId xmlns:a16="http://schemas.microsoft.com/office/drawing/2014/main" id="{7DD4DE35-1779-444F-98A0-BCC51040D78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5" name="Oval 115">
                  <a:extLst>
                    <a:ext uri="{FF2B5EF4-FFF2-40B4-BE49-F238E27FC236}">
                      <a16:creationId xmlns:a16="http://schemas.microsoft.com/office/drawing/2014/main" id="{CE57F58D-77D1-414A-B840-835CFF3443BC}"/>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6" name="Oval 116">
                  <a:extLst>
                    <a:ext uri="{FF2B5EF4-FFF2-40B4-BE49-F238E27FC236}">
                      <a16:creationId xmlns:a16="http://schemas.microsoft.com/office/drawing/2014/main" id="{8F0C3752-DE01-4BAD-8F6E-367D3932C2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Oval 117">
                  <a:extLst>
                    <a:ext uri="{FF2B5EF4-FFF2-40B4-BE49-F238E27FC236}">
                      <a16:creationId xmlns:a16="http://schemas.microsoft.com/office/drawing/2014/main" id="{1C1EED01-139E-4336-85A5-47F811988C08}"/>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Oval 118">
                  <a:extLst>
                    <a:ext uri="{FF2B5EF4-FFF2-40B4-BE49-F238E27FC236}">
                      <a16:creationId xmlns:a16="http://schemas.microsoft.com/office/drawing/2014/main" id="{6B97B666-EC39-4850-A9C2-C1334367056B}"/>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Oval 119">
                  <a:extLst>
                    <a:ext uri="{FF2B5EF4-FFF2-40B4-BE49-F238E27FC236}">
                      <a16:creationId xmlns:a16="http://schemas.microsoft.com/office/drawing/2014/main" id="{956AD39D-3484-489E-8525-132AFFBFD70A}"/>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0" name="Oval 120">
                  <a:extLst>
                    <a:ext uri="{FF2B5EF4-FFF2-40B4-BE49-F238E27FC236}">
                      <a16:creationId xmlns:a16="http://schemas.microsoft.com/office/drawing/2014/main" id="{402AC15D-3D91-4EEB-B9AB-DA0033AB420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1" name="Oval 121">
                  <a:extLst>
                    <a:ext uri="{FF2B5EF4-FFF2-40B4-BE49-F238E27FC236}">
                      <a16:creationId xmlns:a16="http://schemas.microsoft.com/office/drawing/2014/main" id="{5E8BE67C-902E-49FC-828E-B563E5F552EF}"/>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122">
                  <a:extLst>
                    <a:ext uri="{FF2B5EF4-FFF2-40B4-BE49-F238E27FC236}">
                      <a16:creationId xmlns:a16="http://schemas.microsoft.com/office/drawing/2014/main" id="{B4DAB04C-9510-4725-842A-6F9E5DB9B13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511" name="Rectangle 510">
              <a:extLst>
                <a:ext uri="{FF2B5EF4-FFF2-40B4-BE49-F238E27FC236}">
                  <a16:creationId xmlns:a16="http://schemas.microsoft.com/office/drawing/2014/main" id="{DC1D66DD-25AC-4AFD-80A7-38F947E0AF7E}"/>
                </a:ext>
                <a:ext uri="{C183D7F6-B498-43B3-948B-1728B52AA6E4}">
                  <adec:decorative xmlns:adec="http://schemas.microsoft.com/office/drawing/2017/decorative" val="1"/>
                </a:ext>
              </a:extLst>
            </p:cNvPr>
            <p:cNvSpPr/>
            <p:nvPr/>
          </p:nvSpPr>
          <p:spPr>
            <a:xfrm>
              <a:off x="10009725" y="3751951"/>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2" name="Text Placeholder 2">
              <a:extLst>
                <a:ext uri="{FF2B5EF4-FFF2-40B4-BE49-F238E27FC236}">
                  <a16:creationId xmlns:a16="http://schemas.microsoft.com/office/drawing/2014/main" id="{8E8A3311-F73E-4331-B463-263DC91D4C1D}"/>
                </a:ext>
                <a:ext uri="{C183D7F6-B498-43B3-948B-1728B52AA6E4}">
                  <adec:decorative xmlns:adec="http://schemas.microsoft.com/office/drawing/2017/decorative" val="1"/>
                </a:ext>
              </a:extLst>
            </p:cNvPr>
            <p:cNvSpPr txBox="1">
              <a:spLocks/>
            </p:cNvSpPr>
            <p:nvPr/>
          </p:nvSpPr>
          <p:spPr>
            <a:xfrm>
              <a:off x="10672484" y="390317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Primary</a:t>
              </a:r>
            </a:p>
          </p:txBody>
        </p:sp>
        <p:sp>
          <p:nvSpPr>
            <p:cNvPr id="513" name="Text Placeholder 2">
              <a:extLst>
                <a:ext uri="{FF2B5EF4-FFF2-40B4-BE49-F238E27FC236}">
                  <a16:creationId xmlns:a16="http://schemas.microsoft.com/office/drawing/2014/main" id="{82E6C21D-8EA4-48CA-907D-F5A307A5FB52}"/>
                </a:ext>
                <a:ext uri="{C183D7F6-B498-43B3-948B-1728B52AA6E4}">
                  <adec:decorative xmlns:adec="http://schemas.microsoft.com/office/drawing/2017/decorative" val="1"/>
                </a:ext>
              </a:extLst>
            </p:cNvPr>
            <p:cNvSpPr txBox="1">
              <a:spLocks/>
            </p:cNvSpPr>
            <p:nvPr/>
          </p:nvSpPr>
          <p:spPr>
            <a:xfrm>
              <a:off x="10672484" y="444328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Secondary</a:t>
              </a:r>
            </a:p>
          </p:txBody>
        </p:sp>
        <p:grpSp>
          <p:nvGrpSpPr>
            <p:cNvPr id="514" name="Group 513">
              <a:extLst>
                <a:ext uri="{FF2B5EF4-FFF2-40B4-BE49-F238E27FC236}">
                  <a16:creationId xmlns:a16="http://schemas.microsoft.com/office/drawing/2014/main" id="{FF50BAAE-7708-401E-A43E-E136A0505B5B}"/>
                </a:ext>
              </a:extLst>
            </p:cNvPr>
            <p:cNvGrpSpPr/>
            <p:nvPr/>
          </p:nvGrpSpPr>
          <p:grpSpPr>
            <a:xfrm>
              <a:off x="10071510" y="4386933"/>
              <a:ext cx="421936" cy="416103"/>
              <a:chOff x="9844422" y="5683234"/>
              <a:chExt cx="421936" cy="416103"/>
            </a:xfrm>
          </p:grpSpPr>
          <p:sp>
            <p:nvSpPr>
              <p:cNvPr id="515" name="top right box">
                <a:extLst>
                  <a:ext uri="{FF2B5EF4-FFF2-40B4-BE49-F238E27FC236}">
                    <a16:creationId xmlns:a16="http://schemas.microsoft.com/office/drawing/2014/main" id="{500BB59C-4F40-411E-8189-6928AE19AF40}"/>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16" name="Group 515">
                <a:extLst>
                  <a:ext uri="{FF2B5EF4-FFF2-40B4-BE49-F238E27FC236}">
                    <a16:creationId xmlns:a16="http://schemas.microsoft.com/office/drawing/2014/main" id="{4F6A2CE9-18AF-4487-B66D-78FC22947A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36" name="Freeform 25">
                  <a:extLst>
                    <a:ext uri="{FF2B5EF4-FFF2-40B4-BE49-F238E27FC236}">
                      <a16:creationId xmlns:a16="http://schemas.microsoft.com/office/drawing/2014/main" id="{E674666A-F6C9-4DD5-9371-7170828FFD48}"/>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7" name="Freeform 26">
                  <a:extLst>
                    <a:ext uri="{FF2B5EF4-FFF2-40B4-BE49-F238E27FC236}">
                      <a16:creationId xmlns:a16="http://schemas.microsoft.com/office/drawing/2014/main" id="{98CFBE0D-70BB-4302-AC51-AB5D0E896E94}"/>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8" name="Freeform 27">
                  <a:extLst>
                    <a:ext uri="{FF2B5EF4-FFF2-40B4-BE49-F238E27FC236}">
                      <a16:creationId xmlns:a16="http://schemas.microsoft.com/office/drawing/2014/main" id="{85F53EB8-1A11-4229-AC2D-14F269AB4BB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9" name="Freeform 28">
                  <a:extLst>
                    <a:ext uri="{FF2B5EF4-FFF2-40B4-BE49-F238E27FC236}">
                      <a16:creationId xmlns:a16="http://schemas.microsoft.com/office/drawing/2014/main" id="{ADB35DDB-FB8E-45C0-A95D-F1D10D6FD9F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0" name="Freeform 29">
                  <a:extLst>
                    <a:ext uri="{FF2B5EF4-FFF2-40B4-BE49-F238E27FC236}">
                      <a16:creationId xmlns:a16="http://schemas.microsoft.com/office/drawing/2014/main" id="{31682F07-25D0-4ACB-AC13-BD8EA81D105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1" name="Freeform 30">
                  <a:extLst>
                    <a:ext uri="{FF2B5EF4-FFF2-40B4-BE49-F238E27FC236}">
                      <a16:creationId xmlns:a16="http://schemas.microsoft.com/office/drawing/2014/main" id="{62AF3058-C6CC-424C-A100-85C4D93DD1C1}"/>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2" name="Freeform 31">
                  <a:extLst>
                    <a:ext uri="{FF2B5EF4-FFF2-40B4-BE49-F238E27FC236}">
                      <a16:creationId xmlns:a16="http://schemas.microsoft.com/office/drawing/2014/main" id="{E5E35CF8-09B0-4FDD-80ED-47D02272D134}"/>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17" name="Group 105">
                <a:extLst>
                  <a:ext uri="{FF2B5EF4-FFF2-40B4-BE49-F238E27FC236}">
                    <a16:creationId xmlns:a16="http://schemas.microsoft.com/office/drawing/2014/main" id="{B9B10963-7C9F-433A-84DF-5B9035EE166B}"/>
                  </a:ext>
                </a:extLst>
              </p:cNvPr>
              <p:cNvGrpSpPr>
                <a:grpSpLocks noChangeAspect="1"/>
              </p:cNvGrpSpPr>
              <p:nvPr/>
            </p:nvGrpSpPr>
            <p:grpSpPr bwMode="auto">
              <a:xfrm>
                <a:off x="9844422" y="5683234"/>
                <a:ext cx="138227" cy="128151"/>
                <a:chOff x="2192" y="2781"/>
                <a:chExt cx="343" cy="318"/>
              </a:xfrm>
            </p:grpSpPr>
            <p:sp>
              <p:nvSpPr>
                <p:cNvPr id="518" name="AutoShape 104">
                  <a:extLst>
                    <a:ext uri="{FF2B5EF4-FFF2-40B4-BE49-F238E27FC236}">
                      <a16:creationId xmlns:a16="http://schemas.microsoft.com/office/drawing/2014/main" id="{302BD48F-A8A5-4654-9767-BE429FFDDDCE}"/>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ectangle 106">
                  <a:extLst>
                    <a:ext uri="{FF2B5EF4-FFF2-40B4-BE49-F238E27FC236}">
                      <a16:creationId xmlns:a16="http://schemas.microsoft.com/office/drawing/2014/main" id="{D9196C4D-CC6B-423E-8D82-78CBE8BA51E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0" name="Rectangle 107">
                  <a:extLst>
                    <a:ext uri="{FF2B5EF4-FFF2-40B4-BE49-F238E27FC236}">
                      <a16:creationId xmlns:a16="http://schemas.microsoft.com/office/drawing/2014/main" id="{FD363C78-A6CE-4264-BC57-24F026568131}"/>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1" name="Rectangle 108">
                  <a:extLst>
                    <a:ext uri="{FF2B5EF4-FFF2-40B4-BE49-F238E27FC236}">
                      <a16:creationId xmlns:a16="http://schemas.microsoft.com/office/drawing/2014/main" id="{CAEF2721-4773-4518-B6F9-CA4804290FC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2" name="Rectangle 109">
                  <a:extLst>
                    <a:ext uri="{FF2B5EF4-FFF2-40B4-BE49-F238E27FC236}">
                      <a16:creationId xmlns:a16="http://schemas.microsoft.com/office/drawing/2014/main" id="{CC661EAC-A230-4AB3-B47D-63070204224F}"/>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3" name="Rectangle 110">
                  <a:extLst>
                    <a:ext uri="{FF2B5EF4-FFF2-40B4-BE49-F238E27FC236}">
                      <a16:creationId xmlns:a16="http://schemas.microsoft.com/office/drawing/2014/main" id="{C5B0882A-2833-43DF-9418-D91F125C52DB}"/>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4" name="Oval 111">
                  <a:extLst>
                    <a:ext uri="{FF2B5EF4-FFF2-40B4-BE49-F238E27FC236}">
                      <a16:creationId xmlns:a16="http://schemas.microsoft.com/office/drawing/2014/main" id="{282F1CD2-6673-4A38-B3F0-7C111B849D1A}"/>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5" name="Oval 112">
                  <a:extLst>
                    <a:ext uri="{FF2B5EF4-FFF2-40B4-BE49-F238E27FC236}">
                      <a16:creationId xmlns:a16="http://schemas.microsoft.com/office/drawing/2014/main" id="{282DFFE0-70DA-46B7-907C-9DF0B95AFA9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6" name="Oval 113">
                  <a:extLst>
                    <a:ext uri="{FF2B5EF4-FFF2-40B4-BE49-F238E27FC236}">
                      <a16:creationId xmlns:a16="http://schemas.microsoft.com/office/drawing/2014/main" id="{3CA46FFF-0F00-4EE4-B8F6-B796412493F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7" name="Oval 114">
                  <a:extLst>
                    <a:ext uri="{FF2B5EF4-FFF2-40B4-BE49-F238E27FC236}">
                      <a16:creationId xmlns:a16="http://schemas.microsoft.com/office/drawing/2014/main" id="{B923B455-B8BE-41BF-A498-DEABA637CFE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Oval 115">
                  <a:extLst>
                    <a:ext uri="{FF2B5EF4-FFF2-40B4-BE49-F238E27FC236}">
                      <a16:creationId xmlns:a16="http://schemas.microsoft.com/office/drawing/2014/main" id="{18E2EA99-69FD-46F2-8D66-AEBD0C87BF7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Oval 116">
                  <a:extLst>
                    <a:ext uri="{FF2B5EF4-FFF2-40B4-BE49-F238E27FC236}">
                      <a16:creationId xmlns:a16="http://schemas.microsoft.com/office/drawing/2014/main" id="{23BADAFB-4D82-4A8F-9266-EB937A8FA8B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0" name="Oval 117">
                  <a:extLst>
                    <a:ext uri="{FF2B5EF4-FFF2-40B4-BE49-F238E27FC236}">
                      <a16:creationId xmlns:a16="http://schemas.microsoft.com/office/drawing/2014/main" id="{30B6C422-4051-4915-858C-22BE011CF24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1" name="Oval 118">
                  <a:extLst>
                    <a:ext uri="{FF2B5EF4-FFF2-40B4-BE49-F238E27FC236}">
                      <a16:creationId xmlns:a16="http://schemas.microsoft.com/office/drawing/2014/main" id="{D3D77D0C-CD52-4FD9-9703-0B6A1746BC9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Oval 119">
                  <a:extLst>
                    <a:ext uri="{FF2B5EF4-FFF2-40B4-BE49-F238E27FC236}">
                      <a16:creationId xmlns:a16="http://schemas.microsoft.com/office/drawing/2014/main" id="{81BEC88A-17BE-4159-84AD-35BA97C0EDBE}"/>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Oval 120">
                  <a:extLst>
                    <a:ext uri="{FF2B5EF4-FFF2-40B4-BE49-F238E27FC236}">
                      <a16:creationId xmlns:a16="http://schemas.microsoft.com/office/drawing/2014/main" id="{87DA7DF2-9F9B-4DF5-BCEC-C9206FDBE44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4" name="Oval 121">
                  <a:extLst>
                    <a:ext uri="{FF2B5EF4-FFF2-40B4-BE49-F238E27FC236}">
                      <a16:creationId xmlns:a16="http://schemas.microsoft.com/office/drawing/2014/main" id="{36467F30-8A65-4C59-AC4A-220DF3A62400}"/>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5" name="Oval 122">
                  <a:extLst>
                    <a:ext uri="{FF2B5EF4-FFF2-40B4-BE49-F238E27FC236}">
                      <a16:creationId xmlns:a16="http://schemas.microsoft.com/office/drawing/2014/main" id="{6603A4C3-218A-47ED-A137-EFDC80D505C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43" name="Group 542">
              <a:extLst>
                <a:ext uri="{FF2B5EF4-FFF2-40B4-BE49-F238E27FC236}">
                  <a16:creationId xmlns:a16="http://schemas.microsoft.com/office/drawing/2014/main" id="{164AA330-95F8-4C4C-A8B0-BC02F6537D32}"/>
                </a:ext>
              </a:extLst>
            </p:cNvPr>
            <p:cNvGrpSpPr/>
            <p:nvPr/>
          </p:nvGrpSpPr>
          <p:grpSpPr>
            <a:xfrm>
              <a:off x="10071510" y="3830632"/>
              <a:ext cx="421936" cy="416103"/>
              <a:chOff x="9844422" y="5683234"/>
              <a:chExt cx="421936" cy="416103"/>
            </a:xfrm>
          </p:grpSpPr>
          <p:sp>
            <p:nvSpPr>
              <p:cNvPr id="544" name="top right box">
                <a:extLst>
                  <a:ext uri="{FF2B5EF4-FFF2-40B4-BE49-F238E27FC236}">
                    <a16:creationId xmlns:a16="http://schemas.microsoft.com/office/drawing/2014/main" id="{0816AAD4-FFE2-461E-B5A7-F7DF110DDD92}"/>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45" name="Group 544">
                <a:extLst>
                  <a:ext uri="{FF2B5EF4-FFF2-40B4-BE49-F238E27FC236}">
                    <a16:creationId xmlns:a16="http://schemas.microsoft.com/office/drawing/2014/main" id="{E4677057-67F1-4E0B-B849-1F8821280CB7}"/>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65" name="Freeform 25">
                  <a:extLst>
                    <a:ext uri="{FF2B5EF4-FFF2-40B4-BE49-F238E27FC236}">
                      <a16:creationId xmlns:a16="http://schemas.microsoft.com/office/drawing/2014/main" id="{CDD32959-22E4-48C2-86C1-D724BEC7ADD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6" name="Freeform 26">
                  <a:extLst>
                    <a:ext uri="{FF2B5EF4-FFF2-40B4-BE49-F238E27FC236}">
                      <a16:creationId xmlns:a16="http://schemas.microsoft.com/office/drawing/2014/main" id="{FA12DC9E-B3F4-43CE-A0A1-BEE4938B133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7" name="Freeform 27">
                  <a:extLst>
                    <a:ext uri="{FF2B5EF4-FFF2-40B4-BE49-F238E27FC236}">
                      <a16:creationId xmlns:a16="http://schemas.microsoft.com/office/drawing/2014/main" id="{FD9C4A4D-CB9F-408D-AEF0-5FE80054E4BB}"/>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8" name="Freeform 28">
                  <a:extLst>
                    <a:ext uri="{FF2B5EF4-FFF2-40B4-BE49-F238E27FC236}">
                      <a16:creationId xmlns:a16="http://schemas.microsoft.com/office/drawing/2014/main" id="{F99DC0DA-5501-4590-8194-6C6A9E12773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9" name="Freeform 29">
                  <a:extLst>
                    <a:ext uri="{FF2B5EF4-FFF2-40B4-BE49-F238E27FC236}">
                      <a16:creationId xmlns:a16="http://schemas.microsoft.com/office/drawing/2014/main" id="{5B0D9E2B-BFB7-4D8C-8B9D-B6F271B11129}"/>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0" name="Freeform 30">
                  <a:extLst>
                    <a:ext uri="{FF2B5EF4-FFF2-40B4-BE49-F238E27FC236}">
                      <a16:creationId xmlns:a16="http://schemas.microsoft.com/office/drawing/2014/main" id="{F96DBC2F-9141-475A-A090-AD5978C8CA2A}"/>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1" name="Freeform 31">
                  <a:extLst>
                    <a:ext uri="{FF2B5EF4-FFF2-40B4-BE49-F238E27FC236}">
                      <a16:creationId xmlns:a16="http://schemas.microsoft.com/office/drawing/2014/main" id="{EC8CF9E4-1363-4F78-9F88-2E306B5EB29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46" name="Group 105">
                <a:extLst>
                  <a:ext uri="{FF2B5EF4-FFF2-40B4-BE49-F238E27FC236}">
                    <a16:creationId xmlns:a16="http://schemas.microsoft.com/office/drawing/2014/main" id="{E7151AF9-6626-4F5C-8A07-7B73587DA6A6}"/>
                  </a:ext>
                </a:extLst>
              </p:cNvPr>
              <p:cNvGrpSpPr>
                <a:grpSpLocks noChangeAspect="1"/>
              </p:cNvGrpSpPr>
              <p:nvPr/>
            </p:nvGrpSpPr>
            <p:grpSpPr bwMode="auto">
              <a:xfrm>
                <a:off x="9844422" y="5683234"/>
                <a:ext cx="138227" cy="128151"/>
                <a:chOff x="2192" y="2781"/>
                <a:chExt cx="343" cy="318"/>
              </a:xfrm>
            </p:grpSpPr>
            <p:sp>
              <p:nvSpPr>
                <p:cNvPr id="547" name="AutoShape 104">
                  <a:extLst>
                    <a:ext uri="{FF2B5EF4-FFF2-40B4-BE49-F238E27FC236}">
                      <a16:creationId xmlns:a16="http://schemas.microsoft.com/office/drawing/2014/main" id="{077A2113-2471-4E3B-8AFF-98A5D85DB2EC}"/>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8" name="Rectangle 106">
                  <a:extLst>
                    <a:ext uri="{FF2B5EF4-FFF2-40B4-BE49-F238E27FC236}">
                      <a16:creationId xmlns:a16="http://schemas.microsoft.com/office/drawing/2014/main" id="{42C0F953-5D1C-47AB-A04C-AE63376882C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9" name="Rectangle 107">
                  <a:extLst>
                    <a:ext uri="{FF2B5EF4-FFF2-40B4-BE49-F238E27FC236}">
                      <a16:creationId xmlns:a16="http://schemas.microsoft.com/office/drawing/2014/main" id="{783FAA9A-EF0C-43D7-A009-EC07E76B0B55}"/>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0" name="Rectangle 108">
                  <a:extLst>
                    <a:ext uri="{FF2B5EF4-FFF2-40B4-BE49-F238E27FC236}">
                      <a16:creationId xmlns:a16="http://schemas.microsoft.com/office/drawing/2014/main" id="{B6D7EA30-0546-4DEA-8BAC-1C6F14A5C55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Rectangle 109">
                  <a:extLst>
                    <a:ext uri="{FF2B5EF4-FFF2-40B4-BE49-F238E27FC236}">
                      <a16:creationId xmlns:a16="http://schemas.microsoft.com/office/drawing/2014/main" id="{748E0DAA-02BB-4C23-869D-1E83CFB03EB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Rectangle 110">
                  <a:extLst>
                    <a:ext uri="{FF2B5EF4-FFF2-40B4-BE49-F238E27FC236}">
                      <a16:creationId xmlns:a16="http://schemas.microsoft.com/office/drawing/2014/main" id="{00AFDA5B-6A31-4039-ADF2-A5DB34B33110}"/>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3" name="Oval 111">
                  <a:extLst>
                    <a:ext uri="{FF2B5EF4-FFF2-40B4-BE49-F238E27FC236}">
                      <a16:creationId xmlns:a16="http://schemas.microsoft.com/office/drawing/2014/main" id="{4A42139B-EBAF-4FD1-A917-73979358A141}"/>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Oval 112">
                  <a:extLst>
                    <a:ext uri="{FF2B5EF4-FFF2-40B4-BE49-F238E27FC236}">
                      <a16:creationId xmlns:a16="http://schemas.microsoft.com/office/drawing/2014/main" id="{336040CB-578E-43D2-A2AB-A6017666EA0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5" name="Oval 113">
                  <a:extLst>
                    <a:ext uri="{FF2B5EF4-FFF2-40B4-BE49-F238E27FC236}">
                      <a16:creationId xmlns:a16="http://schemas.microsoft.com/office/drawing/2014/main" id="{D836BD86-68A9-4AC2-A76C-1C559701A717}"/>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Oval 114">
                  <a:extLst>
                    <a:ext uri="{FF2B5EF4-FFF2-40B4-BE49-F238E27FC236}">
                      <a16:creationId xmlns:a16="http://schemas.microsoft.com/office/drawing/2014/main" id="{798B88DC-EDFE-43CD-9B96-C7DC3A95137A}"/>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7" name="Oval 115">
                  <a:extLst>
                    <a:ext uri="{FF2B5EF4-FFF2-40B4-BE49-F238E27FC236}">
                      <a16:creationId xmlns:a16="http://schemas.microsoft.com/office/drawing/2014/main" id="{CCA3B548-788E-4E11-932B-0250E946C959}"/>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Oval 116">
                  <a:extLst>
                    <a:ext uri="{FF2B5EF4-FFF2-40B4-BE49-F238E27FC236}">
                      <a16:creationId xmlns:a16="http://schemas.microsoft.com/office/drawing/2014/main" id="{2B2067B5-4F13-43E5-B1D3-D4FFE28FE029}"/>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Oval 117">
                  <a:extLst>
                    <a:ext uri="{FF2B5EF4-FFF2-40B4-BE49-F238E27FC236}">
                      <a16:creationId xmlns:a16="http://schemas.microsoft.com/office/drawing/2014/main" id="{73E70C0C-7A40-42B6-9647-E56102E3EBBE}"/>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0" name="Oval 118">
                  <a:extLst>
                    <a:ext uri="{FF2B5EF4-FFF2-40B4-BE49-F238E27FC236}">
                      <a16:creationId xmlns:a16="http://schemas.microsoft.com/office/drawing/2014/main" id="{C0D5A7FE-2F17-493F-BDB3-9708C45633C6}"/>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1" name="Oval 119">
                  <a:extLst>
                    <a:ext uri="{FF2B5EF4-FFF2-40B4-BE49-F238E27FC236}">
                      <a16:creationId xmlns:a16="http://schemas.microsoft.com/office/drawing/2014/main" id="{26B46A2E-77CB-466B-9356-0B7979040B92}"/>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Oval 120">
                  <a:extLst>
                    <a:ext uri="{FF2B5EF4-FFF2-40B4-BE49-F238E27FC236}">
                      <a16:creationId xmlns:a16="http://schemas.microsoft.com/office/drawing/2014/main" id="{3A62DEC2-7E03-48DD-A895-0B27FC9FB218}"/>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Oval 121">
                  <a:extLst>
                    <a:ext uri="{FF2B5EF4-FFF2-40B4-BE49-F238E27FC236}">
                      <a16:creationId xmlns:a16="http://schemas.microsoft.com/office/drawing/2014/main" id="{2AB796E4-7CF3-4D10-BEAA-B9C618F46982}"/>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4" name="Oval 122">
                  <a:extLst>
                    <a:ext uri="{FF2B5EF4-FFF2-40B4-BE49-F238E27FC236}">
                      <a16:creationId xmlns:a16="http://schemas.microsoft.com/office/drawing/2014/main" id="{2290DCE4-AC03-44D5-94DE-7E62914783D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572" name="Connector: Elbow 571">
              <a:extLst>
                <a:ext uri="{FF2B5EF4-FFF2-40B4-BE49-F238E27FC236}">
                  <a16:creationId xmlns:a16="http://schemas.microsoft.com/office/drawing/2014/main" id="{A02D0FBA-00B7-4B86-A2A1-30D84F364111}"/>
                </a:ext>
                <a:ext uri="{C183D7F6-B498-43B3-948B-1728B52AA6E4}">
                  <adec:decorative xmlns:adec="http://schemas.microsoft.com/office/drawing/2017/decorative" val="1"/>
                </a:ext>
              </a:extLst>
            </p:cNvPr>
            <p:cNvCxnSpPr>
              <a:cxnSpLocks/>
              <a:stCxn id="344" idx="3"/>
              <a:endCxn id="515" idx="1"/>
            </p:cNvCxnSpPr>
            <p:nvPr/>
          </p:nvCxnSpPr>
          <p:spPr>
            <a:xfrm flipV="1">
              <a:off x="9033792" y="4616423"/>
              <a:ext cx="1086428" cy="1360487"/>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574" name="Connector: Elbow 573">
              <a:extLst>
                <a:ext uri="{FF2B5EF4-FFF2-40B4-BE49-F238E27FC236}">
                  <a16:creationId xmlns:a16="http://schemas.microsoft.com/office/drawing/2014/main" id="{42001BE3-62A4-4BA3-B4CB-CFF48FFE4C68}"/>
                </a:ext>
                <a:ext uri="{C183D7F6-B498-43B3-948B-1728B52AA6E4}">
                  <adec:decorative xmlns:adec="http://schemas.microsoft.com/office/drawing/2017/decorative" val="1"/>
                </a:ext>
              </a:extLst>
            </p:cNvPr>
            <p:cNvCxnSpPr>
              <a:cxnSpLocks/>
              <a:stCxn id="344" idx="3"/>
              <a:endCxn id="544" idx="1"/>
            </p:cNvCxnSpPr>
            <p:nvPr/>
          </p:nvCxnSpPr>
          <p:spPr>
            <a:xfrm flipV="1">
              <a:off x="9033792" y="4060122"/>
              <a:ext cx="1086428" cy="1916788"/>
            </a:xfrm>
            <a:prstGeom prst="bentConnector3">
              <a:avLst>
                <a:gd name="adj1" fmla="val 68192"/>
              </a:avLst>
            </a:prstGeom>
            <a:noFill/>
            <a:ln w="19050" cap="flat" cmpd="sng" algn="ctr">
              <a:solidFill>
                <a:srgbClr val="50E6FF"/>
              </a:solidFill>
              <a:prstDash val="sysDash"/>
              <a:miter lim="800000"/>
              <a:tailEnd type="triangle"/>
            </a:ln>
            <a:effectLst/>
          </p:spPr>
        </p:cxnSp>
        <p:sp>
          <p:nvSpPr>
            <p:cNvPr id="578" name="Rectangle 577">
              <a:extLst>
                <a:ext uri="{FF2B5EF4-FFF2-40B4-BE49-F238E27FC236}">
                  <a16:creationId xmlns:a16="http://schemas.microsoft.com/office/drawing/2014/main" id="{1325C733-500E-43AA-A704-11F675A2714D}"/>
                </a:ext>
                <a:ext uri="{C183D7F6-B498-43B3-948B-1728B52AA6E4}">
                  <adec:decorative xmlns:adec="http://schemas.microsoft.com/office/drawing/2017/decorative" val="1"/>
                </a:ext>
              </a:extLst>
            </p:cNvPr>
            <p:cNvSpPr/>
            <p:nvPr/>
          </p:nvSpPr>
          <p:spPr>
            <a:xfrm>
              <a:off x="10009725" y="248472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9" name="Text Placeholder 2">
              <a:extLst>
                <a:ext uri="{FF2B5EF4-FFF2-40B4-BE49-F238E27FC236}">
                  <a16:creationId xmlns:a16="http://schemas.microsoft.com/office/drawing/2014/main" id="{539C7EFC-A78D-4AD1-8915-F17E4D5A6E1F}"/>
                </a:ext>
                <a:ext uri="{C183D7F6-B498-43B3-948B-1728B52AA6E4}">
                  <adec:decorative xmlns:adec="http://schemas.microsoft.com/office/drawing/2017/decorative" val="1"/>
                </a:ext>
              </a:extLst>
            </p:cNvPr>
            <p:cNvSpPr txBox="1">
              <a:spLocks/>
            </p:cNvSpPr>
            <p:nvPr/>
          </p:nvSpPr>
          <p:spPr>
            <a:xfrm>
              <a:off x="10672484" y="263594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Primary</a:t>
              </a:r>
            </a:p>
          </p:txBody>
        </p:sp>
        <p:sp>
          <p:nvSpPr>
            <p:cNvPr id="580" name="Text Placeholder 2">
              <a:extLst>
                <a:ext uri="{FF2B5EF4-FFF2-40B4-BE49-F238E27FC236}">
                  <a16:creationId xmlns:a16="http://schemas.microsoft.com/office/drawing/2014/main" id="{2DDB90F3-369C-4B54-844E-282E3C9F5E58}"/>
                </a:ext>
                <a:ext uri="{C183D7F6-B498-43B3-948B-1728B52AA6E4}">
                  <adec:decorative xmlns:adec="http://schemas.microsoft.com/office/drawing/2017/decorative" val="1"/>
                </a:ext>
              </a:extLst>
            </p:cNvPr>
            <p:cNvSpPr txBox="1">
              <a:spLocks/>
            </p:cNvSpPr>
            <p:nvPr/>
          </p:nvSpPr>
          <p:spPr>
            <a:xfrm>
              <a:off x="10672484" y="31760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Secondary</a:t>
              </a:r>
            </a:p>
          </p:txBody>
        </p:sp>
        <p:grpSp>
          <p:nvGrpSpPr>
            <p:cNvPr id="581" name="Group 580">
              <a:extLst>
                <a:ext uri="{FF2B5EF4-FFF2-40B4-BE49-F238E27FC236}">
                  <a16:creationId xmlns:a16="http://schemas.microsoft.com/office/drawing/2014/main" id="{CAB68FFD-0242-43BF-B1B8-7BD7D2EFD067}"/>
                </a:ext>
              </a:extLst>
            </p:cNvPr>
            <p:cNvGrpSpPr/>
            <p:nvPr/>
          </p:nvGrpSpPr>
          <p:grpSpPr>
            <a:xfrm>
              <a:off x="10071510" y="3119709"/>
              <a:ext cx="421936" cy="416103"/>
              <a:chOff x="9844422" y="5683234"/>
              <a:chExt cx="421936" cy="416103"/>
            </a:xfrm>
          </p:grpSpPr>
          <p:sp>
            <p:nvSpPr>
              <p:cNvPr id="582" name="top right box">
                <a:extLst>
                  <a:ext uri="{FF2B5EF4-FFF2-40B4-BE49-F238E27FC236}">
                    <a16:creationId xmlns:a16="http://schemas.microsoft.com/office/drawing/2014/main" id="{73D0CD2E-1D8A-4822-803E-06329928978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83" name="Group 582">
                <a:extLst>
                  <a:ext uri="{FF2B5EF4-FFF2-40B4-BE49-F238E27FC236}">
                    <a16:creationId xmlns:a16="http://schemas.microsoft.com/office/drawing/2014/main" id="{ED62BC92-2741-4D0E-B025-F95BC999A8EF}"/>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03" name="Freeform 25">
                  <a:extLst>
                    <a:ext uri="{FF2B5EF4-FFF2-40B4-BE49-F238E27FC236}">
                      <a16:creationId xmlns:a16="http://schemas.microsoft.com/office/drawing/2014/main" id="{F1E609E5-1E74-4D51-B1AC-8290DBD36149}"/>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4" name="Freeform 26">
                  <a:extLst>
                    <a:ext uri="{FF2B5EF4-FFF2-40B4-BE49-F238E27FC236}">
                      <a16:creationId xmlns:a16="http://schemas.microsoft.com/office/drawing/2014/main" id="{20D1D2DE-4451-4D51-B954-78037969152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7">
                  <a:extLst>
                    <a:ext uri="{FF2B5EF4-FFF2-40B4-BE49-F238E27FC236}">
                      <a16:creationId xmlns:a16="http://schemas.microsoft.com/office/drawing/2014/main" id="{8D79F778-71E0-427A-A877-DFE3B30CEAE6}"/>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6" name="Freeform 28">
                  <a:extLst>
                    <a:ext uri="{FF2B5EF4-FFF2-40B4-BE49-F238E27FC236}">
                      <a16:creationId xmlns:a16="http://schemas.microsoft.com/office/drawing/2014/main" id="{54B7D500-063D-4D41-B424-39694E1A0BE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7" name="Freeform 29">
                  <a:extLst>
                    <a:ext uri="{FF2B5EF4-FFF2-40B4-BE49-F238E27FC236}">
                      <a16:creationId xmlns:a16="http://schemas.microsoft.com/office/drawing/2014/main" id="{D8872A9F-18A6-4170-8975-47F25662D008}"/>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8" name="Freeform 30">
                  <a:extLst>
                    <a:ext uri="{FF2B5EF4-FFF2-40B4-BE49-F238E27FC236}">
                      <a16:creationId xmlns:a16="http://schemas.microsoft.com/office/drawing/2014/main" id="{16AD7C28-8D54-4EAC-8E1F-3990F4CD15F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9" name="Freeform 31">
                  <a:extLst>
                    <a:ext uri="{FF2B5EF4-FFF2-40B4-BE49-F238E27FC236}">
                      <a16:creationId xmlns:a16="http://schemas.microsoft.com/office/drawing/2014/main" id="{BC559058-6870-4120-B05E-8C2869E926A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84" name="Group 105">
                <a:extLst>
                  <a:ext uri="{FF2B5EF4-FFF2-40B4-BE49-F238E27FC236}">
                    <a16:creationId xmlns:a16="http://schemas.microsoft.com/office/drawing/2014/main" id="{EB2FE884-95AE-4EEB-A098-74608D7F3319}"/>
                  </a:ext>
                </a:extLst>
              </p:cNvPr>
              <p:cNvGrpSpPr>
                <a:grpSpLocks noChangeAspect="1"/>
              </p:cNvGrpSpPr>
              <p:nvPr/>
            </p:nvGrpSpPr>
            <p:grpSpPr bwMode="auto">
              <a:xfrm>
                <a:off x="9844422" y="5683234"/>
                <a:ext cx="138227" cy="128151"/>
                <a:chOff x="2192" y="2781"/>
                <a:chExt cx="343" cy="318"/>
              </a:xfrm>
            </p:grpSpPr>
            <p:sp>
              <p:nvSpPr>
                <p:cNvPr id="585" name="AutoShape 104">
                  <a:extLst>
                    <a:ext uri="{FF2B5EF4-FFF2-40B4-BE49-F238E27FC236}">
                      <a16:creationId xmlns:a16="http://schemas.microsoft.com/office/drawing/2014/main" id="{4402A345-9C4F-41B8-8BF9-7698286334F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6" name="Rectangle 106">
                  <a:extLst>
                    <a:ext uri="{FF2B5EF4-FFF2-40B4-BE49-F238E27FC236}">
                      <a16:creationId xmlns:a16="http://schemas.microsoft.com/office/drawing/2014/main" id="{C38F72B0-B3C9-4699-BFE9-1D9F21EDF962}"/>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7" name="Rectangle 107">
                  <a:extLst>
                    <a:ext uri="{FF2B5EF4-FFF2-40B4-BE49-F238E27FC236}">
                      <a16:creationId xmlns:a16="http://schemas.microsoft.com/office/drawing/2014/main" id="{3D88113F-176A-4C22-9F4D-175887DAE516}"/>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8" name="Rectangle 108">
                  <a:extLst>
                    <a:ext uri="{FF2B5EF4-FFF2-40B4-BE49-F238E27FC236}">
                      <a16:creationId xmlns:a16="http://schemas.microsoft.com/office/drawing/2014/main" id="{5C13E690-15F5-4432-BCE8-117DBFE90E3E}"/>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9" name="Rectangle 109">
                  <a:extLst>
                    <a:ext uri="{FF2B5EF4-FFF2-40B4-BE49-F238E27FC236}">
                      <a16:creationId xmlns:a16="http://schemas.microsoft.com/office/drawing/2014/main" id="{B87AAE4A-D390-4849-B9F3-CD20BE1316F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0" name="Rectangle 110">
                  <a:extLst>
                    <a:ext uri="{FF2B5EF4-FFF2-40B4-BE49-F238E27FC236}">
                      <a16:creationId xmlns:a16="http://schemas.microsoft.com/office/drawing/2014/main" id="{E4EAC355-05FB-4F60-8073-3E3AF440B67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1" name="Oval 111">
                  <a:extLst>
                    <a:ext uri="{FF2B5EF4-FFF2-40B4-BE49-F238E27FC236}">
                      <a16:creationId xmlns:a16="http://schemas.microsoft.com/office/drawing/2014/main" id="{D2865C5B-EFF2-49CE-A8B4-10C7DEEDE40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2" name="Oval 112">
                  <a:extLst>
                    <a:ext uri="{FF2B5EF4-FFF2-40B4-BE49-F238E27FC236}">
                      <a16:creationId xmlns:a16="http://schemas.microsoft.com/office/drawing/2014/main" id="{E0315CD8-A2B3-43EE-875A-CC954BEF8D7A}"/>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3" name="Oval 113">
                  <a:extLst>
                    <a:ext uri="{FF2B5EF4-FFF2-40B4-BE49-F238E27FC236}">
                      <a16:creationId xmlns:a16="http://schemas.microsoft.com/office/drawing/2014/main" id="{13E3C2B6-485E-480A-A743-1C3D7797CAED}"/>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4" name="Oval 114">
                  <a:extLst>
                    <a:ext uri="{FF2B5EF4-FFF2-40B4-BE49-F238E27FC236}">
                      <a16:creationId xmlns:a16="http://schemas.microsoft.com/office/drawing/2014/main" id="{FFE043DB-8C62-4601-82C8-D47DCB12308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5" name="Oval 115">
                  <a:extLst>
                    <a:ext uri="{FF2B5EF4-FFF2-40B4-BE49-F238E27FC236}">
                      <a16:creationId xmlns:a16="http://schemas.microsoft.com/office/drawing/2014/main" id="{048E3BD0-F5B9-4C7F-9EF7-8764FA9D4BB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6" name="Oval 116">
                  <a:extLst>
                    <a:ext uri="{FF2B5EF4-FFF2-40B4-BE49-F238E27FC236}">
                      <a16:creationId xmlns:a16="http://schemas.microsoft.com/office/drawing/2014/main" id="{ECD014CC-C0A7-446F-B2ED-3D5E3670B9A1}"/>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Oval 117">
                  <a:extLst>
                    <a:ext uri="{FF2B5EF4-FFF2-40B4-BE49-F238E27FC236}">
                      <a16:creationId xmlns:a16="http://schemas.microsoft.com/office/drawing/2014/main" id="{B52027A8-FE28-4A8C-90AD-A5F07A997E70}"/>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8" name="Oval 118">
                  <a:extLst>
                    <a:ext uri="{FF2B5EF4-FFF2-40B4-BE49-F238E27FC236}">
                      <a16:creationId xmlns:a16="http://schemas.microsoft.com/office/drawing/2014/main" id="{565330CC-4DB5-41EA-86EB-3580E9137E67}"/>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9" name="Oval 119">
                  <a:extLst>
                    <a:ext uri="{FF2B5EF4-FFF2-40B4-BE49-F238E27FC236}">
                      <a16:creationId xmlns:a16="http://schemas.microsoft.com/office/drawing/2014/main" id="{43124F9D-C146-4343-A155-36DBE9C98931}"/>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0" name="Oval 120">
                  <a:extLst>
                    <a:ext uri="{FF2B5EF4-FFF2-40B4-BE49-F238E27FC236}">
                      <a16:creationId xmlns:a16="http://schemas.microsoft.com/office/drawing/2014/main" id="{EF33740B-DFB7-428C-9EB7-83E127FED361}"/>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1" name="Oval 121">
                  <a:extLst>
                    <a:ext uri="{FF2B5EF4-FFF2-40B4-BE49-F238E27FC236}">
                      <a16:creationId xmlns:a16="http://schemas.microsoft.com/office/drawing/2014/main" id="{1D517F1E-E070-4401-9E96-6103C5484BE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2" name="Oval 122">
                  <a:extLst>
                    <a:ext uri="{FF2B5EF4-FFF2-40B4-BE49-F238E27FC236}">
                      <a16:creationId xmlns:a16="http://schemas.microsoft.com/office/drawing/2014/main" id="{7A02622E-3F81-4022-9C91-8A97F42D7D4E}"/>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0" name="Group 609">
              <a:extLst>
                <a:ext uri="{FF2B5EF4-FFF2-40B4-BE49-F238E27FC236}">
                  <a16:creationId xmlns:a16="http://schemas.microsoft.com/office/drawing/2014/main" id="{D2648F81-255C-4CD3-8289-374EAA877B3E}"/>
                </a:ext>
              </a:extLst>
            </p:cNvPr>
            <p:cNvGrpSpPr/>
            <p:nvPr/>
          </p:nvGrpSpPr>
          <p:grpSpPr>
            <a:xfrm>
              <a:off x="10071510" y="2563408"/>
              <a:ext cx="421936" cy="416103"/>
              <a:chOff x="9844422" y="5683234"/>
              <a:chExt cx="421936" cy="416103"/>
            </a:xfrm>
          </p:grpSpPr>
          <p:sp>
            <p:nvSpPr>
              <p:cNvPr id="611" name="top right box">
                <a:extLst>
                  <a:ext uri="{FF2B5EF4-FFF2-40B4-BE49-F238E27FC236}">
                    <a16:creationId xmlns:a16="http://schemas.microsoft.com/office/drawing/2014/main" id="{DDAF9097-D027-4837-9E13-5FBE9A70A06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612" name="Group 611">
                <a:extLst>
                  <a:ext uri="{FF2B5EF4-FFF2-40B4-BE49-F238E27FC236}">
                    <a16:creationId xmlns:a16="http://schemas.microsoft.com/office/drawing/2014/main" id="{948847C3-7879-4CAF-87ED-6B2EFD7F9B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32" name="Freeform 25">
                  <a:extLst>
                    <a:ext uri="{FF2B5EF4-FFF2-40B4-BE49-F238E27FC236}">
                      <a16:creationId xmlns:a16="http://schemas.microsoft.com/office/drawing/2014/main" id="{1B899354-720A-416C-ADE8-306F7BCCFE7C}"/>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3" name="Freeform 26">
                  <a:extLst>
                    <a:ext uri="{FF2B5EF4-FFF2-40B4-BE49-F238E27FC236}">
                      <a16:creationId xmlns:a16="http://schemas.microsoft.com/office/drawing/2014/main" id="{154081BF-A6CA-4A59-A28B-5157F9B0E1DD}"/>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1BC6727-C0FF-4140-92E7-77E163C3D37E}"/>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5" name="Freeform 28">
                  <a:extLst>
                    <a:ext uri="{FF2B5EF4-FFF2-40B4-BE49-F238E27FC236}">
                      <a16:creationId xmlns:a16="http://schemas.microsoft.com/office/drawing/2014/main" id="{439A8627-63C0-47B9-B91A-6A8851A92C2A}"/>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6" name="Freeform 29">
                  <a:extLst>
                    <a:ext uri="{FF2B5EF4-FFF2-40B4-BE49-F238E27FC236}">
                      <a16:creationId xmlns:a16="http://schemas.microsoft.com/office/drawing/2014/main" id="{5C52188B-996F-4800-83AE-1E511F9F21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7" name="Freeform 30">
                  <a:extLst>
                    <a:ext uri="{FF2B5EF4-FFF2-40B4-BE49-F238E27FC236}">
                      <a16:creationId xmlns:a16="http://schemas.microsoft.com/office/drawing/2014/main" id="{32CDE503-E3B4-48B3-9E70-3D7D990374D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8" name="Freeform 31">
                  <a:extLst>
                    <a:ext uri="{FF2B5EF4-FFF2-40B4-BE49-F238E27FC236}">
                      <a16:creationId xmlns:a16="http://schemas.microsoft.com/office/drawing/2014/main" id="{1E23EB50-8FE1-431D-ACDE-3CE150EF50A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13" name="Group 105">
                <a:extLst>
                  <a:ext uri="{FF2B5EF4-FFF2-40B4-BE49-F238E27FC236}">
                    <a16:creationId xmlns:a16="http://schemas.microsoft.com/office/drawing/2014/main" id="{9F59DAF1-9098-4B7B-B49E-BF495A47C709}"/>
                  </a:ext>
                </a:extLst>
              </p:cNvPr>
              <p:cNvGrpSpPr>
                <a:grpSpLocks noChangeAspect="1"/>
              </p:cNvGrpSpPr>
              <p:nvPr/>
            </p:nvGrpSpPr>
            <p:grpSpPr bwMode="auto">
              <a:xfrm>
                <a:off x="9844422" y="5683234"/>
                <a:ext cx="138227" cy="128151"/>
                <a:chOff x="2192" y="2781"/>
                <a:chExt cx="343" cy="318"/>
              </a:xfrm>
            </p:grpSpPr>
            <p:sp>
              <p:nvSpPr>
                <p:cNvPr id="614" name="AutoShape 104">
                  <a:extLst>
                    <a:ext uri="{FF2B5EF4-FFF2-40B4-BE49-F238E27FC236}">
                      <a16:creationId xmlns:a16="http://schemas.microsoft.com/office/drawing/2014/main" id="{7C58A996-F80A-46DD-9EA5-394E61153A4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Rectangle 106">
                  <a:extLst>
                    <a:ext uri="{FF2B5EF4-FFF2-40B4-BE49-F238E27FC236}">
                      <a16:creationId xmlns:a16="http://schemas.microsoft.com/office/drawing/2014/main" id="{BE5340B2-F7BA-4062-B9D6-5A9FF70DFA5B}"/>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Rectangle 107">
                  <a:extLst>
                    <a:ext uri="{FF2B5EF4-FFF2-40B4-BE49-F238E27FC236}">
                      <a16:creationId xmlns:a16="http://schemas.microsoft.com/office/drawing/2014/main" id="{EAEF1D6E-9425-4FDC-82B7-6D1C157396D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7" name="Rectangle 108">
                  <a:extLst>
                    <a:ext uri="{FF2B5EF4-FFF2-40B4-BE49-F238E27FC236}">
                      <a16:creationId xmlns:a16="http://schemas.microsoft.com/office/drawing/2014/main" id="{B6EFBFAB-94FE-483B-9248-E2478E987AD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8" name="Rectangle 109">
                  <a:extLst>
                    <a:ext uri="{FF2B5EF4-FFF2-40B4-BE49-F238E27FC236}">
                      <a16:creationId xmlns:a16="http://schemas.microsoft.com/office/drawing/2014/main" id="{AE61B92F-497B-4E0A-AAEC-95AD4168F18B}"/>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110">
                  <a:extLst>
                    <a:ext uri="{FF2B5EF4-FFF2-40B4-BE49-F238E27FC236}">
                      <a16:creationId xmlns:a16="http://schemas.microsoft.com/office/drawing/2014/main" id="{BC5986F1-0626-4BE2-9918-ABD8C6178F8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0" name="Oval 111">
                  <a:extLst>
                    <a:ext uri="{FF2B5EF4-FFF2-40B4-BE49-F238E27FC236}">
                      <a16:creationId xmlns:a16="http://schemas.microsoft.com/office/drawing/2014/main" id="{70BED81F-E09F-4B1A-A5D3-94FEA9221143}"/>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1" name="Oval 112">
                  <a:extLst>
                    <a:ext uri="{FF2B5EF4-FFF2-40B4-BE49-F238E27FC236}">
                      <a16:creationId xmlns:a16="http://schemas.microsoft.com/office/drawing/2014/main" id="{3A1DE1D5-C36D-40D3-A314-DA30A7339844}"/>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2" name="Oval 113">
                  <a:extLst>
                    <a:ext uri="{FF2B5EF4-FFF2-40B4-BE49-F238E27FC236}">
                      <a16:creationId xmlns:a16="http://schemas.microsoft.com/office/drawing/2014/main" id="{820BECAE-DC3A-437C-95E5-E368BA66B8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3" name="Oval 114">
                  <a:extLst>
                    <a:ext uri="{FF2B5EF4-FFF2-40B4-BE49-F238E27FC236}">
                      <a16:creationId xmlns:a16="http://schemas.microsoft.com/office/drawing/2014/main" id="{F299EFC7-9561-4B07-88FF-EAE0A9D3328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4" name="Oval 115">
                  <a:extLst>
                    <a:ext uri="{FF2B5EF4-FFF2-40B4-BE49-F238E27FC236}">
                      <a16:creationId xmlns:a16="http://schemas.microsoft.com/office/drawing/2014/main" id="{AC34C443-7921-45E5-A0C5-FAB35B274C2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5" name="Oval 116">
                  <a:extLst>
                    <a:ext uri="{FF2B5EF4-FFF2-40B4-BE49-F238E27FC236}">
                      <a16:creationId xmlns:a16="http://schemas.microsoft.com/office/drawing/2014/main" id="{F228CE8A-B2AF-49A2-B214-C56ECB71D5FF}"/>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6" name="Oval 117">
                  <a:extLst>
                    <a:ext uri="{FF2B5EF4-FFF2-40B4-BE49-F238E27FC236}">
                      <a16:creationId xmlns:a16="http://schemas.microsoft.com/office/drawing/2014/main" id="{585489E5-8A94-4FB6-8309-83CBC459CDFB}"/>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7" name="Oval 118">
                  <a:extLst>
                    <a:ext uri="{FF2B5EF4-FFF2-40B4-BE49-F238E27FC236}">
                      <a16:creationId xmlns:a16="http://schemas.microsoft.com/office/drawing/2014/main" id="{46DA4808-281E-4A01-BFAE-176CC9770D6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8" name="Oval 119">
                  <a:extLst>
                    <a:ext uri="{FF2B5EF4-FFF2-40B4-BE49-F238E27FC236}">
                      <a16:creationId xmlns:a16="http://schemas.microsoft.com/office/drawing/2014/main" id="{896B684D-F74C-441B-BC6F-9BCC0E0CFE1F}"/>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9" name="Oval 120">
                  <a:extLst>
                    <a:ext uri="{FF2B5EF4-FFF2-40B4-BE49-F238E27FC236}">
                      <a16:creationId xmlns:a16="http://schemas.microsoft.com/office/drawing/2014/main" id="{7E815CEB-E259-44AF-A37B-2D5BC7127AB9}"/>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0" name="Oval 121">
                  <a:extLst>
                    <a:ext uri="{FF2B5EF4-FFF2-40B4-BE49-F238E27FC236}">
                      <a16:creationId xmlns:a16="http://schemas.microsoft.com/office/drawing/2014/main" id="{782E5076-7461-44B6-827E-85D91357C1E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1" name="Oval 122">
                  <a:extLst>
                    <a:ext uri="{FF2B5EF4-FFF2-40B4-BE49-F238E27FC236}">
                      <a16:creationId xmlns:a16="http://schemas.microsoft.com/office/drawing/2014/main" id="{A9930AC2-78FC-46B3-B18B-090B4D276F7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639" name="Connector: Elbow 638">
              <a:extLst>
                <a:ext uri="{FF2B5EF4-FFF2-40B4-BE49-F238E27FC236}">
                  <a16:creationId xmlns:a16="http://schemas.microsoft.com/office/drawing/2014/main" id="{26F9B0C8-55A1-45CE-B879-8C7522A244A8}"/>
                </a:ext>
                <a:ext uri="{C183D7F6-B498-43B3-948B-1728B52AA6E4}">
                  <adec:decorative xmlns:adec="http://schemas.microsoft.com/office/drawing/2017/decorative" val="1"/>
                </a:ext>
              </a:extLst>
            </p:cNvPr>
            <p:cNvCxnSpPr>
              <a:cxnSpLocks/>
              <a:stCxn id="344" idx="3"/>
              <a:endCxn id="582" idx="1"/>
            </p:cNvCxnSpPr>
            <p:nvPr/>
          </p:nvCxnSpPr>
          <p:spPr>
            <a:xfrm flipV="1">
              <a:off x="9033792" y="3349199"/>
              <a:ext cx="1086428" cy="2627711"/>
            </a:xfrm>
            <a:prstGeom prst="bentConnector3">
              <a:avLst>
                <a:gd name="adj1" fmla="val 68265"/>
              </a:avLst>
            </a:prstGeom>
            <a:noFill/>
            <a:ln w="19050" cap="flat" cmpd="sng" algn="ctr">
              <a:solidFill>
                <a:srgbClr val="50E6FF"/>
              </a:solidFill>
              <a:prstDash val="sysDash"/>
              <a:miter lim="800000"/>
              <a:tailEnd type="triangle"/>
            </a:ln>
            <a:effectLst/>
          </p:spPr>
        </p:cxnSp>
        <p:cxnSp>
          <p:nvCxnSpPr>
            <p:cNvPr id="641" name="Connector: Elbow 640">
              <a:extLst>
                <a:ext uri="{FF2B5EF4-FFF2-40B4-BE49-F238E27FC236}">
                  <a16:creationId xmlns:a16="http://schemas.microsoft.com/office/drawing/2014/main" id="{99E63535-4E56-4913-9986-B630A6038E39}"/>
                </a:ext>
                <a:ext uri="{C183D7F6-B498-43B3-948B-1728B52AA6E4}">
                  <adec:decorative xmlns:adec="http://schemas.microsoft.com/office/drawing/2017/decorative" val="1"/>
                </a:ext>
              </a:extLst>
            </p:cNvPr>
            <p:cNvCxnSpPr>
              <a:cxnSpLocks/>
              <a:stCxn id="344" idx="3"/>
              <a:endCxn id="611" idx="1"/>
            </p:cNvCxnSpPr>
            <p:nvPr/>
          </p:nvCxnSpPr>
          <p:spPr>
            <a:xfrm flipV="1">
              <a:off x="9033792" y="2792898"/>
              <a:ext cx="1086428" cy="3184012"/>
            </a:xfrm>
            <a:prstGeom prst="bentConnector3">
              <a:avLst>
                <a:gd name="adj1" fmla="val 68119"/>
              </a:avLst>
            </a:prstGeom>
            <a:noFill/>
            <a:ln w="19050" cap="flat" cmpd="sng" algn="ctr">
              <a:solidFill>
                <a:srgbClr val="50E6FF"/>
              </a:solidFill>
              <a:prstDash val="sysDash"/>
              <a:miter lim="800000"/>
              <a:tailEnd type="triangle"/>
            </a:ln>
            <a:effectLst/>
          </p:spPr>
        </p:cxnSp>
        <p:sp>
          <p:nvSpPr>
            <p:cNvPr id="652" name="Rectangle 651">
              <a:extLst>
                <a:ext uri="{FF2B5EF4-FFF2-40B4-BE49-F238E27FC236}">
                  <a16:creationId xmlns:a16="http://schemas.microsoft.com/office/drawing/2014/main" id="{6231136C-0B4E-496E-B198-E810C3AF164B}"/>
                </a:ext>
                <a:ext uri="{C183D7F6-B498-43B3-948B-1728B52AA6E4}">
                  <adec:decorative xmlns:adec="http://schemas.microsoft.com/office/drawing/2017/decorative" val="1"/>
                </a:ext>
              </a:extLst>
            </p:cNvPr>
            <p:cNvSpPr/>
            <p:nvPr/>
          </p:nvSpPr>
          <p:spPr>
            <a:xfrm>
              <a:off x="7871546" y="2475201"/>
              <a:ext cx="1242286" cy="3115378"/>
            </a:xfrm>
            <a:prstGeom prst="rect">
              <a:avLst/>
            </a:prstGeom>
            <a:noFill/>
            <a:ln w="12700" cap="flat" cmpd="sng" algn="ctr">
              <a:solidFill>
                <a:schemeClr val="tx1"/>
              </a:solid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Text Placeholder 2">
              <a:extLst>
                <a:ext uri="{FF2B5EF4-FFF2-40B4-BE49-F238E27FC236}">
                  <a16:creationId xmlns:a16="http://schemas.microsoft.com/office/drawing/2014/main" id="{7E2C09E0-E67F-477E-A924-FF64D099B542}"/>
                </a:ext>
                <a:ext uri="{C183D7F6-B498-43B3-948B-1728B52AA6E4}">
                  <adec:decorative xmlns:adec="http://schemas.microsoft.com/office/drawing/2017/decorative" val="1"/>
                </a:ext>
              </a:extLst>
            </p:cNvPr>
            <p:cNvSpPr txBox="1">
              <a:spLocks/>
            </p:cNvSpPr>
            <p:nvPr/>
          </p:nvSpPr>
          <p:spPr>
            <a:xfrm>
              <a:off x="7969823" y="3669150"/>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Primary</a:t>
              </a:r>
            </a:p>
          </p:txBody>
        </p:sp>
        <p:grpSp>
          <p:nvGrpSpPr>
            <p:cNvPr id="1054" name="Group 1053">
              <a:extLst>
                <a:ext uri="{FF2B5EF4-FFF2-40B4-BE49-F238E27FC236}">
                  <a16:creationId xmlns:a16="http://schemas.microsoft.com/office/drawing/2014/main" id="{FC3C9950-5403-4D80-A4E7-499FBEF0637B}"/>
                </a:ext>
              </a:extLst>
            </p:cNvPr>
            <p:cNvGrpSpPr/>
            <p:nvPr/>
          </p:nvGrpSpPr>
          <p:grpSpPr>
            <a:xfrm>
              <a:off x="8017356" y="2644376"/>
              <a:ext cx="950664" cy="950665"/>
              <a:chOff x="7969823" y="2549842"/>
              <a:chExt cx="1045730" cy="1045731"/>
            </a:xfrm>
          </p:grpSpPr>
          <p:sp>
            <p:nvSpPr>
              <p:cNvPr id="653" name="Metadata box">
                <a:extLst>
                  <a:ext uri="{FF2B5EF4-FFF2-40B4-BE49-F238E27FC236}">
                    <a16:creationId xmlns:a16="http://schemas.microsoft.com/office/drawing/2014/main" id="{A3D4E825-1486-46F1-9508-49AC1C937000}"/>
                  </a:ext>
                  <a:ext uri="{C183D7F6-B498-43B3-948B-1728B52AA6E4}">
                    <adec:decorative xmlns:adec="http://schemas.microsoft.com/office/drawing/2017/decorative" val="1"/>
                  </a:ext>
                </a:extLst>
              </p:cNvPr>
              <p:cNvSpPr/>
              <p:nvPr/>
            </p:nvSpPr>
            <p:spPr bwMode="auto">
              <a:xfrm>
                <a:off x="7969823" y="2549842"/>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55" name="Group 654">
                <a:extLst>
                  <a:ext uri="{FF2B5EF4-FFF2-40B4-BE49-F238E27FC236}">
                    <a16:creationId xmlns:a16="http://schemas.microsoft.com/office/drawing/2014/main" id="{7CE2AE50-7928-4B5C-B825-5DE19C9F6B81}"/>
                  </a:ext>
                </a:extLst>
              </p:cNvPr>
              <p:cNvGrpSpPr>
                <a:grpSpLocks noChangeAspect="1"/>
              </p:cNvGrpSpPr>
              <p:nvPr/>
            </p:nvGrpSpPr>
            <p:grpSpPr>
              <a:xfrm>
                <a:off x="8174994" y="2753352"/>
                <a:ext cx="635388" cy="667292"/>
                <a:chOff x="2235201" y="1839913"/>
                <a:chExt cx="3659187" cy="3790951"/>
              </a:xfrm>
              <a:solidFill>
                <a:sysClr val="window" lastClr="FFFFFF"/>
              </a:solidFill>
            </p:grpSpPr>
            <p:sp>
              <p:nvSpPr>
                <p:cNvPr id="656" name="Freeform 25">
                  <a:extLst>
                    <a:ext uri="{FF2B5EF4-FFF2-40B4-BE49-F238E27FC236}">
                      <a16:creationId xmlns:a16="http://schemas.microsoft.com/office/drawing/2014/main" id="{0395C600-6D5C-4B10-82E1-9FA489E6AC36}"/>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7" name="Freeform 26">
                  <a:extLst>
                    <a:ext uri="{FF2B5EF4-FFF2-40B4-BE49-F238E27FC236}">
                      <a16:creationId xmlns:a16="http://schemas.microsoft.com/office/drawing/2014/main" id="{A7F7A557-7270-4338-92A8-9CD41F06EBE8}"/>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8" name="Freeform 27">
                  <a:extLst>
                    <a:ext uri="{FF2B5EF4-FFF2-40B4-BE49-F238E27FC236}">
                      <a16:creationId xmlns:a16="http://schemas.microsoft.com/office/drawing/2014/main" id="{4CB835E0-C55F-45A8-84EE-135F8B7D6305}"/>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9" name="Freeform 28">
                  <a:extLst>
                    <a:ext uri="{FF2B5EF4-FFF2-40B4-BE49-F238E27FC236}">
                      <a16:creationId xmlns:a16="http://schemas.microsoft.com/office/drawing/2014/main" id="{504FD1D1-314C-4D75-80F9-6900D97BB0CF}"/>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0" name="Freeform 29">
                  <a:extLst>
                    <a:ext uri="{FF2B5EF4-FFF2-40B4-BE49-F238E27FC236}">
                      <a16:creationId xmlns:a16="http://schemas.microsoft.com/office/drawing/2014/main" id="{BFD53D89-C336-42CA-AA9A-B1B02A4F7A4A}"/>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1" name="Freeform 30">
                  <a:extLst>
                    <a:ext uri="{FF2B5EF4-FFF2-40B4-BE49-F238E27FC236}">
                      <a16:creationId xmlns:a16="http://schemas.microsoft.com/office/drawing/2014/main" id="{0C0C801D-E2A2-4153-8F33-9537E521F75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2" name="Freeform 31">
                  <a:extLst>
                    <a:ext uri="{FF2B5EF4-FFF2-40B4-BE49-F238E27FC236}">
                      <a16:creationId xmlns:a16="http://schemas.microsoft.com/office/drawing/2014/main" id="{BA23BA16-2CB0-4DA2-91AF-173FA2F77C6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64" name="Text Placeholder 2">
              <a:extLst>
                <a:ext uri="{FF2B5EF4-FFF2-40B4-BE49-F238E27FC236}">
                  <a16:creationId xmlns:a16="http://schemas.microsoft.com/office/drawing/2014/main" id="{98A60800-8439-47D3-ABD6-B072C43DBDE8}"/>
                </a:ext>
                <a:ext uri="{C183D7F6-B498-43B3-948B-1728B52AA6E4}">
                  <adec:decorative xmlns:adec="http://schemas.microsoft.com/office/drawing/2017/decorative" val="1"/>
                </a:ext>
              </a:extLst>
            </p:cNvPr>
            <p:cNvSpPr txBox="1">
              <a:spLocks/>
            </p:cNvSpPr>
            <p:nvPr/>
          </p:nvSpPr>
          <p:spPr>
            <a:xfrm>
              <a:off x="7969823" y="5173894"/>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Secondary</a:t>
              </a:r>
            </a:p>
          </p:txBody>
        </p:sp>
        <p:grpSp>
          <p:nvGrpSpPr>
            <p:cNvPr id="1055" name="Group 1054">
              <a:extLst>
                <a:ext uri="{FF2B5EF4-FFF2-40B4-BE49-F238E27FC236}">
                  <a16:creationId xmlns:a16="http://schemas.microsoft.com/office/drawing/2014/main" id="{D32255A7-C27B-421B-992C-B241842574AD}"/>
                </a:ext>
              </a:extLst>
            </p:cNvPr>
            <p:cNvGrpSpPr/>
            <p:nvPr/>
          </p:nvGrpSpPr>
          <p:grpSpPr>
            <a:xfrm>
              <a:off x="8017356" y="4161355"/>
              <a:ext cx="950664" cy="950665"/>
              <a:chOff x="7969823" y="3973467"/>
              <a:chExt cx="1045730" cy="1045731"/>
            </a:xfrm>
          </p:grpSpPr>
          <p:sp>
            <p:nvSpPr>
              <p:cNvPr id="663" name="Metadata box">
                <a:extLst>
                  <a:ext uri="{FF2B5EF4-FFF2-40B4-BE49-F238E27FC236}">
                    <a16:creationId xmlns:a16="http://schemas.microsoft.com/office/drawing/2014/main" id="{36E33B54-44FE-4E2A-85FA-8B22C3E2AD9C}"/>
                  </a:ext>
                  <a:ext uri="{C183D7F6-B498-43B3-948B-1728B52AA6E4}">
                    <adec:decorative xmlns:adec="http://schemas.microsoft.com/office/drawing/2017/decorative" val="1"/>
                  </a:ext>
                </a:extLst>
              </p:cNvPr>
              <p:cNvSpPr/>
              <p:nvPr/>
            </p:nvSpPr>
            <p:spPr bwMode="auto">
              <a:xfrm>
                <a:off x="7969823" y="3973467"/>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65" name="Group 664">
                <a:extLst>
                  <a:ext uri="{FF2B5EF4-FFF2-40B4-BE49-F238E27FC236}">
                    <a16:creationId xmlns:a16="http://schemas.microsoft.com/office/drawing/2014/main" id="{D7164CD1-6ABB-4955-AFF5-A3B4EA38DB62}"/>
                  </a:ext>
                </a:extLst>
              </p:cNvPr>
              <p:cNvGrpSpPr>
                <a:grpSpLocks noChangeAspect="1"/>
              </p:cNvGrpSpPr>
              <p:nvPr/>
            </p:nvGrpSpPr>
            <p:grpSpPr>
              <a:xfrm>
                <a:off x="8174994" y="4176977"/>
                <a:ext cx="635388" cy="667292"/>
                <a:chOff x="2235201" y="1839913"/>
                <a:chExt cx="3659187" cy="3790951"/>
              </a:xfrm>
              <a:solidFill>
                <a:sysClr val="window" lastClr="FFFFFF"/>
              </a:solidFill>
            </p:grpSpPr>
            <p:sp>
              <p:nvSpPr>
                <p:cNvPr id="666" name="Freeform 25">
                  <a:extLst>
                    <a:ext uri="{FF2B5EF4-FFF2-40B4-BE49-F238E27FC236}">
                      <a16:creationId xmlns:a16="http://schemas.microsoft.com/office/drawing/2014/main" id="{7EEAA7BC-6439-4D03-86E6-B5739D8FB76E}"/>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7" name="Freeform 26">
                  <a:extLst>
                    <a:ext uri="{FF2B5EF4-FFF2-40B4-BE49-F238E27FC236}">
                      <a16:creationId xmlns:a16="http://schemas.microsoft.com/office/drawing/2014/main" id="{E42EA1A4-CD99-452D-9C1C-0474A42CAF7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8" name="Freeform 27">
                  <a:extLst>
                    <a:ext uri="{FF2B5EF4-FFF2-40B4-BE49-F238E27FC236}">
                      <a16:creationId xmlns:a16="http://schemas.microsoft.com/office/drawing/2014/main" id="{F29400D7-501B-41C7-B32B-65503DC2EAF3}"/>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9" name="Freeform 28">
                  <a:extLst>
                    <a:ext uri="{FF2B5EF4-FFF2-40B4-BE49-F238E27FC236}">
                      <a16:creationId xmlns:a16="http://schemas.microsoft.com/office/drawing/2014/main" id="{96C528BF-C92C-4BD6-835B-82C4C55B4F7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0" name="Freeform 29">
                  <a:extLst>
                    <a:ext uri="{FF2B5EF4-FFF2-40B4-BE49-F238E27FC236}">
                      <a16:creationId xmlns:a16="http://schemas.microsoft.com/office/drawing/2014/main" id="{E7FCE127-1C37-4CEB-897B-1338A9813C1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1" name="Freeform 30">
                  <a:extLst>
                    <a:ext uri="{FF2B5EF4-FFF2-40B4-BE49-F238E27FC236}">
                      <a16:creationId xmlns:a16="http://schemas.microsoft.com/office/drawing/2014/main" id="{33F1B356-87B0-4085-B094-FDBF3CB1AD9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2" name="Freeform 31">
                  <a:extLst>
                    <a:ext uri="{FF2B5EF4-FFF2-40B4-BE49-F238E27FC236}">
                      <a16:creationId xmlns:a16="http://schemas.microsoft.com/office/drawing/2014/main" id="{E10466E3-8EC1-4558-9220-E94AE1F6917E}"/>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675" name="Connector: Elbow 674">
              <a:extLst>
                <a:ext uri="{FF2B5EF4-FFF2-40B4-BE49-F238E27FC236}">
                  <a16:creationId xmlns:a16="http://schemas.microsoft.com/office/drawing/2014/main" id="{F82A20A9-B574-4802-AF4E-9C0442209C2D}"/>
                </a:ext>
                <a:ext uri="{C183D7F6-B498-43B3-948B-1728B52AA6E4}">
                  <adec:decorative xmlns:adec="http://schemas.microsoft.com/office/drawing/2017/decorative" val="1"/>
                </a:ext>
              </a:extLst>
            </p:cNvPr>
            <p:cNvCxnSpPr>
              <a:cxnSpLocks/>
              <a:stCxn id="344" idx="3"/>
              <a:endCxn id="653" idx="3"/>
            </p:cNvCxnSpPr>
            <p:nvPr/>
          </p:nvCxnSpPr>
          <p:spPr>
            <a:xfrm flipH="1" flipV="1">
              <a:off x="8968020" y="3119709"/>
              <a:ext cx="65772" cy="2857201"/>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678" name="Connector: Elbow 677">
              <a:extLst>
                <a:ext uri="{FF2B5EF4-FFF2-40B4-BE49-F238E27FC236}">
                  <a16:creationId xmlns:a16="http://schemas.microsoft.com/office/drawing/2014/main" id="{A3485328-3803-4FEC-8BF8-19DDF56C3F45}"/>
                </a:ext>
                <a:ext uri="{C183D7F6-B498-43B3-948B-1728B52AA6E4}">
                  <adec:decorative xmlns:adec="http://schemas.microsoft.com/office/drawing/2017/decorative" val="1"/>
                </a:ext>
              </a:extLst>
            </p:cNvPr>
            <p:cNvCxnSpPr>
              <a:cxnSpLocks/>
              <a:stCxn id="344" idx="3"/>
              <a:endCxn id="663" idx="3"/>
            </p:cNvCxnSpPr>
            <p:nvPr/>
          </p:nvCxnSpPr>
          <p:spPr>
            <a:xfrm flipH="1" flipV="1">
              <a:off x="8968020" y="4636688"/>
              <a:ext cx="65772" cy="1340222"/>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1058" name="Connector: Elbow 1057">
              <a:extLst>
                <a:ext uri="{FF2B5EF4-FFF2-40B4-BE49-F238E27FC236}">
                  <a16:creationId xmlns:a16="http://schemas.microsoft.com/office/drawing/2014/main" id="{B02DF7A2-ADDE-41D8-A248-20C254A41114}"/>
                </a:ext>
                <a:ext uri="{C183D7F6-B498-43B3-948B-1728B52AA6E4}">
                  <adec:decorative xmlns:adec="http://schemas.microsoft.com/office/drawing/2017/decorative" val="1"/>
                </a:ext>
              </a:extLst>
            </p:cNvPr>
            <p:cNvCxnSpPr>
              <a:cxnSpLocks/>
              <a:stCxn id="652" idx="3"/>
              <a:endCxn id="511" idx="1"/>
            </p:cNvCxnSpPr>
            <p:nvPr/>
          </p:nvCxnSpPr>
          <p:spPr>
            <a:xfrm>
              <a:off x="9113832" y="4032890"/>
              <a:ext cx="895893" cy="285773"/>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6" name="Connector: Elbow 685">
              <a:extLst>
                <a:ext uri="{FF2B5EF4-FFF2-40B4-BE49-F238E27FC236}">
                  <a16:creationId xmlns:a16="http://schemas.microsoft.com/office/drawing/2014/main" id="{F6DEEDDA-4F4C-478A-9682-ADFB20575D61}"/>
                </a:ext>
                <a:ext uri="{C183D7F6-B498-43B3-948B-1728B52AA6E4}">
                  <adec:decorative xmlns:adec="http://schemas.microsoft.com/office/drawing/2017/decorative" val="1"/>
                </a:ext>
              </a:extLst>
            </p:cNvPr>
            <p:cNvCxnSpPr>
              <a:cxnSpLocks/>
              <a:stCxn id="652" idx="3"/>
              <a:endCxn id="339" idx="1"/>
            </p:cNvCxnSpPr>
            <p:nvPr/>
          </p:nvCxnSpPr>
          <p:spPr>
            <a:xfrm>
              <a:off x="9113832" y="4032890"/>
              <a:ext cx="895893" cy="1558259"/>
            </a:xfrm>
            <a:prstGeom prst="bentConnector3">
              <a:avLst>
                <a:gd name="adj1" fmla="val 35913"/>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7" name="Connector: Elbow 686">
              <a:extLst>
                <a:ext uri="{FF2B5EF4-FFF2-40B4-BE49-F238E27FC236}">
                  <a16:creationId xmlns:a16="http://schemas.microsoft.com/office/drawing/2014/main" id="{533967E3-F891-4B23-B940-527F550BEF3B}"/>
                </a:ext>
                <a:ext uri="{C183D7F6-B498-43B3-948B-1728B52AA6E4}">
                  <adec:decorative xmlns:adec="http://schemas.microsoft.com/office/drawing/2017/decorative" val="1"/>
                </a:ext>
              </a:extLst>
            </p:cNvPr>
            <p:cNvCxnSpPr>
              <a:cxnSpLocks/>
              <a:stCxn id="652" idx="3"/>
              <a:endCxn id="578" idx="1"/>
            </p:cNvCxnSpPr>
            <p:nvPr/>
          </p:nvCxnSpPr>
          <p:spPr>
            <a:xfrm flipV="1">
              <a:off x="9113832" y="3051439"/>
              <a:ext cx="895893" cy="981451"/>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00DA4AD-C25E-4A9C-BE72-C9E8DEC590C2}"/>
              </a:ext>
            </a:extLst>
          </p:cNvPr>
          <p:cNvSpPr/>
          <p:nvPr/>
        </p:nvSpPr>
        <p:spPr bwMode="auto">
          <a:xfrm>
            <a:off x="2804633" y="1036466"/>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147239047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C26B22E-EC54-4B5C-B874-529D4DA8EE3C}"/>
              </a:ext>
            </a:extLst>
          </p:cNvPr>
          <p:cNvSpPr/>
          <p:nvPr/>
        </p:nvSpPr>
        <p:spPr bwMode="auto">
          <a:xfrm>
            <a:off x="141281" y="3643952"/>
            <a:ext cx="11918595" cy="29763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721560" y="237744"/>
            <a:ext cx="11018520" cy="553998"/>
          </a:xfrm>
        </p:spPr>
        <p:txBody>
          <a:bodyPr/>
          <a:lstStyle/>
          <a:p>
            <a:r>
              <a:rPr lang="en-US">
                <a:cs typeface="Segoe UI"/>
              </a:rPr>
              <a:t>Azure Arc-enabled Data Services Endpoints</a:t>
            </a:r>
            <a:endParaRPr lang="en-US" sz="2000">
              <a:latin typeface="+mn-lt"/>
            </a:endParaRPr>
          </a:p>
        </p:txBody>
      </p:sp>
      <p:grpSp>
        <p:nvGrpSpPr>
          <p:cNvPr id="29" name="Group 28">
            <a:extLst>
              <a:ext uri="{FF2B5EF4-FFF2-40B4-BE49-F238E27FC236}">
                <a16:creationId xmlns:a16="http://schemas.microsoft.com/office/drawing/2014/main" id="{356D9F25-8A26-41AA-A9B6-FB05B343AC2A}"/>
              </a:ext>
            </a:extLst>
          </p:cNvPr>
          <p:cNvGrpSpPr/>
          <p:nvPr/>
        </p:nvGrpSpPr>
        <p:grpSpPr>
          <a:xfrm>
            <a:off x="2884458" y="1794674"/>
            <a:ext cx="9052477" cy="4170679"/>
            <a:chOff x="1090108" y="1794674"/>
            <a:chExt cx="9052477" cy="4170679"/>
          </a:xfrm>
        </p:grpSpPr>
        <p:grpSp>
          <p:nvGrpSpPr>
            <p:cNvPr id="28" name="Group 27">
              <a:extLst>
                <a:ext uri="{FF2B5EF4-FFF2-40B4-BE49-F238E27FC236}">
                  <a16:creationId xmlns:a16="http://schemas.microsoft.com/office/drawing/2014/main" id="{1769068C-869A-4E6A-9ABE-E6F67D3E64BB}"/>
                </a:ext>
              </a:extLst>
            </p:cNvPr>
            <p:cNvGrpSpPr/>
            <p:nvPr/>
          </p:nvGrpSpPr>
          <p:grpSpPr>
            <a:xfrm>
              <a:off x="1090108" y="4026090"/>
              <a:ext cx="9052477" cy="1939263"/>
              <a:chOff x="1090108" y="4026090"/>
              <a:chExt cx="9052477" cy="1939263"/>
            </a:xfrm>
          </p:grpSpPr>
          <p:sp>
            <p:nvSpPr>
              <p:cNvPr id="7" name="Rectangle 6">
                <a:extLst>
                  <a:ext uri="{FF2B5EF4-FFF2-40B4-BE49-F238E27FC236}">
                    <a16:creationId xmlns:a16="http://schemas.microsoft.com/office/drawing/2014/main" id="{302012A2-CC45-4F20-9D4D-237A9505DEF2}"/>
                  </a:ext>
                </a:extLst>
              </p:cNvPr>
              <p:cNvSpPr/>
              <p:nvPr/>
            </p:nvSpPr>
            <p:spPr bwMode="auto">
              <a:xfrm>
                <a:off x="1090108"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grpSp>
            <p:nvGrpSpPr>
              <p:cNvPr id="8" name="Group 7">
                <a:extLst>
                  <a:ext uri="{FF2B5EF4-FFF2-40B4-BE49-F238E27FC236}">
                    <a16:creationId xmlns:a16="http://schemas.microsoft.com/office/drawing/2014/main" id="{D780C33E-BA9A-436B-8603-82A6A37B2701}"/>
                  </a:ext>
                </a:extLst>
              </p:cNvPr>
              <p:cNvGrpSpPr/>
              <p:nvPr/>
            </p:nvGrpSpPr>
            <p:grpSpPr>
              <a:xfrm>
                <a:off x="1176007" y="4312689"/>
                <a:ext cx="4311489" cy="1222073"/>
                <a:chOff x="1144452" y="3930552"/>
                <a:chExt cx="4311489" cy="1222073"/>
              </a:xfrm>
            </p:grpSpPr>
            <p:sp>
              <p:nvSpPr>
                <p:cNvPr id="91" name="Rectangle 90">
                  <a:extLst>
                    <a:ext uri="{FF2B5EF4-FFF2-40B4-BE49-F238E27FC236}">
                      <a16:creationId xmlns:a16="http://schemas.microsoft.com/office/drawing/2014/main" id="{6A61D36A-DA6A-4725-B1F2-77E78447DEAC}"/>
                    </a:ext>
                  </a:extLst>
                </p:cNvPr>
                <p:cNvSpPr/>
                <p:nvPr/>
              </p:nvSpPr>
              <p:spPr bwMode="auto">
                <a:xfrm>
                  <a:off x="1144452" y="3930554"/>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95" name="Graphic 94">
                  <a:extLst>
                    <a:ext uri="{FF2B5EF4-FFF2-40B4-BE49-F238E27FC236}">
                      <a16:creationId xmlns:a16="http://schemas.microsoft.com/office/drawing/2014/main" id="{1CD0E4FF-4549-4676-9039-853D83A8E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946" y="4408998"/>
                  <a:ext cx="457200" cy="457200"/>
                </a:xfrm>
                <a:prstGeom prst="rect">
                  <a:avLst/>
                </a:prstGeom>
              </p:spPr>
            </p:pic>
            <p:sp>
              <p:nvSpPr>
                <p:cNvPr id="105" name="Rectangle 104">
                  <a:extLst>
                    <a:ext uri="{FF2B5EF4-FFF2-40B4-BE49-F238E27FC236}">
                      <a16:creationId xmlns:a16="http://schemas.microsoft.com/office/drawing/2014/main" id="{9F9059B2-B037-4E66-8839-269F7F66748B}"/>
                    </a:ext>
                  </a:extLst>
                </p:cNvPr>
                <p:cNvSpPr/>
                <p:nvPr/>
              </p:nvSpPr>
              <p:spPr bwMode="auto">
                <a:xfrm>
                  <a:off x="3331753" y="3930552"/>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Metrics &amp; Logs UI</a:t>
                  </a:r>
                </a:p>
              </p:txBody>
            </p:sp>
            <p:pic>
              <p:nvPicPr>
                <p:cNvPr id="4" name="Graphic 3">
                  <a:extLst>
                    <a:ext uri="{FF2B5EF4-FFF2-40B4-BE49-F238E27FC236}">
                      <a16:creationId xmlns:a16="http://schemas.microsoft.com/office/drawing/2014/main" id="{9A52E89E-BB2F-49FE-9A14-812462CC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2671" y="4413835"/>
                  <a:ext cx="457200" cy="457200"/>
                </a:xfrm>
                <a:prstGeom prst="rect">
                  <a:avLst/>
                </a:prstGeom>
              </p:spPr>
            </p:pic>
            <p:pic>
              <p:nvPicPr>
                <p:cNvPr id="6" name="Graphic 5">
                  <a:extLst>
                    <a:ext uri="{FF2B5EF4-FFF2-40B4-BE49-F238E27FC236}">
                      <a16:creationId xmlns:a16="http://schemas.microsoft.com/office/drawing/2014/main" id="{0EE62C81-07AD-497C-8D62-BE480B597A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23541" y="4413835"/>
                  <a:ext cx="457200" cy="457200"/>
                </a:xfrm>
                <a:prstGeom prst="rect">
                  <a:avLst/>
                </a:prstGeom>
              </p:spPr>
            </p:pic>
          </p:grpSp>
          <p:sp>
            <p:nvSpPr>
              <p:cNvPr id="110" name="Rectangle 109">
                <a:extLst>
                  <a:ext uri="{FF2B5EF4-FFF2-40B4-BE49-F238E27FC236}">
                    <a16:creationId xmlns:a16="http://schemas.microsoft.com/office/drawing/2014/main" id="{2ECC8ABA-FFE3-497D-AF65-457FFBC70E8A}"/>
                  </a:ext>
                </a:extLst>
              </p:cNvPr>
              <p:cNvSpPr/>
              <p:nvPr/>
            </p:nvSpPr>
            <p:spPr bwMode="auto">
              <a:xfrm>
                <a:off x="5659296"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2" name="Rectangle 91">
                <a:extLst>
                  <a:ext uri="{FF2B5EF4-FFF2-40B4-BE49-F238E27FC236}">
                    <a16:creationId xmlns:a16="http://schemas.microsoft.com/office/drawing/2014/main" id="{2B93C9D5-8D4C-4C78-8E94-FBAA82130528}"/>
                  </a:ext>
                </a:extLst>
              </p:cNvPr>
              <p:cNvSpPr/>
              <p:nvPr/>
            </p:nvSpPr>
            <p:spPr bwMode="auto">
              <a:xfrm>
                <a:off x="5751166" y="4312686"/>
                <a:ext cx="2124189" cy="1222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PostgreSQL Hyperscale</a:t>
                </a:r>
              </a:p>
            </p:txBody>
          </p:sp>
          <p:sp>
            <p:nvSpPr>
              <p:cNvPr id="96" name="Rectangle 95">
                <a:extLst>
                  <a:ext uri="{FF2B5EF4-FFF2-40B4-BE49-F238E27FC236}">
                    <a16:creationId xmlns:a16="http://schemas.microsoft.com/office/drawing/2014/main" id="{D3832E38-C4A7-410B-B2CF-7101B1E15C4C}"/>
                  </a:ext>
                </a:extLst>
              </p:cNvPr>
              <p:cNvSpPr/>
              <p:nvPr/>
            </p:nvSpPr>
            <p:spPr bwMode="auto">
              <a:xfrm>
                <a:off x="7941248" y="4312686"/>
                <a:ext cx="2121408"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a:t>
                </a:r>
              </a:p>
            </p:txBody>
          </p:sp>
          <p:grpSp>
            <p:nvGrpSpPr>
              <p:cNvPr id="97" name="Group 96">
                <a:extLst>
                  <a:ext uri="{FF2B5EF4-FFF2-40B4-BE49-F238E27FC236}">
                    <a16:creationId xmlns:a16="http://schemas.microsoft.com/office/drawing/2014/main" id="{D4F3FBEA-550E-433A-AFB5-12492FAB02B0}"/>
                  </a:ext>
                </a:extLst>
              </p:cNvPr>
              <p:cNvGrpSpPr/>
              <p:nvPr/>
            </p:nvGrpSpPr>
            <p:grpSpPr>
              <a:xfrm>
                <a:off x="6128858" y="4783099"/>
                <a:ext cx="1441740" cy="461216"/>
                <a:chOff x="3382477" y="2817825"/>
                <a:chExt cx="1441740" cy="461216"/>
              </a:xfrm>
            </p:grpSpPr>
            <p:pic>
              <p:nvPicPr>
                <p:cNvPr id="98" name="Graphic 97">
                  <a:extLst>
                    <a:ext uri="{FF2B5EF4-FFF2-40B4-BE49-F238E27FC236}">
                      <a16:creationId xmlns:a16="http://schemas.microsoft.com/office/drawing/2014/main" id="{6269FCF7-212B-4E19-840E-2E1973923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2477" y="2821841"/>
                  <a:ext cx="457200" cy="457200"/>
                </a:xfrm>
                <a:prstGeom prst="rect">
                  <a:avLst/>
                </a:prstGeom>
              </p:spPr>
            </p:pic>
            <p:pic>
              <p:nvPicPr>
                <p:cNvPr id="99" name="Graphic 98">
                  <a:extLst>
                    <a:ext uri="{FF2B5EF4-FFF2-40B4-BE49-F238E27FC236}">
                      <a16:creationId xmlns:a16="http://schemas.microsoft.com/office/drawing/2014/main" id="{66ED8286-1191-40AB-B0F6-2A7E0F8883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4747" y="2819833"/>
                  <a:ext cx="457200" cy="457200"/>
                </a:xfrm>
                <a:prstGeom prst="rect">
                  <a:avLst/>
                </a:prstGeom>
              </p:spPr>
            </p:pic>
            <p:pic>
              <p:nvPicPr>
                <p:cNvPr id="100" name="Graphic 99">
                  <a:extLst>
                    <a:ext uri="{FF2B5EF4-FFF2-40B4-BE49-F238E27FC236}">
                      <a16:creationId xmlns:a16="http://schemas.microsoft.com/office/drawing/2014/main" id="{808FA0FF-1AF6-4342-A66A-BF688B603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7017" y="2817825"/>
                  <a:ext cx="457200" cy="457200"/>
                </a:xfrm>
                <a:prstGeom prst="rect">
                  <a:avLst/>
                </a:prstGeom>
              </p:spPr>
            </p:pic>
          </p:grpSp>
          <p:grpSp>
            <p:nvGrpSpPr>
              <p:cNvPr id="101" name="Group 100">
                <a:extLst>
                  <a:ext uri="{FF2B5EF4-FFF2-40B4-BE49-F238E27FC236}">
                    <a16:creationId xmlns:a16="http://schemas.microsoft.com/office/drawing/2014/main" id="{65ABCA99-9B99-4422-8716-25357BDE8017}"/>
                  </a:ext>
                </a:extLst>
              </p:cNvPr>
              <p:cNvGrpSpPr/>
              <p:nvPr/>
            </p:nvGrpSpPr>
            <p:grpSpPr>
              <a:xfrm>
                <a:off x="8282095" y="4787115"/>
                <a:ext cx="1439714" cy="466056"/>
                <a:chOff x="5382622" y="4303764"/>
                <a:chExt cx="1439714" cy="466056"/>
              </a:xfrm>
            </p:grpSpPr>
            <p:pic>
              <p:nvPicPr>
                <p:cNvPr id="102" name="Graphic 101">
                  <a:extLst>
                    <a:ext uri="{FF2B5EF4-FFF2-40B4-BE49-F238E27FC236}">
                      <a16:creationId xmlns:a16="http://schemas.microsoft.com/office/drawing/2014/main" id="{6FA097B4-5BE7-4194-A1EA-F7D66C86B9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2622" y="4312620"/>
                  <a:ext cx="457200" cy="457200"/>
                </a:xfrm>
                <a:prstGeom prst="rect">
                  <a:avLst/>
                </a:prstGeom>
              </p:spPr>
            </p:pic>
            <p:pic>
              <p:nvPicPr>
                <p:cNvPr id="103" name="Graphic 102">
                  <a:extLst>
                    <a:ext uri="{FF2B5EF4-FFF2-40B4-BE49-F238E27FC236}">
                      <a16:creationId xmlns:a16="http://schemas.microsoft.com/office/drawing/2014/main" id="{F19404B7-66CC-4EB2-85E2-B2E7430F61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3879" y="4308192"/>
                  <a:ext cx="457200" cy="457200"/>
                </a:xfrm>
                <a:prstGeom prst="rect">
                  <a:avLst/>
                </a:prstGeom>
              </p:spPr>
            </p:pic>
            <p:pic>
              <p:nvPicPr>
                <p:cNvPr id="104" name="Graphic 103">
                  <a:extLst>
                    <a:ext uri="{FF2B5EF4-FFF2-40B4-BE49-F238E27FC236}">
                      <a16:creationId xmlns:a16="http://schemas.microsoft.com/office/drawing/2014/main" id="{AD82E07F-6FA1-45FF-AF4C-C3F61A2C8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5136" y="4303764"/>
                  <a:ext cx="457200" cy="457200"/>
                </a:xfrm>
                <a:prstGeom prst="rect">
                  <a:avLst/>
                </a:prstGeom>
              </p:spPr>
            </p:pic>
          </p:grpSp>
        </p:grpSp>
        <p:sp>
          <p:nvSpPr>
            <p:cNvPr id="12" name="Rectangle 11">
              <a:extLst>
                <a:ext uri="{FF2B5EF4-FFF2-40B4-BE49-F238E27FC236}">
                  <a16:creationId xmlns:a16="http://schemas.microsoft.com/office/drawing/2014/main" id="{C2C723FA-77CD-4505-B728-FCBE8A84C0A4}"/>
                </a:ext>
              </a:extLst>
            </p:cNvPr>
            <p:cNvSpPr/>
            <p:nvPr/>
          </p:nvSpPr>
          <p:spPr bwMode="auto">
            <a:xfrm>
              <a:off x="1176007"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azdata CLI</a:t>
              </a:r>
            </a:p>
          </p:txBody>
        </p:sp>
        <p:sp>
          <p:nvSpPr>
            <p:cNvPr id="115" name="Rectangle 114">
              <a:extLst>
                <a:ext uri="{FF2B5EF4-FFF2-40B4-BE49-F238E27FC236}">
                  <a16:creationId xmlns:a16="http://schemas.microsoft.com/office/drawing/2014/main" id="{0ADFAE8B-D225-4AAC-92FB-0F625A8974DD}"/>
                </a:ext>
              </a:extLst>
            </p:cNvPr>
            <p:cNvSpPr/>
            <p:nvPr/>
          </p:nvSpPr>
          <p:spPr bwMode="auto">
            <a:xfrm>
              <a:off x="336330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116" name="Rectangle 115">
              <a:extLst>
                <a:ext uri="{FF2B5EF4-FFF2-40B4-BE49-F238E27FC236}">
                  <a16:creationId xmlns:a16="http://schemas.microsoft.com/office/drawing/2014/main" id="{7DCC4601-1603-4BC8-A543-5EBC04FFB59B}"/>
                </a:ext>
              </a:extLst>
            </p:cNvPr>
            <p:cNvSpPr/>
            <p:nvPr/>
          </p:nvSpPr>
          <p:spPr bwMode="auto">
            <a:xfrm>
              <a:off x="5751166"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PostgreSQL tools &amp; drivers</a:t>
              </a:r>
            </a:p>
          </p:txBody>
        </p:sp>
        <p:sp>
          <p:nvSpPr>
            <p:cNvPr id="118" name="Rectangle 117">
              <a:extLst>
                <a:ext uri="{FF2B5EF4-FFF2-40B4-BE49-F238E27FC236}">
                  <a16:creationId xmlns:a16="http://schemas.microsoft.com/office/drawing/2014/main" id="{77799C1B-6E72-42A1-8545-CF327AF90641}"/>
                </a:ext>
              </a:extLst>
            </p:cNvPr>
            <p:cNvSpPr/>
            <p:nvPr/>
          </p:nvSpPr>
          <p:spPr bwMode="auto">
            <a:xfrm>
              <a:off x="794124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tools &amp; drivers</a:t>
              </a:r>
            </a:p>
          </p:txBody>
        </p:sp>
        <p:cxnSp>
          <p:nvCxnSpPr>
            <p:cNvPr id="120" name="Straight Connector 119">
              <a:extLst>
                <a:ext uri="{FF2B5EF4-FFF2-40B4-BE49-F238E27FC236}">
                  <a16:creationId xmlns:a16="http://schemas.microsoft.com/office/drawing/2014/main" id="{F166FD44-65C4-4EF0-9011-D754E09A93CA}"/>
                </a:ext>
                <a:ext uri="{C183D7F6-B498-43B3-948B-1728B52AA6E4}">
                  <adec:decorative xmlns:adec="http://schemas.microsoft.com/office/drawing/2017/decorative" val="1"/>
                </a:ext>
              </a:extLst>
            </p:cNvPr>
            <p:cNvCxnSpPr>
              <a:cxnSpLocks/>
              <a:stCxn id="91" idx="0"/>
              <a:endCxn id="12" idx="2"/>
            </p:cNvCxnSpPr>
            <p:nvPr/>
          </p:nvCxnSpPr>
          <p:spPr>
            <a:xfrm flipV="1">
              <a:off x="2238101"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399781B4-1F56-4A99-A2FD-61A1F7762A8A}"/>
                </a:ext>
                <a:ext uri="{C183D7F6-B498-43B3-948B-1728B52AA6E4}">
                  <adec:decorative xmlns:adec="http://schemas.microsoft.com/office/drawing/2017/decorative" val="1"/>
                </a:ext>
              </a:extLst>
            </p:cNvPr>
            <p:cNvCxnSpPr>
              <a:cxnSpLocks/>
              <a:stCxn id="105" idx="0"/>
              <a:endCxn id="115" idx="2"/>
            </p:cNvCxnSpPr>
            <p:nvPr/>
          </p:nvCxnSpPr>
          <p:spPr>
            <a:xfrm flipV="1">
              <a:off x="4425402" y="2466284"/>
              <a:ext cx="0" cy="1846405"/>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4" name="Straight Connector 123">
              <a:extLst>
                <a:ext uri="{FF2B5EF4-FFF2-40B4-BE49-F238E27FC236}">
                  <a16:creationId xmlns:a16="http://schemas.microsoft.com/office/drawing/2014/main" id="{62A19C75-CD83-4A17-A2D9-A2C81A37BFC0}"/>
                </a:ext>
                <a:ext uri="{C183D7F6-B498-43B3-948B-1728B52AA6E4}">
                  <adec:decorative xmlns:adec="http://schemas.microsoft.com/office/drawing/2017/decorative" val="1"/>
                </a:ext>
              </a:extLst>
            </p:cNvPr>
            <p:cNvCxnSpPr>
              <a:cxnSpLocks/>
              <a:stCxn id="92" idx="0"/>
              <a:endCxn id="116" idx="2"/>
            </p:cNvCxnSpPr>
            <p:nvPr/>
          </p:nvCxnSpPr>
          <p:spPr>
            <a:xfrm flipH="1" flipV="1">
              <a:off x="6813260" y="2466284"/>
              <a:ext cx="1" cy="1846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6" name="Straight Connector 125">
              <a:extLst>
                <a:ext uri="{FF2B5EF4-FFF2-40B4-BE49-F238E27FC236}">
                  <a16:creationId xmlns:a16="http://schemas.microsoft.com/office/drawing/2014/main" id="{8729AD12-7898-42EA-A591-C264E891CC2C}"/>
                </a:ext>
                <a:ext uri="{C183D7F6-B498-43B3-948B-1728B52AA6E4}">
                  <adec:decorative xmlns:adec="http://schemas.microsoft.com/office/drawing/2017/decorative" val="1"/>
                </a:ext>
              </a:extLst>
            </p:cNvPr>
            <p:cNvCxnSpPr>
              <a:cxnSpLocks/>
              <a:stCxn id="96" idx="0"/>
              <a:endCxn id="118" idx="2"/>
            </p:cNvCxnSpPr>
            <p:nvPr/>
          </p:nvCxnSpPr>
          <p:spPr>
            <a:xfrm flipV="1">
              <a:off x="9001952" y="2466284"/>
              <a:ext cx="1390" cy="1846402"/>
            </a:xfrm>
            <a:prstGeom prst="line">
              <a:avLst/>
            </a:prstGeom>
            <a:noFill/>
            <a:ln w="19050" cap="flat" cmpd="sng" algn="ctr">
              <a:solidFill>
                <a:schemeClr val="accent1"/>
              </a:solidFill>
              <a:prstDash val="solid"/>
              <a:miter lim="800000"/>
              <a:headEnd type="arrow" w="med" len="med"/>
              <a:tailEnd type="arrow" w="med" len="med"/>
            </a:ln>
            <a:effectLst/>
          </p:spPr>
        </p:cxnSp>
        <p:sp>
          <p:nvSpPr>
            <p:cNvPr id="129" name="Rectangle 128">
              <a:extLst>
                <a:ext uri="{FF2B5EF4-FFF2-40B4-BE49-F238E27FC236}">
                  <a16:creationId xmlns:a16="http://schemas.microsoft.com/office/drawing/2014/main" id="{DF9B2465-CB8E-444C-88EE-BCB2F06C0583}"/>
                </a:ext>
              </a:extLst>
            </p:cNvPr>
            <p:cNvSpPr/>
            <p:nvPr/>
          </p:nvSpPr>
          <p:spPr bwMode="auto">
            <a:xfrm>
              <a:off x="1649302"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0" name="Rectangle 129">
              <a:extLst>
                <a:ext uri="{FF2B5EF4-FFF2-40B4-BE49-F238E27FC236}">
                  <a16:creationId xmlns:a16="http://schemas.microsoft.com/office/drawing/2014/main" id="{1500DD89-75CC-441D-869F-79C30E003723}"/>
                </a:ext>
              </a:extLst>
            </p:cNvPr>
            <p:cNvSpPr/>
            <p:nvPr/>
          </p:nvSpPr>
          <p:spPr bwMode="auto">
            <a:xfrm>
              <a:off x="3834226"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1" name="Rectangle 130">
              <a:extLst>
                <a:ext uri="{FF2B5EF4-FFF2-40B4-BE49-F238E27FC236}">
                  <a16:creationId xmlns:a16="http://schemas.microsoft.com/office/drawing/2014/main" id="{A88B50BF-0C46-4D0E-BE8E-5927D2C2CFBE}"/>
                </a:ext>
              </a:extLst>
            </p:cNvPr>
            <p:cNvSpPr/>
            <p:nvPr/>
          </p:nvSpPr>
          <p:spPr bwMode="auto">
            <a:xfrm>
              <a:off x="6225851"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sp>
          <p:nvSpPr>
            <p:cNvPr id="132" name="Rectangle 131">
              <a:extLst>
                <a:ext uri="{FF2B5EF4-FFF2-40B4-BE49-F238E27FC236}">
                  <a16:creationId xmlns:a16="http://schemas.microsoft.com/office/drawing/2014/main" id="{8A435929-2EEA-4CE0-9C65-EA48FF5272FB}"/>
                </a:ext>
              </a:extLst>
            </p:cNvPr>
            <p:cNvSpPr/>
            <p:nvPr/>
          </p:nvSpPr>
          <p:spPr bwMode="auto">
            <a:xfrm>
              <a:off x="8414543"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grpSp>
      <p:pic>
        <p:nvPicPr>
          <p:cNvPr id="31" name="Kubernetes" descr="Kubernetes">
            <a:extLst>
              <a:ext uri="{FF2B5EF4-FFF2-40B4-BE49-F238E27FC236}">
                <a16:creationId xmlns:a16="http://schemas.microsoft.com/office/drawing/2014/main" id="{BDCFA076-3D00-4BD3-9F5D-DCE3F92BE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6067650"/>
            <a:ext cx="463035" cy="463031"/>
          </a:xfrm>
          <a:prstGeom prst="rect">
            <a:avLst/>
          </a:prstGeom>
        </p:spPr>
      </p:pic>
      <p:sp>
        <p:nvSpPr>
          <p:cNvPr id="5" name="Rectangle 4">
            <a:extLst>
              <a:ext uri="{FF2B5EF4-FFF2-40B4-BE49-F238E27FC236}">
                <a16:creationId xmlns:a16="http://schemas.microsoft.com/office/drawing/2014/main" id="{22BAC993-F70C-491F-BFD7-4AD71D1C9762}"/>
              </a:ext>
            </a:extLst>
          </p:cNvPr>
          <p:cNvSpPr/>
          <p:nvPr/>
        </p:nvSpPr>
        <p:spPr bwMode="auto">
          <a:xfrm>
            <a:off x="289536" y="4038813"/>
            <a:ext cx="2480265"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sp>
        <p:nvSpPr>
          <p:cNvPr id="41" name="Rectangle 40">
            <a:extLst>
              <a:ext uri="{FF2B5EF4-FFF2-40B4-BE49-F238E27FC236}">
                <a16:creationId xmlns:a16="http://schemas.microsoft.com/office/drawing/2014/main" id="{D0ACCFC2-2DD2-4385-B359-9932B9A73E08}"/>
              </a:ext>
            </a:extLst>
          </p:cNvPr>
          <p:cNvSpPr/>
          <p:nvPr/>
        </p:nvSpPr>
        <p:spPr bwMode="auto">
          <a:xfrm>
            <a:off x="464682"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50E6FF"/>
                </a:solidFill>
                <a:effectLst/>
                <a:uLnTx/>
                <a:uFillTx/>
                <a:latin typeface="Segoe UI Semibold"/>
                <a:ea typeface="+mn-ea"/>
                <a:cs typeface="Segoe UI" pitchFamily="34" charset="0"/>
              </a:rPr>
              <a:t>azdata</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tools</a:t>
            </a:r>
          </a:p>
        </p:txBody>
      </p:sp>
      <p:cxnSp>
        <p:nvCxnSpPr>
          <p:cNvPr id="42" name="Straight Connector 41">
            <a:extLst>
              <a:ext uri="{FF2B5EF4-FFF2-40B4-BE49-F238E27FC236}">
                <a16:creationId xmlns:a16="http://schemas.microsoft.com/office/drawing/2014/main" id="{A8F86D8E-38E6-4509-8597-CD246A0D3968}"/>
              </a:ext>
              <a:ext uri="{C183D7F6-B498-43B3-948B-1728B52AA6E4}">
                <adec:decorative xmlns:adec="http://schemas.microsoft.com/office/drawing/2017/decorative" val="1"/>
              </a:ext>
            </a:extLst>
          </p:cNvPr>
          <p:cNvCxnSpPr>
            <a:cxnSpLocks/>
            <a:endCxn id="41" idx="2"/>
          </p:cNvCxnSpPr>
          <p:nvPr/>
        </p:nvCxnSpPr>
        <p:spPr>
          <a:xfrm flipV="1">
            <a:off x="1526776"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sp>
        <p:nvSpPr>
          <p:cNvPr id="43" name="Rectangle 42">
            <a:extLst>
              <a:ext uri="{FF2B5EF4-FFF2-40B4-BE49-F238E27FC236}">
                <a16:creationId xmlns:a16="http://schemas.microsoft.com/office/drawing/2014/main" id="{D533FAC1-74AF-419F-8524-6A0FF9D2190D}"/>
              </a:ext>
            </a:extLst>
          </p:cNvPr>
          <p:cNvSpPr/>
          <p:nvPr/>
        </p:nvSpPr>
        <p:spPr bwMode="auto">
          <a:xfrm>
            <a:off x="937977"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9" name="Rectangle 8">
            <a:extLst>
              <a:ext uri="{FF2B5EF4-FFF2-40B4-BE49-F238E27FC236}">
                <a16:creationId xmlns:a16="http://schemas.microsoft.com/office/drawing/2014/main" id="{75F8F711-4A83-4A2E-8816-0D4DBA61CFC5}"/>
              </a:ext>
            </a:extLst>
          </p:cNvPr>
          <p:cNvSpPr/>
          <p:nvPr/>
        </p:nvSpPr>
        <p:spPr bwMode="auto">
          <a:xfrm>
            <a:off x="464682" y="4312686"/>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API</a:t>
            </a:r>
          </a:p>
        </p:txBody>
      </p:sp>
      <p:pic>
        <p:nvPicPr>
          <p:cNvPr id="10" name="Kubernetes" descr="Kubernetes">
            <a:extLst>
              <a:ext uri="{FF2B5EF4-FFF2-40B4-BE49-F238E27FC236}">
                <a16:creationId xmlns:a16="http://schemas.microsoft.com/office/drawing/2014/main" id="{8895D09B-B206-414B-9CD7-7F75594FD6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4776928"/>
            <a:ext cx="463035" cy="463031"/>
          </a:xfrm>
          <a:prstGeom prst="rect">
            <a:avLst/>
          </a:prstGeom>
        </p:spPr>
      </p:pic>
    </p:spTree>
    <p:extLst>
      <p:ext uri="{BB962C8B-B14F-4D97-AF65-F5344CB8AC3E}">
        <p14:creationId xmlns:p14="http://schemas.microsoft.com/office/powerpoint/2010/main" val="239260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0FE6CB-7684-416B-A021-E2CD12D41079}"/>
              </a:ext>
            </a:extLst>
          </p:cNvPr>
          <p:cNvGrpSpPr/>
          <p:nvPr/>
        </p:nvGrpSpPr>
        <p:grpSpPr>
          <a:xfrm>
            <a:off x="34440" y="553746"/>
            <a:ext cx="12123121" cy="5750509"/>
            <a:chOff x="34440" y="1069411"/>
            <a:chExt cx="12123121" cy="5750509"/>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5320468" y="1069411"/>
              <a:ext cx="1485637"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grpSp>
    </p:spTree>
    <p:extLst>
      <p:ext uri="{BB962C8B-B14F-4D97-AF65-F5344CB8AC3E}">
        <p14:creationId xmlns:p14="http://schemas.microsoft.com/office/powerpoint/2010/main" val="738706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descr="Azure Arc icon">
            <a:extLst>
              <a:ext uri="{FF2B5EF4-FFF2-40B4-BE49-F238E27FC236}">
                <a16:creationId xmlns:a16="http://schemas.microsoft.com/office/drawing/2014/main" id="{77847066-496D-304E-9A6B-FE6A2B5A6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descr="Azure arc icon">
            <a:extLst>
              <a:ext uri="{FF2B5EF4-FFF2-40B4-BE49-F238E27FC236}">
                <a16:creationId xmlns:a16="http://schemas.microsoft.com/office/drawing/2014/main" id="{989EB41D-613E-F445-9C20-6ACC101BF7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Tree>
    <p:extLst>
      <p:ext uri="{BB962C8B-B14F-4D97-AF65-F5344CB8AC3E}">
        <p14:creationId xmlns:p14="http://schemas.microsoft.com/office/powerpoint/2010/main" val="3380295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Stack HCI</a:t>
            </a:r>
            <a:br>
              <a:rPr lang="en-US"/>
            </a:br>
            <a:r>
              <a:rPr lang="en-US" sz="2000">
                <a:latin typeface="+mn-lt"/>
              </a:rPr>
              <a:t>Modern Subscription for flexible, familiar, hyperconverged infrastructure</a:t>
            </a:r>
          </a:p>
        </p:txBody>
      </p:sp>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1215412" y="2310553"/>
            <a:ext cx="9765326" cy="3092613"/>
            <a:chOff x="1330097" y="7758131"/>
            <a:chExt cx="9765326"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3554" y="7764728"/>
              <a:ext cx="2290150" cy="3086016"/>
              <a:chOff x="2563296" y="2092731"/>
              <a:chExt cx="229015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3296" y="4008791"/>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800">
                    <a:solidFill>
                      <a:srgbClr val="50E6FF"/>
                    </a:solidFill>
                    <a:latin typeface="Segoe UI Semibold"/>
                    <a:cs typeface="Segoe UI" pitchFamily="34" charset="0"/>
                  </a:rPr>
                  <a:t>Enterprise scale and price performance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30097" y="7758131"/>
              <a:ext cx="2299307" cy="3086016"/>
              <a:chOff x="198877" y="2092731"/>
              <a:chExt cx="2299307"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198877" y="4032748"/>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Native integration with Azure Arc</a:t>
                </a:r>
              </a:p>
            </p:txBody>
          </p:sp>
        </p:grpSp>
        <p:grpSp>
          <p:nvGrpSpPr>
            <p:cNvPr id="108" name="Group 107">
              <a:extLst>
                <a:ext uri="{FF2B5EF4-FFF2-40B4-BE49-F238E27FC236}">
                  <a16:creationId xmlns:a16="http://schemas.microsoft.com/office/drawing/2014/main" id="{EC3E673B-7EE6-4CA8-A537-5646874BDE6A}"/>
                </a:ext>
              </a:extLst>
            </p:cNvPr>
            <p:cNvGrpSpPr/>
            <p:nvPr/>
          </p:nvGrpSpPr>
          <p:grpSpPr>
            <a:xfrm>
              <a:off x="8809423" y="7764728"/>
              <a:ext cx="2286000" cy="3086016"/>
              <a:chOff x="4950506" y="2092731"/>
              <a:chExt cx="2286000" cy="3086016"/>
            </a:xfrm>
          </p:grpSpPr>
          <p:sp>
            <p:nvSpPr>
              <p:cNvPr id="109" name="Rectangle 108">
                <a:extLst>
                  <a:ext uri="{FF2B5EF4-FFF2-40B4-BE49-F238E27FC236}">
                    <a16:creationId xmlns:a16="http://schemas.microsoft.com/office/drawing/2014/main" id="{1C8286E8-37CF-408C-B3BD-639B263B44C6}"/>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09">
                <a:extLst>
                  <a:ext uri="{FF2B5EF4-FFF2-40B4-BE49-F238E27FC236}">
                    <a16:creationId xmlns:a16="http://schemas.microsoft.com/office/drawing/2014/main" id="{F883B5C6-0994-49EC-8AA6-FDDC64CF2E01}"/>
                  </a:ext>
                </a:extLst>
              </p:cNvPr>
              <p:cNvSpPr/>
              <p:nvPr/>
            </p:nvSpPr>
            <p:spPr bwMode="auto">
              <a:xfrm>
                <a:off x="4950506" y="3879699"/>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800">
                    <a:solidFill>
                      <a:srgbClr val="50E6FF"/>
                    </a:solidFill>
                    <a:latin typeface="Segoe UI Semibold"/>
                    <a:cs typeface="Segoe UI" pitchFamily="34" charset="0"/>
                  </a:rPr>
                  <a:t>Choice of deployment options</a:t>
                </a: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311816" y="7764728"/>
              <a:ext cx="2286000" cy="3086016"/>
              <a:chOff x="4950506" y="2092731"/>
              <a:chExt cx="228600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5011862" y="4026151"/>
                <a:ext cx="2163287"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defTabSz="932472" fontAlgn="base">
                  <a:lnSpc>
                    <a:spcPct val="90000"/>
                  </a:lnSpc>
                  <a:spcBef>
                    <a:spcPct val="0"/>
                  </a:spcBef>
                  <a:spcAft>
                    <a:spcPts val="600"/>
                  </a:spcAft>
                  <a:buClrTx/>
                  <a:buSzTx/>
                  <a:buFontTx/>
                  <a:buNone/>
                  <a:tabLst/>
                  <a:defRPr/>
                </a:pPr>
                <a:r>
                  <a:rPr lang="en-US" sz="1700">
                    <a:solidFill>
                      <a:srgbClr val="50E6FF"/>
                    </a:solidFill>
                    <a:latin typeface="Segoe UI Semibold"/>
                    <a:cs typeface="Segoe UI" pitchFamily="34" charset="0"/>
                  </a:rPr>
                  <a:t>Familiar management and operations</a:t>
                </a:r>
              </a:p>
            </p:txBody>
          </p:sp>
        </p:grpSp>
      </p:grpSp>
      <p:pic>
        <p:nvPicPr>
          <p:cNvPr id="5" name="Graphic 4" descr="Azure Arc logo">
            <a:extLst>
              <a:ext uri="{FF2B5EF4-FFF2-40B4-BE49-F238E27FC236}">
                <a16:creationId xmlns:a16="http://schemas.microsoft.com/office/drawing/2014/main" id="{D5594BD0-85B4-46BD-B325-E1CF4F10F0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9686" y="2602661"/>
            <a:ext cx="864066" cy="864066"/>
          </a:xfrm>
          <a:prstGeom prst="rect">
            <a:avLst/>
          </a:prstGeom>
        </p:spPr>
      </p:pic>
      <p:pic>
        <p:nvPicPr>
          <p:cNvPr id="8" name="Graphic 7">
            <a:extLst>
              <a:ext uri="{FF2B5EF4-FFF2-40B4-BE49-F238E27FC236}">
                <a16:creationId xmlns:a16="http://schemas.microsoft.com/office/drawing/2014/main" id="{F6EF1552-5AF9-41D4-B308-B0B3DE29E2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1585" y="2614331"/>
            <a:ext cx="868680" cy="868680"/>
          </a:xfrm>
          <a:prstGeom prst="rect">
            <a:avLst/>
          </a:prstGeom>
        </p:spPr>
      </p:pic>
      <p:pic>
        <p:nvPicPr>
          <p:cNvPr id="14" name="Graphic 13">
            <a:extLst>
              <a:ext uri="{FF2B5EF4-FFF2-40B4-BE49-F238E27FC236}">
                <a16:creationId xmlns:a16="http://schemas.microsoft.com/office/drawing/2014/main" id="{A148C961-8497-430B-A491-C5CB269B3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3398" y="2614331"/>
            <a:ext cx="868680" cy="868680"/>
          </a:xfrm>
          <a:prstGeom prst="rect">
            <a:avLst/>
          </a:prstGeom>
        </p:spPr>
      </p:pic>
      <p:pic>
        <p:nvPicPr>
          <p:cNvPr id="11" name="Graphic 10">
            <a:extLst>
              <a:ext uri="{FF2B5EF4-FFF2-40B4-BE49-F238E27FC236}">
                <a16:creationId xmlns:a16="http://schemas.microsoft.com/office/drawing/2014/main" id="{8D5DC879-99F2-4677-9F1A-B9C4226882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05790" y="2560320"/>
            <a:ext cx="868680" cy="868680"/>
          </a:xfrm>
          <a:prstGeom prst="rect">
            <a:avLst/>
          </a:prstGeom>
        </p:spPr>
      </p:pic>
    </p:spTree>
    <p:extLst>
      <p:ext uri="{BB962C8B-B14F-4D97-AF65-F5344CB8AC3E}">
        <p14:creationId xmlns:p14="http://schemas.microsoft.com/office/powerpoint/2010/main" val="19315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34D3-3E31-4B2A-9130-0A63B051A5C7}"/>
              </a:ext>
            </a:extLst>
          </p:cNvPr>
          <p:cNvSpPr>
            <a:spLocks noGrp="1"/>
          </p:cNvSpPr>
          <p:nvPr>
            <p:ph type="title"/>
          </p:nvPr>
        </p:nvSpPr>
        <p:spPr>
          <a:xfrm>
            <a:off x="588263" y="457200"/>
            <a:ext cx="11018520" cy="984885"/>
          </a:xfrm>
        </p:spPr>
        <p:txBody>
          <a:bodyPr/>
          <a:lstStyle/>
          <a:p>
            <a:r>
              <a:rPr lang="en-US"/>
              <a:t>Azure Arc and Azure Stack HCI</a:t>
            </a:r>
            <a:br>
              <a:rPr lang="en-US"/>
            </a:br>
            <a:r>
              <a:rPr lang="en-US" sz="2800">
                <a:solidFill>
                  <a:schemeClr val="accent1"/>
                </a:solidFill>
              </a:rPr>
              <a:t>Platform architecture</a:t>
            </a:r>
            <a:endParaRPr lang="en-US">
              <a:solidFill>
                <a:schemeClr val="accent1"/>
              </a:solidFill>
            </a:endParaRPr>
          </a:p>
        </p:txBody>
      </p:sp>
      <p:grpSp>
        <p:nvGrpSpPr>
          <p:cNvPr id="20" name="Group 19">
            <a:extLst>
              <a:ext uri="{FF2B5EF4-FFF2-40B4-BE49-F238E27FC236}">
                <a16:creationId xmlns:a16="http://schemas.microsoft.com/office/drawing/2014/main" id="{6D105600-E877-4623-ADEC-1765FA1501EC}"/>
              </a:ext>
            </a:extLst>
          </p:cNvPr>
          <p:cNvGrpSpPr/>
          <p:nvPr/>
        </p:nvGrpSpPr>
        <p:grpSpPr>
          <a:xfrm>
            <a:off x="4967165" y="2850161"/>
            <a:ext cx="1870516" cy="750007"/>
            <a:chOff x="588263" y="1870425"/>
            <a:chExt cx="3627967" cy="750007"/>
          </a:xfrm>
        </p:grpSpPr>
        <p:sp>
          <p:nvSpPr>
            <p:cNvPr id="21" name="Rectangle 20">
              <a:extLst>
                <a:ext uri="{FF2B5EF4-FFF2-40B4-BE49-F238E27FC236}">
                  <a16:creationId xmlns:a16="http://schemas.microsoft.com/office/drawing/2014/main" id="{FBABE472-F2EC-43BE-848C-8FB809B4AD66}"/>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2" name="TextBox 21">
              <a:extLst>
                <a:ext uri="{FF2B5EF4-FFF2-40B4-BE49-F238E27FC236}">
                  <a16:creationId xmlns:a16="http://schemas.microsoft.com/office/drawing/2014/main" id="{9A77CBB5-24D3-4920-8204-4B2DD4AEB15D}"/>
                </a:ext>
              </a:extLst>
            </p:cNvPr>
            <p:cNvSpPr txBox="1"/>
            <p:nvPr/>
          </p:nvSpPr>
          <p:spPr>
            <a:xfrm>
              <a:off x="736724" y="2142504"/>
              <a:ext cx="1690486"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Containers</a:t>
              </a:r>
            </a:p>
          </p:txBody>
        </p:sp>
      </p:grpSp>
      <p:grpSp>
        <p:nvGrpSpPr>
          <p:cNvPr id="47" name="Group 46">
            <a:extLst>
              <a:ext uri="{FF2B5EF4-FFF2-40B4-BE49-F238E27FC236}">
                <a16:creationId xmlns:a16="http://schemas.microsoft.com/office/drawing/2014/main" id="{92933F9A-17A0-4B7C-9BB5-8D7DD168A499}"/>
              </a:ext>
            </a:extLst>
          </p:cNvPr>
          <p:cNvGrpSpPr/>
          <p:nvPr/>
        </p:nvGrpSpPr>
        <p:grpSpPr>
          <a:xfrm>
            <a:off x="1645325" y="3714186"/>
            <a:ext cx="3206075" cy="750007"/>
            <a:chOff x="1762165" y="3568559"/>
            <a:chExt cx="3206075" cy="750007"/>
          </a:xfrm>
        </p:grpSpPr>
        <p:grpSp>
          <p:nvGrpSpPr>
            <p:cNvPr id="11" name="Group 10">
              <a:extLst>
                <a:ext uri="{FF2B5EF4-FFF2-40B4-BE49-F238E27FC236}">
                  <a16:creationId xmlns:a16="http://schemas.microsoft.com/office/drawing/2014/main" id="{F6EE0576-96CC-4746-97A3-E5083601ED54}"/>
                </a:ext>
              </a:extLst>
            </p:cNvPr>
            <p:cNvGrpSpPr/>
            <p:nvPr/>
          </p:nvGrpSpPr>
          <p:grpSpPr>
            <a:xfrm>
              <a:off x="1762165" y="3568559"/>
              <a:ext cx="3206075" cy="750007"/>
              <a:chOff x="588263" y="1870425"/>
              <a:chExt cx="3627967" cy="750007"/>
            </a:xfrm>
          </p:grpSpPr>
          <p:sp>
            <p:nvSpPr>
              <p:cNvPr id="12" name="Rectangle 11">
                <a:extLst>
                  <a:ext uri="{FF2B5EF4-FFF2-40B4-BE49-F238E27FC236}">
                    <a16:creationId xmlns:a16="http://schemas.microsoft.com/office/drawing/2014/main" id="{40E6597A-3B5E-4E8E-999A-FA4A81E8C855}"/>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0606DF01-9F6C-4126-A034-A2BB286CB91A}"/>
                  </a:ext>
                </a:extLst>
              </p:cNvPr>
              <p:cNvSpPr txBox="1"/>
              <p:nvPr/>
            </p:nvSpPr>
            <p:spPr>
              <a:xfrm>
                <a:off x="764116" y="2137706"/>
                <a:ext cx="1667123"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Windows/Linux VMs</a:t>
                </a:r>
              </a:p>
            </p:txBody>
          </p:sp>
        </p:grpSp>
        <p:pic>
          <p:nvPicPr>
            <p:cNvPr id="46" name="Graphic 45">
              <a:extLst>
                <a:ext uri="{FF2B5EF4-FFF2-40B4-BE49-F238E27FC236}">
                  <a16:creationId xmlns:a16="http://schemas.microsoft.com/office/drawing/2014/main" id="{9B79CBC0-A444-4886-9919-83637CE10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4034" y="3764720"/>
              <a:ext cx="365319" cy="365319"/>
            </a:xfrm>
            <a:prstGeom prst="rect">
              <a:avLst/>
            </a:prstGeom>
          </p:spPr>
        </p:pic>
      </p:grpSp>
      <p:grpSp>
        <p:nvGrpSpPr>
          <p:cNvPr id="23" name="Group 22">
            <a:extLst>
              <a:ext uri="{FF2B5EF4-FFF2-40B4-BE49-F238E27FC236}">
                <a16:creationId xmlns:a16="http://schemas.microsoft.com/office/drawing/2014/main" id="{563C8241-F402-4815-8128-3C158787E6D2}"/>
              </a:ext>
            </a:extLst>
          </p:cNvPr>
          <p:cNvGrpSpPr/>
          <p:nvPr/>
        </p:nvGrpSpPr>
        <p:grpSpPr>
          <a:xfrm>
            <a:off x="4967164" y="3709388"/>
            <a:ext cx="5345831" cy="750007"/>
            <a:chOff x="588263" y="1870425"/>
            <a:chExt cx="4908126" cy="750007"/>
          </a:xfrm>
        </p:grpSpPr>
        <p:sp>
          <p:nvSpPr>
            <p:cNvPr id="24" name="Rectangle 23">
              <a:extLst>
                <a:ext uri="{FF2B5EF4-FFF2-40B4-BE49-F238E27FC236}">
                  <a16:creationId xmlns:a16="http://schemas.microsoft.com/office/drawing/2014/main" id="{1F157BF1-C4D9-4509-B8F3-F8DC7ED21291}"/>
                </a:ext>
              </a:extLst>
            </p:cNvPr>
            <p:cNvSpPr/>
            <p:nvPr/>
          </p:nvSpPr>
          <p:spPr bwMode="auto">
            <a:xfrm>
              <a:off x="588263" y="1870425"/>
              <a:ext cx="4908126"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CACD7F75-FE55-4DC2-8DEF-7023D4E943AD}"/>
                </a:ext>
              </a:extLst>
            </p:cNvPr>
            <p:cNvSpPr txBox="1"/>
            <p:nvPr/>
          </p:nvSpPr>
          <p:spPr>
            <a:xfrm>
              <a:off x="764116" y="2137706"/>
              <a:ext cx="1931234"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AKS on Azure Stack HCI</a:t>
              </a:r>
            </a:p>
          </p:txBody>
        </p:sp>
      </p:grpSp>
      <p:grpSp>
        <p:nvGrpSpPr>
          <p:cNvPr id="102" name="Group 101">
            <a:extLst>
              <a:ext uri="{FF2B5EF4-FFF2-40B4-BE49-F238E27FC236}">
                <a16:creationId xmlns:a16="http://schemas.microsoft.com/office/drawing/2014/main" id="{908986FE-CCC6-4550-8A62-8EC259D1C258}"/>
              </a:ext>
            </a:extLst>
          </p:cNvPr>
          <p:cNvGrpSpPr/>
          <p:nvPr/>
        </p:nvGrpSpPr>
        <p:grpSpPr>
          <a:xfrm>
            <a:off x="10427885" y="1995732"/>
            <a:ext cx="801880" cy="3332768"/>
            <a:chOff x="10427885" y="1809465"/>
            <a:chExt cx="801880" cy="3332768"/>
          </a:xfrm>
        </p:grpSpPr>
        <p:grpSp>
          <p:nvGrpSpPr>
            <p:cNvPr id="42" name="Group 41">
              <a:extLst>
                <a:ext uri="{FF2B5EF4-FFF2-40B4-BE49-F238E27FC236}">
                  <a16:creationId xmlns:a16="http://schemas.microsoft.com/office/drawing/2014/main" id="{3CF009CF-EC87-4C7B-B3B0-4AFCE0068D9C}"/>
                </a:ext>
              </a:extLst>
            </p:cNvPr>
            <p:cNvGrpSpPr/>
            <p:nvPr/>
          </p:nvGrpSpPr>
          <p:grpSpPr>
            <a:xfrm>
              <a:off x="10427885" y="1809465"/>
              <a:ext cx="801880" cy="3332768"/>
              <a:chOff x="588263" y="1870425"/>
              <a:chExt cx="8667667" cy="750007"/>
            </a:xfrm>
          </p:grpSpPr>
          <p:sp>
            <p:nvSpPr>
              <p:cNvPr id="43" name="Rectangle 42">
                <a:extLst>
                  <a:ext uri="{FF2B5EF4-FFF2-40B4-BE49-F238E27FC236}">
                    <a16:creationId xmlns:a16="http://schemas.microsoft.com/office/drawing/2014/main" id="{04C49433-B8E0-4AAE-A041-16F3B6C00522}"/>
                  </a:ext>
                </a:extLst>
              </p:cNvPr>
              <p:cNvSpPr/>
              <p:nvPr/>
            </p:nvSpPr>
            <p:spPr bwMode="auto">
              <a:xfrm>
                <a:off x="588263" y="1870425"/>
                <a:ext cx="8667667" cy="750007"/>
              </a:xfrm>
              <a:prstGeom prst="rect">
                <a:avLst/>
              </a:prstGeom>
              <a:solidFill>
                <a:schemeClr val="tx1">
                  <a:alpha val="20000"/>
                </a:schemeClr>
              </a:solid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44" name="TextBox 43">
                <a:extLst>
                  <a:ext uri="{FF2B5EF4-FFF2-40B4-BE49-F238E27FC236}">
                    <a16:creationId xmlns:a16="http://schemas.microsoft.com/office/drawing/2014/main" id="{831FF163-CFF3-47E6-8EB0-7E9F98420EC8}"/>
                  </a:ext>
                </a:extLst>
              </p:cNvPr>
              <p:cNvSpPr txBox="1"/>
              <p:nvPr/>
            </p:nvSpPr>
            <p:spPr>
              <a:xfrm>
                <a:off x="943080" y="1915206"/>
                <a:ext cx="7958025" cy="7572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Arc</a:t>
                </a:r>
              </a:p>
            </p:txBody>
          </p:sp>
        </p:grpSp>
        <p:pic>
          <p:nvPicPr>
            <p:cNvPr id="52" name="Graphic 51">
              <a:extLst>
                <a:ext uri="{FF2B5EF4-FFF2-40B4-BE49-F238E27FC236}">
                  <a16:creationId xmlns:a16="http://schemas.microsoft.com/office/drawing/2014/main" id="{BB35CF57-5E7B-4E16-A6C4-EB64FC81CD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0422" y="4553746"/>
              <a:ext cx="416806" cy="416806"/>
            </a:xfrm>
            <a:prstGeom prst="rect">
              <a:avLst/>
            </a:prstGeom>
          </p:spPr>
        </p:pic>
      </p:grpSp>
      <p:grpSp>
        <p:nvGrpSpPr>
          <p:cNvPr id="92" name="Group 91">
            <a:extLst>
              <a:ext uri="{FF2B5EF4-FFF2-40B4-BE49-F238E27FC236}">
                <a16:creationId xmlns:a16="http://schemas.microsoft.com/office/drawing/2014/main" id="{6D23BC2F-8E87-4A32-9A79-3327A797EBFF}"/>
              </a:ext>
            </a:extLst>
          </p:cNvPr>
          <p:cNvGrpSpPr/>
          <p:nvPr/>
        </p:nvGrpSpPr>
        <p:grpSpPr>
          <a:xfrm>
            <a:off x="4967163" y="1995732"/>
            <a:ext cx="5345831" cy="750007"/>
            <a:chOff x="5084003" y="1850105"/>
            <a:chExt cx="5345831" cy="750007"/>
          </a:xfrm>
        </p:grpSpPr>
        <p:grpSp>
          <p:nvGrpSpPr>
            <p:cNvPr id="7" name="Group 6">
              <a:extLst>
                <a:ext uri="{FF2B5EF4-FFF2-40B4-BE49-F238E27FC236}">
                  <a16:creationId xmlns:a16="http://schemas.microsoft.com/office/drawing/2014/main" id="{2E1B7EBB-AA2E-45FB-9A1E-46358DBD7965}"/>
                </a:ext>
              </a:extLst>
            </p:cNvPr>
            <p:cNvGrpSpPr/>
            <p:nvPr/>
          </p:nvGrpSpPr>
          <p:grpSpPr>
            <a:xfrm>
              <a:off x="5084003" y="1850105"/>
              <a:ext cx="5345831" cy="750007"/>
              <a:chOff x="3910099" y="1870425"/>
              <a:chExt cx="5345831" cy="750007"/>
            </a:xfrm>
          </p:grpSpPr>
          <p:sp>
            <p:nvSpPr>
              <p:cNvPr id="4" name="Rectangle 3">
                <a:extLst>
                  <a:ext uri="{FF2B5EF4-FFF2-40B4-BE49-F238E27FC236}">
                    <a16:creationId xmlns:a16="http://schemas.microsoft.com/office/drawing/2014/main" id="{C9FB0726-D684-49FE-AAB0-1D03D0621016}"/>
                  </a:ext>
                </a:extLst>
              </p:cNvPr>
              <p:cNvSpPr/>
              <p:nvPr/>
            </p:nvSpPr>
            <p:spPr bwMode="auto">
              <a:xfrm>
                <a:off x="3910099" y="1870425"/>
                <a:ext cx="5345831"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FDEB573-79FF-4AC7-893E-4B58633C1896}"/>
                  </a:ext>
                </a:extLst>
              </p:cNvPr>
              <p:cNvSpPr txBox="1"/>
              <p:nvPr/>
            </p:nvSpPr>
            <p:spPr>
              <a:xfrm>
                <a:off x="3986645" y="2020315"/>
                <a:ext cx="1077411"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Cloud-Native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pic>
          <p:nvPicPr>
            <p:cNvPr id="54" name="Picture 4">
              <a:extLst>
                <a:ext uri="{FF2B5EF4-FFF2-40B4-BE49-F238E27FC236}">
                  <a16:creationId xmlns:a16="http://schemas.microsoft.com/office/drawing/2014/main" id="{577F53DD-16DB-4E49-BC75-24C5F18372CD}"/>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771917" y="2015824"/>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a:extLst>
                <a:ext uri="{FF2B5EF4-FFF2-40B4-BE49-F238E27FC236}">
                  <a16:creationId xmlns:a16="http://schemas.microsoft.com/office/drawing/2014/main" id="{053FA053-8F8A-4D3F-807F-B510F1F0B7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1236" y="2107134"/>
              <a:ext cx="513316" cy="221555"/>
            </a:xfrm>
            <a:prstGeom prst="rect">
              <a:avLst/>
            </a:prstGeom>
          </p:spPr>
        </p:pic>
        <p:pic>
          <p:nvPicPr>
            <p:cNvPr id="60" name="Picture 4" descr="See the source image">
              <a:extLst>
                <a:ext uri="{FF2B5EF4-FFF2-40B4-BE49-F238E27FC236}">
                  <a16:creationId xmlns:a16="http://schemas.microsoft.com/office/drawing/2014/main" id="{AEE5F74A-090D-4F4E-8CA6-DB6D876750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8007" y="2048765"/>
              <a:ext cx="924105" cy="3696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picture containing clipart&#10;&#10;Description automatically generated">
              <a:extLst>
                <a:ext uri="{FF2B5EF4-FFF2-40B4-BE49-F238E27FC236}">
                  <a16:creationId xmlns:a16="http://schemas.microsoft.com/office/drawing/2014/main" id="{15138B5A-809F-4373-BEAD-D85AD43294B4}"/>
                </a:ext>
              </a:extLst>
            </p:cNvPr>
            <p:cNvPicPr>
              <a:picLocks noChangeAspect="1"/>
            </p:cNvPicPr>
            <p:nvPr/>
          </p:nvPicPr>
          <p:blipFill>
            <a:blip r:embed="rId10">
              <a:extLst>
                <a:ext uri="{28A0092B-C50C-407E-A947-70E740481C1C}">
                  <a14:useLocalDpi xmlns:a14="http://schemas.microsoft.com/office/drawing/2010/main" val="0"/>
                </a:ext>
              </a:extLst>
            </a:blip>
            <a:srcRect l="12921" t="6196" r="13823" b="6946"/>
            <a:stretch>
              <a:fillRect/>
            </a:stretch>
          </p:blipFill>
          <p:spPr>
            <a:xfrm>
              <a:off x="7850964" y="2070464"/>
              <a:ext cx="360390" cy="327594"/>
            </a:xfrm>
            <a:custGeom>
              <a:avLst/>
              <a:gdLst>
                <a:gd name="connsiteX0" fmla="*/ 159954 w 319908"/>
                <a:gd name="connsiteY0" fmla="*/ 0 h 290796"/>
                <a:gd name="connsiteX1" fmla="*/ 319908 w 319908"/>
                <a:gd name="connsiteY1" fmla="*/ 145398 h 290796"/>
                <a:gd name="connsiteX2" fmla="*/ 159954 w 319908"/>
                <a:gd name="connsiteY2" fmla="*/ 290796 h 290796"/>
                <a:gd name="connsiteX3" fmla="*/ 0 w 319908"/>
                <a:gd name="connsiteY3" fmla="*/ 145398 h 290796"/>
                <a:gd name="connsiteX4" fmla="*/ 159954 w 319908"/>
                <a:gd name="connsiteY4" fmla="*/ 0 h 29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08" h="290796">
                  <a:moveTo>
                    <a:pt x="159954" y="0"/>
                  </a:moveTo>
                  <a:cubicBezTo>
                    <a:pt x="248294" y="0"/>
                    <a:pt x="319908" y="65097"/>
                    <a:pt x="319908" y="145398"/>
                  </a:cubicBezTo>
                  <a:cubicBezTo>
                    <a:pt x="319908" y="225699"/>
                    <a:pt x="248294" y="290796"/>
                    <a:pt x="159954" y="290796"/>
                  </a:cubicBezTo>
                  <a:cubicBezTo>
                    <a:pt x="71614" y="290796"/>
                    <a:pt x="0" y="225699"/>
                    <a:pt x="0" y="145398"/>
                  </a:cubicBezTo>
                  <a:cubicBezTo>
                    <a:pt x="0" y="65097"/>
                    <a:pt x="71614" y="0"/>
                    <a:pt x="159954" y="0"/>
                  </a:cubicBezTo>
                  <a:close/>
                </a:path>
              </a:pathLst>
            </a:custGeom>
            <a:ln>
              <a:noFill/>
            </a:ln>
          </p:spPr>
        </p:pic>
        <p:pic>
          <p:nvPicPr>
            <p:cNvPr id="64" name="Picture 6" descr="See the source image">
              <a:extLst>
                <a:ext uri="{FF2B5EF4-FFF2-40B4-BE49-F238E27FC236}">
                  <a16:creationId xmlns:a16="http://schemas.microsoft.com/office/drawing/2014/main" id="{56029E7D-70D7-4462-847F-FF459B9FA8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6124" y="2029494"/>
              <a:ext cx="823704" cy="375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4304FCE4-6732-4877-85D5-BC424B6301CB}"/>
              </a:ext>
            </a:extLst>
          </p:cNvPr>
          <p:cNvGrpSpPr/>
          <p:nvPr/>
        </p:nvGrpSpPr>
        <p:grpSpPr>
          <a:xfrm>
            <a:off x="1645324" y="5432640"/>
            <a:ext cx="9584440" cy="750007"/>
            <a:chOff x="1762164" y="5287013"/>
            <a:chExt cx="9584440" cy="750007"/>
          </a:xfrm>
        </p:grpSpPr>
        <p:grpSp>
          <p:nvGrpSpPr>
            <p:cNvPr id="17" name="Group 16">
              <a:extLst>
                <a:ext uri="{FF2B5EF4-FFF2-40B4-BE49-F238E27FC236}">
                  <a16:creationId xmlns:a16="http://schemas.microsoft.com/office/drawing/2014/main" id="{76113550-46F7-41E2-BCD9-D05B72343097}"/>
                </a:ext>
              </a:extLst>
            </p:cNvPr>
            <p:cNvGrpSpPr/>
            <p:nvPr/>
          </p:nvGrpSpPr>
          <p:grpSpPr>
            <a:xfrm>
              <a:off x="1762164" y="5287013"/>
              <a:ext cx="9584440" cy="750007"/>
              <a:chOff x="588263" y="1870425"/>
              <a:chExt cx="4441270" cy="750007"/>
            </a:xfrm>
          </p:grpSpPr>
          <p:sp>
            <p:nvSpPr>
              <p:cNvPr id="18" name="Rectangle 17">
                <a:extLst>
                  <a:ext uri="{FF2B5EF4-FFF2-40B4-BE49-F238E27FC236}">
                    <a16:creationId xmlns:a16="http://schemas.microsoft.com/office/drawing/2014/main" id="{AD30BB82-2CD2-4090-8615-FA011FB1877F}"/>
                  </a:ext>
                </a:extLst>
              </p:cNvPr>
              <p:cNvSpPr/>
              <p:nvPr/>
            </p:nvSpPr>
            <p:spPr bwMode="auto">
              <a:xfrm>
                <a:off x="588263" y="1870425"/>
                <a:ext cx="4441270"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346653B1-1561-4E06-B0F4-8E0773C80D08}"/>
                  </a:ext>
                </a:extLst>
              </p:cNvPr>
              <p:cNvSpPr txBox="1"/>
              <p:nvPr/>
            </p:nvSpPr>
            <p:spPr>
              <a:xfrm>
                <a:off x="669750" y="2137706"/>
                <a:ext cx="78169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Hardware ecosystem</a:t>
                </a:r>
              </a:p>
            </p:txBody>
          </p:sp>
        </p:grpSp>
        <p:grpSp>
          <p:nvGrpSpPr>
            <p:cNvPr id="83" name="Group 82">
              <a:extLst>
                <a:ext uri="{FF2B5EF4-FFF2-40B4-BE49-F238E27FC236}">
                  <a16:creationId xmlns:a16="http://schemas.microsoft.com/office/drawing/2014/main" id="{5B539DCB-903B-4E4D-B889-F2B80C952CB0}"/>
                </a:ext>
              </a:extLst>
            </p:cNvPr>
            <p:cNvGrpSpPr/>
            <p:nvPr/>
          </p:nvGrpSpPr>
          <p:grpSpPr>
            <a:xfrm>
              <a:off x="10814657" y="5460160"/>
              <a:ext cx="262015" cy="403712"/>
              <a:chOff x="6077074" y="3402838"/>
              <a:chExt cx="1240518" cy="1911385"/>
            </a:xfrm>
          </p:grpSpPr>
          <p:sp>
            <p:nvSpPr>
              <p:cNvPr id="68" name="Freeform: Shape 67">
                <a:extLst>
                  <a:ext uri="{FF2B5EF4-FFF2-40B4-BE49-F238E27FC236}">
                    <a16:creationId xmlns:a16="http://schemas.microsoft.com/office/drawing/2014/main" id="{8743E5E5-D825-4EF1-B27E-A649FBB8A5A6}"/>
                  </a:ext>
                </a:extLst>
              </p:cNvPr>
              <p:cNvSpPr/>
              <p:nvPr/>
            </p:nvSpPr>
            <p:spPr>
              <a:xfrm>
                <a:off x="6077074" y="3402838"/>
                <a:ext cx="1240518" cy="1911385"/>
              </a:xfrm>
              <a:custGeom>
                <a:avLst/>
                <a:gdLst>
                  <a:gd name="connsiteX0" fmla="*/ 1240518 w 1240518"/>
                  <a:gd name="connsiteY0" fmla="*/ 1846540 h 1911385"/>
                  <a:gd name="connsiteX1" fmla="*/ 1168950 w 1240518"/>
                  <a:gd name="connsiteY1" fmla="*/ 1911309 h 1911385"/>
                  <a:gd name="connsiteX2" fmla="*/ 71568 w 1240518"/>
                  <a:gd name="connsiteY2" fmla="*/ 1911309 h 1911385"/>
                  <a:gd name="connsiteX3" fmla="*/ 0 w 1240518"/>
                  <a:gd name="connsiteY3" fmla="*/ 1846540 h 1911385"/>
                  <a:gd name="connsiteX4" fmla="*/ 0 w 1240518"/>
                  <a:gd name="connsiteY4" fmla="*/ 64845 h 1911385"/>
                  <a:gd name="connsiteX5" fmla="*/ 71330 w 1240518"/>
                  <a:gd name="connsiteY5" fmla="*/ 76 h 1911385"/>
                  <a:gd name="connsiteX6" fmla="*/ 1168711 w 1240518"/>
                  <a:gd name="connsiteY6" fmla="*/ 76 h 1911385"/>
                  <a:gd name="connsiteX7" fmla="*/ 1240280 w 1240518"/>
                  <a:gd name="connsiteY7" fmla="*/ 64845 h 191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0518" h="1911385">
                    <a:moveTo>
                      <a:pt x="1240518" y="1846540"/>
                    </a:moveTo>
                    <a:cubicBezTo>
                      <a:pt x="1238526" y="1884137"/>
                      <a:pt x="1206559" y="1913063"/>
                      <a:pt x="1168950" y="1911309"/>
                    </a:cubicBezTo>
                    <a:lnTo>
                      <a:pt x="71568" y="1911309"/>
                    </a:lnTo>
                    <a:cubicBezTo>
                      <a:pt x="33963" y="1913063"/>
                      <a:pt x="1992" y="1884137"/>
                      <a:pt x="0" y="1846540"/>
                    </a:cubicBezTo>
                    <a:lnTo>
                      <a:pt x="0" y="64845"/>
                    </a:lnTo>
                    <a:cubicBezTo>
                      <a:pt x="1993" y="27348"/>
                      <a:pt x="33815" y="-1547"/>
                      <a:pt x="71330" y="76"/>
                    </a:cubicBezTo>
                    <a:lnTo>
                      <a:pt x="1168711" y="76"/>
                    </a:lnTo>
                    <a:cubicBezTo>
                      <a:pt x="1206321" y="-1682"/>
                      <a:pt x="1238288" y="27251"/>
                      <a:pt x="1240280" y="64845"/>
                    </a:cubicBezTo>
                    <a:close/>
                  </a:path>
                </a:pathLst>
              </a:custGeom>
              <a:solidFill>
                <a:srgbClr val="B3B2B3"/>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4227F24-2CE2-4BA9-B430-E99A45DA3572}"/>
                  </a:ext>
                </a:extLst>
              </p:cNvPr>
              <p:cNvSpPr/>
              <p:nvPr/>
            </p:nvSpPr>
            <p:spPr>
              <a:xfrm>
                <a:off x="6258918" y="4070885"/>
                <a:ext cx="887677" cy="298201"/>
              </a:xfrm>
              <a:custGeom>
                <a:avLst/>
                <a:gdLst>
                  <a:gd name="connsiteX0" fmla="*/ 175 w 887677"/>
                  <a:gd name="connsiteY0" fmla="*/ 149101 h 298201"/>
                  <a:gd name="connsiteX1" fmla="*/ 135081 w 887677"/>
                  <a:gd name="connsiteY1" fmla="*/ 0 h 298201"/>
                  <a:gd name="connsiteX2" fmla="*/ 752597 w 887677"/>
                  <a:gd name="connsiteY2" fmla="*/ 0 h 298201"/>
                  <a:gd name="connsiteX3" fmla="*/ 887503 w 887677"/>
                  <a:gd name="connsiteY3" fmla="*/ 149101 h 298201"/>
                  <a:gd name="connsiteX4" fmla="*/ 887503 w 887677"/>
                  <a:gd name="connsiteY4" fmla="*/ 149101 h 298201"/>
                  <a:gd name="connsiteX5" fmla="*/ 752597 w 887677"/>
                  <a:gd name="connsiteY5" fmla="*/ 298202 h 298201"/>
                  <a:gd name="connsiteX6" fmla="*/ 135081 w 887677"/>
                  <a:gd name="connsiteY6" fmla="*/ 298202 h 298201"/>
                  <a:gd name="connsiteX7" fmla="*/ 175 w 887677"/>
                  <a:gd name="connsiteY7" fmla="*/ 149101 h 29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677" h="298201">
                    <a:moveTo>
                      <a:pt x="175" y="149101"/>
                    </a:moveTo>
                    <a:cubicBezTo>
                      <a:pt x="-3677" y="70699"/>
                      <a:pt x="56685" y="3985"/>
                      <a:pt x="135081" y="0"/>
                    </a:cubicBezTo>
                    <a:lnTo>
                      <a:pt x="752597" y="0"/>
                    </a:lnTo>
                    <a:cubicBezTo>
                      <a:pt x="830993" y="3985"/>
                      <a:pt x="891355" y="70699"/>
                      <a:pt x="887503" y="149101"/>
                    </a:cubicBezTo>
                    <a:lnTo>
                      <a:pt x="887503" y="149101"/>
                    </a:lnTo>
                    <a:cubicBezTo>
                      <a:pt x="891355" y="227503"/>
                      <a:pt x="830993" y="294216"/>
                      <a:pt x="752597" y="298202"/>
                    </a:cubicBezTo>
                    <a:lnTo>
                      <a:pt x="135081" y="298202"/>
                    </a:lnTo>
                    <a:cubicBezTo>
                      <a:pt x="56685" y="294216"/>
                      <a:pt x="-3677" y="227503"/>
                      <a:pt x="175" y="149101"/>
                    </a:cubicBezTo>
                    <a:close/>
                  </a:path>
                </a:pathLst>
              </a:custGeom>
              <a:solidFill>
                <a:srgbClr val="003067"/>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BEFCBC-C3BD-41C4-AE41-1A00FC002AB3}"/>
                  </a:ext>
                </a:extLst>
              </p:cNvPr>
              <p:cNvSpPr/>
              <p:nvPr/>
            </p:nvSpPr>
            <p:spPr>
              <a:xfrm>
                <a:off x="6258924" y="3629547"/>
                <a:ext cx="887665" cy="297605"/>
              </a:xfrm>
              <a:custGeom>
                <a:avLst/>
                <a:gdLst>
                  <a:gd name="connsiteX0" fmla="*/ 169 w 887665"/>
                  <a:gd name="connsiteY0" fmla="*/ 148981 h 297605"/>
                  <a:gd name="connsiteX1" fmla="*/ 135075 w 887665"/>
                  <a:gd name="connsiteY1" fmla="*/ 0 h 297605"/>
                  <a:gd name="connsiteX2" fmla="*/ 752591 w 887665"/>
                  <a:gd name="connsiteY2" fmla="*/ 0 h 297605"/>
                  <a:gd name="connsiteX3" fmla="*/ 887497 w 887665"/>
                  <a:gd name="connsiteY3" fmla="*/ 148981 h 297605"/>
                  <a:gd name="connsiteX4" fmla="*/ 887497 w 887665"/>
                  <a:gd name="connsiteY4" fmla="*/ 148981 h 297605"/>
                  <a:gd name="connsiteX5" fmla="*/ 752591 w 887665"/>
                  <a:gd name="connsiteY5" fmla="*/ 297605 h 297605"/>
                  <a:gd name="connsiteX6" fmla="*/ 135075 w 887665"/>
                  <a:gd name="connsiteY6" fmla="*/ 297605 h 297605"/>
                  <a:gd name="connsiteX7" fmla="*/ 169 w 887665"/>
                  <a:gd name="connsiteY7" fmla="*/ 148981 h 29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665" h="297605">
                    <a:moveTo>
                      <a:pt x="169" y="148981"/>
                    </a:moveTo>
                    <a:cubicBezTo>
                      <a:pt x="-3615" y="70625"/>
                      <a:pt x="56728" y="3985"/>
                      <a:pt x="135075" y="0"/>
                    </a:cubicBezTo>
                    <a:lnTo>
                      <a:pt x="752591" y="0"/>
                    </a:lnTo>
                    <a:cubicBezTo>
                      <a:pt x="830938" y="3985"/>
                      <a:pt x="891281" y="70625"/>
                      <a:pt x="887497" y="148981"/>
                    </a:cubicBezTo>
                    <a:lnTo>
                      <a:pt x="887497" y="148981"/>
                    </a:lnTo>
                    <a:cubicBezTo>
                      <a:pt x="891077" y="227201"/>
                      <a:pt x="830791" y="293618"/>
                      <a:pt x="752591" y="297605"/>
                    </a:cubicBezTo>
                    <a:lnTo>
                      <a:pt x="135075" y="297605"/>
                    </a:lnTo>
                    <a:cubicBezTo>
                      <a:pt x="56875" y="293618"/>
                      <a:pt x="-3412" y="227201"/>
                      <a:pt x="169" y="148981"/>
                    </a:cubicBezTo>
                    <a:close/>
                  </a:path>
                </a:pathLst>
              </a:custGeom>
              <a:solidFill>
                <a:srgbClr val="003067"/>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16211BB-B676-430E-B69F-CAE514E1CA83}"/>
                  </a:ext>
                </a:extLst>
              </p:cNvPr>
              <p:cNvSpPr/>
              <p:nvPr/>
            </p:nvSpPr>
            <p:spPr>
              <a:xfrm>
                <a:off x="6333047" y="3678810"/>
                <a:ext cx="199437" cy="199437"/>
              </a:xfrm>
              <a:custGeom>
                <a:avLst/>
                <a:gdLst>
                  <a:gd name="connsiteX0" fmla="*/ 199437 w 199437"/>
                  <a:gd name="connsiteY0" fmla="*/ 99719 h 199437"/>
                  <a:gd name="connsiteX1" fmla="*/ 99719 w 199437"/>
                  <a:gd name="connsiteY1" fmla="*/ 199437 h 199437"/>
                  <a:gd name="connsiteX2" fmla="*/ 0 w 199437"/>
                  <a:gd name="connsiteY2" fmla="*/ 99719 h 199437"/>
                  <a:gd name="connsiteX3" fmla="*/ 99719 w 199437"/>
                  <a:gd name="connsiteY3" fmla="*/ 0 h 199437"/>
                  <a:gd name="connsiteX4" fmla="*/ 199437 w 199437"/>
                  <a:gd name="connsiteY4" fmla="*/ 99719 h 19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437" h="199437">
                    <a:moveTo>
                      <a:pt x="199437" y="99719"/>
                    </a:moveTo>
                    <a:cubicBezTo>
                      <a:pt x="199437" y="154792"/>
                      <a:pt x="154792" y="199437"/>
                      <a:pt x="99719" y="199437"/>
                    </a:cubicBezTo>
                    <a:cubicBezTo>
                      <a:pt x="44646" y="199437"/>
                      <a:pt x="0" y="154792"/>
                      <a:pt x="0" y="99719"/>
                    </a:cubicBezTo>
                    <a:cubicBezTo>
                      <a:pt x="0" y="44646"/>
                      <a:pt x="44646" y="0"/>
                      <a:pt x="99719" y="0"/>
                    </a:cubicBezTo>
                    <a:cubicBezTo>
                      <a:pt x="154792" y="0"/>
                      <a:pt x="199437" y="44646"/>
                      <a:pt x="199437" y="99719"/>
                    </a:cubicBezTo>
                    <a:close/>
                  </a:path>
                </a:pathLst>
              </a:custGeom>
              <a:solidFill>
                <a:srgbClr val="50E6FF"/>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870FFBFA-CC67-4BFD-8DE2-0B0F7275BCEB}"/>
                  </a:ext>
                </a:extLst>
              </p:cNvPr>
              <p:cNvSpPr/>
              <p:nvPr/>
            </p:nvSpPr>
            <p:spPr>
              <a:xfrm>
                <a:off x="6333047" y="4120267"/>
                <a:ext cx="199437" cy="199437"/>
              </a:xfrm>
              <a:custGeom>
                <a:avLst/>
                <a:gdLst>
                  <a:gd name="connsiteX0" fmla="*/ 199437 w 199437"/>
                  <a:gd name="connsiteY0" fmla="*/ 99719 h 199437"/>
                  <a:gd name="connsiteX1" fmla="*/ 99719 w 199437"/>
                  <a:gd name="connsiteY1" fmla="*/ 199437 h 199437"/>
                  <a:gd name="connsiteX2" fmla="*/ 0 w 199437"/>
                  <a:gd name="connsiteY2" fmla="*/ 99719 h 199437"/>
                  <a:gd name="connsiteX3" fmla="*/ 99719 w 199437"/>
                  <a:gd name="connsiteY3" fmla="*/ 0 h 199437"/>
                  <a:gd name="connsiteX4" fmla="*/ 199437 w 199437"/>
                  <a:gd name="connsiteY4" fmla="*/ 99719 h 19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437" h="199437">
                    <a:moveTo>
                      <a:pt x="199437" y="99719"/>
                    </a:moveTo>
                    <a:cubicBezTo>
                      <a:pt x="199437" y="154792"/>
                      <a:pt x="154792" y="199437"/>
                      <a:pt x="99719" y="199437"/>
                    </a:cubicBezTo>
                    <a:cubicBezTo>
                      <a:pt x="44646" y="199437"/>
                      <a:pt x="0" y="154792"/>
                      <a:pt x="0" y="99719"/>
                    </a:cubicBezTo>
                    <a:cubicBezTo>
                      <a:pt x="0" y="44646"/>
                      <a:pt x="44646" y="0"/>
                      <a:pt x="99719" y="0"/>
                    </a:cubicBezTo>
                    <a:cubicBezTo>
                      <a:pt x="154792" y="0"/>
                      <a:pt x="199437" y="44646"/>
                      <a:pt x="199437" y="99719"/>
                    </a:cubicBezTo>
                    <a:close/>
                  </a:path>
                </a:pathLst>
              </a:custGeom>
              <a:solidFill>
                <a:srgbClr val="50E6FF"/>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B43B21E2-BBD0-49A0-BABE-4228D5140661}"/>
              </a:ext>
            </a:extLst>
          </p:cNvPr>
          <p:cNvGrpSpPr/>
          <p:nvPr/>
        </p:nvGrpSpPr>
        <p:grpSpPr>
          <a:xfrm>
            <a:off x="6953445" y="2847762"/>
            <a:ext cx="3359550" cy="750007"/>
            <a:chOff x="7070285" y="2702135"/>
            <a:chExt cx="3359550" cy="750007"/>
          </a:xfrm>
        </p:grpSpPr>
        <p:grpSp>
          <p:nvGrpSpPr>
            <p:cNvPr id="26" name="Group 25">
              <a:extLst>
                <a:ext uri="{FF2B5EF4-FFF2-40B4-BE49-F238E27FC236}">
                  <a16:creationId xmlns:a16="http://schemas.microsoft.com/office/drawing/2014/main" id="{3FDE64CD-99C1-499F-B08F-A892AD624799}"/>
                </a:ext>
              </a:extLst>
            </p:cNvPr>
            <p:cNvGrpSpPr/>
            <p:nvPr/>
          </p:nvGrpSpPr>
          <p:grpSpPr>
            <a:xfrm>
              <a:off x="7070285" y="2702135"/>
              <a:ext cx="3359550" cy="750007"/>
              <a:chOff x="588263" y="1870425"/>
              <a:chExt cx="3627967" cy="750007"/>
            </a:xfrm>
          </p:grpSpPr>
          <p:sp>
            <p:nvSpPr>
              <p:cNvPr id="27" name="Rectangle 26">
                <a:extLst>
                  <a:ext uri="{FF2B5EF4-FFF2-40B4-BE49-F238E27FC236}">
                    <a16:creationId xmlns:a16="http://schemas.microsoft.com/office/drawing/2014/main" id="{10E7D677-0995-48FF-AB35-BEA8C7657F24}"/>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8" name="TextBox 27">
                <a:extLst>
                  <a:ext uri="{FF2B5EF4-FFF2-40B4-BE49-F238E27FC236}">
                    <a16:creationId xmlns:a16="http://schemas.microsoft.com/office/drawing/2014/main" id="{CE105616-9661-4D2F-A068-18503B9338FC}"/>
                  </a:ext>
                </a:extLst>
              </p:cNvPr>
              <p:cNvSpPr txBox="1"/>
              <p:nvPr/>
            </p:nvSpPr>
            <p:spPr>
              <a:xfrm>
                <a:off x="761523" y="2144903"/>
                <a:ext cx="3142426"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Arc enabled data services</a:t>
                </a:r>
              </a:p>
            </p:txBody>
          </p:sp>
        </p:grpSp>
        <p:pic>
          <p:nvPicPr>
            <p:cNvPr id="86" name="Graphic 85">
              <a:extLst>
                <a:ext uri="{FF2B5EF4-FFF2-40B4-BE49-F238E27FC236}">
                  <a16:creationId xmlns:a16="http://schemas.microsoft.com/office/drawing/2014/main" id="{843218E8-711D-4C8C-BD6C-449494D291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71950" y="2897461"/>
              <a:ext cx="373749" cy="373749"/>
            </a:xfrm>
            <a:prstGeom prst="rect">
              <a:avLst/>
            </a:prstGeom>
          </p:spPr>
        </p:pic>
        <p:pic>
          <p:nvPicPr>
            <p:cNvPr id="90" name="Graphic 89">
              <a:extLst>
                <a:ext uri="{FF2B5EF4-FFF2-40B4-BE49-F238E27FC236}">
                  <a16:creationId xmlns:a16="http://schemas.microsoft.com/office/drawing/2014/main" id="{07791742-EA5C-47E3-9107-1B10028175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86404" y="2897461"/>
              <a:ext cx="373749" cy="373749"/>
            </a:xfrm>
            <a:prstGeom prst="rect">
              <a:avLst/>
            </a:prstGeom>
          </p:spPr>
        </p:pic>
      </p:grpSp>
      <p:grpSp>
        <p:nvGrpSpPr>
          <p:cNvPr id="96" name="Group 95">
            <a:extLst>
              <a:ext uri="{FF2B5EF4-FFF2-40B4-BE49-F238E27FC236}">
                <a16:creationId xmlns:a16="http://schemas.microsoft.com/office/drawing/2014/main" id="{A228001D-3DC4-4D50-8E40-3B8CA719389C}"/>
              </a:ext>
            </a:extLst>
          </p:cNvPr>
          <p:cNvGrpSpPr/>
          <p:nvPr/>
        </p:nvGrpSpPr>
        <p:grpSpPr>
          <a:xfrm>
            <a:off x="1645325" y="4573413"/>
            <a:ext cx="8667670" cy="750007"/>
            <a:chOff x="1645325" y="4387146"/>
            <a:chExt cx="8667670" cy="750007"/>
          </a:xfrm>
        </p:grpSpPr>
        <p:grpSp>
          <p:nvGrpSpPr>
            <p:cNvPr id="14" name="Group 13">
              <a:extLst>
                <a:ext uri="{FF2B5EF4-FFF2-40B4-BE49-F238E27FC236}">
                  <a16:creationId xmlns:a16="http://schemas.microsoft.com/office/drawing/2014/main" id="{5A8100AC-1D18-4322-8C36-C257AD524AB8}"/>
                </a:ext>
              </a:extLst>
            </p:cNvPr>
            <p:cNvGrpSpPr/>
            <p:nvPr/>
          </p:nvGrpSpPr>
          <p:grpSpPr>
            <a:xfrm>
              <a:off x="1645325" y="4387146"/>
              <a:ext cx="8667670" cy="750007"/>
              <a:chOff x="588263" y="1870425"/>
              <a:chExt cx="4016454" cy="750007"/>
            </a:xfrm>
          </p:grpSpPr>
          <p:sp>
            <p:nvSpPr>
              <p:cNvPr id="15" name="Rectangle 14">
                <a:extLst>
                  <a:ext uri="{FF2B5EF4-FFF2-40B4-BE49-F238E27FC236}">
                    <a16:creationId xmlns:a16="http://schemas.microsoft.com/office/drawing/2014/main" id="{3E699F91-D89A-452E-9E55-D7C2EC9B7123}"/>
                  </a:ext>
                </a:extLst>
              </p:cNvPr>
              <p:cNvSpPr/>
              <p:nvPr/>
            </p:nvSpPr>
            <p:spPr bwMode="auto">
              <a:xfrm>
                <a:off x="588263" y="1870425"/>
                <a:ext cx="4016454"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1B9D5993-FFB6-4DC5-A3F1-214089375E8E}"/>
                  </a:ext>
                </a:extLst>
              </p:cNvPr>
              <p:cNvSpPr txBox="1"/>
              <p:nvPr/>
            </p:nvSpPr>
            <p:spPr>
              <a:xfrm>
                <a:off x="669750" y="2137706"/>
                <a:ext cx="1273257"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Stack HCI operating system</a:t>
                </a:r>
              </a:p>
            </p:txBody>
          </p:sp>
        </p:grpSp>
        <p:pic>
          <p:nvPicPr>
            <p:cNvPr id="95" name="Graphic 94">
              <a:extLst>
                <a:ext uri="{FF2B5EF4-FFF2-40B4-BE49-F238E27FC236}">
                  <a16:creationId xmlns:a16="http://schemas.microsoft.com/office/drawing/2014/main" id="{D55338AC-88AF-428B-B295-30D31EA7AF1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04433" y="4581984"/>
              <a:ext cx="355534" cy="355534"/>
            </a:xfrm>
            <a:prstGeom prst="rect">
              <a:avLst/>
            </a:prstGeom>
          </p:spPr>
        </p:pic>
      </p:grpSp>
      <p:cxnSp>
        <p:nvCxnSpPr>
          <p:cNvPr id="109" name="Straight Arrow Connector 108">
            <a:extLst>
              <a:ext uri="{FF2B5EF4-FFF2-40B4-BE49-F238E27FC236}">
                <a16:creationId xmlns:a16="http://schemas.microsoft.com/office/drawing/2014/main" id="{10ADA72B-C104-477B-87F5-83292E139CE7}"/>
              </a:ext>
            </a:extLst>
          </p:cNvPr>
          <p:cNvCxnSpPr>
            <a:cxnSpLocks/>
            <a:endCxn id="43" idx="0"/>
          </p:cNvCxnSpPr>
          <p:nvPr/>
        </p:nvCxnSpPr>
        <p:spPr>
          <a:xfrm>
            <a:off x="10828824" y="1485931"/>
            <a:ext cx="1" cy="509801"/>
          </a:xfrm>
          <a:prstGeom prst="straightConnector1">
            <a:avLst/>
          </a:prstGeom>
          <a:ln>
            <a:solidFill>
              <a:schemeClr val="tx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D0F6EBB7-F758-4764-909A-E44206C9E2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99320" y="3865050"/>
            <a:ext cx="365760" cy="388404"/>
          </a:xfrm>
          <a:prstGeom prst="rect">
            <a:avLst/>
          </a:prstGeom>
        </p:spPr>
      </p:pic>
      <p:grpSp>
        <p:nvGrpSpPr>
          <p:cNvPr id="3" name="Group 2">
            <a:extLst>
              <a:ext uri="{FF2B5EF4-FFF2-40B4-BE49-F238E27FC236}">
                <a16:creationId xmlns:a16="http://schemas.microsoft.com/office/drawing/2014/main" id="{9B17F7A6-6134-41C2-BDC0-141416006A6E}"/>
              </a:ext>
            </a:extLst>
          </p:cNvPr>
          <p:cNvGrpSpPr/>
          <p:nvPr/>
        </p:nvGrpSpPr>
        <p:grpSpPr>
          <a:xfrm>
            <a:off x="9941918" y="436523"/>
            <a:ext cx="1704176" cy="1049408"/>
            <a:chOff x="9757542" y="395257"/>
            <a:chExt cx="1704176" cy="1049408"/>
          </a:xfrm>
        </p:grpSpPr>
        <p:grpSp>
          <p:nvGrpSpPr>
            <p:cNvPr id="104" name="Group 103">
              <a:extLst>
                <a:ext uri="{FF2B5EF4-FFF2-40B4-BE49-F238E27FC236}">
                  <a16:creationId xmlns:a16="http://schemas.microsoft.com/office/drawing/2014/main" id="{795C5CEB-F2E7-4EB5-9237-812EA21330CD}"/>
                </a:ext>
              </a:extLst>
            </p:cNvPr>
            <p:cNvGrpSpPr/>
            <p:nvPr/>
          </p:nvGrpSpPr>
          <p:grpSpPr>
            <a:xfrm>
              <a:off x="9757542" y="395257"/>
              <a:ext cx="1704176" cy="1049408"/>
              <a:chOff x="9585581" y="2678373"/>
              <a:chExt cx="1936752" cy="1144588"/>
            </a:xfrm>
          </p:grpSpPr>
          <p:sp>
            <p:nvSpPr>
              <p:cNvPr id="106" name="Freeform: Shape 105">
                <a:extLst>
                  <a:ext uri="{FF2B5EF4-FFF2-40B4-BE49-F238E27FC236}">
                    <a16:creationId xmlns:a16="http://schemas.microsoft.com/office/drawing/2014/main" id="{BDA4C395-0994-4594-AFE8-B25921107612}"/>
                  </a:ext>
                </a:extLst>
              </p:cNvPr>
              <p:cNvSpPr/>
              <p:nvPr/>
            </p:nvSpPr>
            <p:spPr bwMode="auto">
              <a:xfrm>
                <a:off x="9585581" y="2678373"/>
                <a:ext cx="1936752" cy="1144588"/>
              </a:xfrm>
              <a:custGeom>
                <a:avLst/>
                <a:gdLst>
                  <a:gd name="connsiteX0" fmla="*/ 954884 w 1936752"/>
                  <a:gd name="connsiteY0" fmla="*/ 0 h 1144588"/>
                  <a:gd name="connsiteX1" fmla="*/ 1363620 w 1936752"/>
                  <a:gd name="connsiteY1" fmla="*/ 217323 h 1144588"/>
                  <a:gd name="connsiteX2" fmla="*/ 1387750 w 1936752"/>
                  <a:gd name="connsiteY2" fmla="*/ 261779 h 1144588"/>
                  <a:gd name="connsiteX3" fmla="*/ 1398855 w 1936752"/>
                  <a:gd name="connsiteY3" fmla="*/ 258332 h 1144588"/>
                  <a:gd name="connsiteX4" fmla="*/ 1489077 w 1936752"/>
                  <a:gd name="connsiteY4" fmla="*/ 249237 h 1144588"/>
                  <a:gd name="connsiteX5" fmla="*/ 1936752 w 1936752"/>
                  <a:gd name="connsiteY5" fmla="*/ 696912 h 1144588"/>
                  <a:gd name="connsiteX6" fmla="*/ 1579299 w 1936752"/>
                  <a:gd name="connsiteY6" fmla="*/ 1135492 h 1144588"/>
                  <a:gd name="connsiteX7" fmla="*/ 1508127 w 1936752"/>
                  <a:gd name="connsiteY7" fmla="*/ 1142667 h 1144588"/>
                  <a:gd name="connsiteX8" fmla="*/ 1508127 w 1936752"/>
                  <a:gd name="connsiteY8" fmla="*/ 1144586 h 1144588"/>
                  <a:gd name="connsiteX9" fmla="*/ 1489087 w 1936752"/>
                  <a:gd name="connsiteY9" fmla="*/ 1144586 h 1144588"/>
                  <a:gd name="connsiteX10" fmla="*/ 1489077 w 1936752"/>
                  <a:gd name="connsiteY10" fmla="*/ 1144587 h 1144588"/>
                  <a:gd name="connsiteX11" fmla="*/ 1489067 w 1936752"/>
                  <a:gd name="connsiteY11" fmla="*/ 1144586 h 1144588"/>
                  <a:gd name="connsiteX12" fmla="*/ 279421 w 1936752"/>
                  <a:gd name="connsiteY12" fmla="*/ 1144586 h 1144588"/>
                  <a:gd name="connsiteX13" fmla="*/ 279401 w 1936752"/>
                  <a:gd name="connsiteY13" fmla="*/ 1144588 h 1144588"/>
                  <a:gd name="connsiteX14" fmla="*/ 279381 w 1936752"/>
                  <a:gd name="connsiteY14" fmla="*/ 1144586 h 1144588"/>
                  <a:gd name="connsiteX15" fmla="*/ 273052 w 1936752"/>
                  <a:gd name="connsiteY15" fmla="*/ 1144586 h 1144588"/>
                  <a:gd name="connsiteX16" fmla="*/ 273052 w 1936752"/>
                  <a:gd name="connsiteY16" fmla="*/ 1143948 h 1144588"/>
                  <a:gd name="connsiteX17" fmla="*/ 223092 w 1936752"/>
                  <a:gd name="connsiteY17" fmla="*/ 1138912 h 1144588"/>
                  <a:gd name="connsiteX18" fmla="*/ 0 w 1936752"/>
                  <a:gd name="connsiteY18" fmla="*/ 865187 h 1144588"/>
                  <a:gd name="connsiteX19" fmla="*/ 223092 w 1936752"/>
                  <a:gd name="connsiteY19" fmla="*/ 591462 h 1144588"/>
                  <a:gd name="connsiteX20" fmla="*/ 241989 w 1936752"/>
                  <a:gd name="connsiteY20" fmla="*/ 589557 h 1144588"/>
                  <a:gd name="connsiteX21" fmla="*/ 263275 w 1936752"/>
                  <a:gd name="connsiteY21" fmla="*/ 484127 h 1144588"/>
                  <a:gd name="connsiteX22" fmla="*/ 444073 w 1936752"/>
                  <a:gd name="connsiteY22" fmla="*/ 320205 h 1144588"/>
                  <a:gd name="connsiteX23" fmla="*/ 497251 w 1936752"/>
                  <a:gd name="connsiteY23" fmla="*/ 312165 h 1144588"/>
                  <a:gd name="connsiteX24" fmla="*/ 500701 w 1936752"/>
                  <a:gd name="connsiteY24" fmla="*/ 301052 h 1144588"/>
                  <a:gd name="connsiteX25" fmla="*/ 954884 w 1936752"/>
                  <a:gd name="connsiteY25" fmla="*/ 0 h 114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36752" h="1144588">
                    <a:moveTo>
                      <a:pt x="954884" y="0"/>
                    </a:moveTo>
                    <a:cubicBezTo>
                      <a:pt x="1125029" y="0"/>
                      <a:pt x="1275039" y="86206"/>
                      <a:pt x="1363620" y="217323"/>
                    </a:cubicBezTo>
                    <a:lnTo>
                      <a:pt x="1387750" y="261779"/>
                    </a:lnTo>
                    <a:lnTo>
                      <a:pt x="1398855" y="258332"/>
                    </a:lnTo>
                    <a:cubicBezTo>
                      <a:pt x="1427997" y="252369"/>
                      <a:pt x="1458171" y="249237"/>
                      <a:pt x="1489077" y="249237"/>
                    </a:cubicBezTo>
                    <a:cubicBezTo>
                      <a:pt x="1736321" y="249237"/>
                      <a:pt x="1936752" y="449668"/>
                      <a:pt x="1936752" y="696912"/>
                    </a:cubicBezTo>
                    <a:cubicBezTo>
                      <a:pt x="1936752" y="913251"/>
                      <a:pt x="1783297" y="1093748"/>
                      <a:pt x="1579299" y="1135492"/>
                    </a:cubicBezTo>
                    <a:lnTo>
                      <a:pt x="1508127" y="1142667"/>
                    </a:lnTo>
                    <a:lnTo>
                      <a:pt x="1508127" y="1144586"/>
                    </a:lnTo>
                    <a:lnTo>
                      <a:pt x="1489087" y="1144586"/>
                    </a:lnTo>
                    <a:lnTo>
                      <a:pt x="1489077" y="1144587"/>
                    </a:lnTo>
                    <a:lnTo>
                      <a:pt x="1489067" y="1144586"/>
                    </a:lnTo>
                    <a:lnTo>
                      <a:pt x="279421" y="1144586"/>
                    </a:lnTo>
                    <a:lnTo>
                      <a:pt x="279401" y="1144588"/>
                    </a:lnTo>
                    <a:lnTo>
                      <a:pt x="279381" y="1144586"/>
                    </a:lnTo>
                    <a:lnTo>
                      <a:pt x="273052" y="1144586"/>
                    </a:lnTo>
                    <a:lnTo>
                      <a:pt x="273052" y="1143948"/>
                    </a:lnTo>
                    <a:lnTo>
                      <a:pt x="223092" y="1138912"/>
                    </a:lnTo>
                    <a:cubicBezTo>
                      <a:pt x="95774" y="1112859"/>
                      <a:pt x="0" y="1000208"/>
                      <a:pt x="0" y="865187"/>
                    </a:cubicBezTo>
                    <a:cubicBezTo>
                      <a:pt x="0" y="730167"/>
                      <a:pt x="95774" y="617515"/>
                      <a:pt x="223092" y="591462"/>
                    </a:cubicBezTo>
                    <a:lnTo>
                      <a:pt x="241989" y="589557"/>
                    </a:lnTo>
                    <a:lnTo>
                      <a:pt x="263275" y="484127"/>
                    </a:lnTo>
                    <a:cubicBezTo>
                      <a:pt x="296261" y="406139"/>
                      <a:pt x="362425" y="345600"/>
                      <a:pt x="444073" y="320205"/>
                    </a:cubicBezTo>
                    <a:lnTo>
                      <a:pt x="497251" y="312165"/>
                    </a:lnTo>
                    <a:lnTo>
                      <a:pt x="500701" y="301052"/>
                    </a:lnTo>
                    <a:cubicBezTo>
                      <a:pt x="575530" y="124136"/>
                      <a:pt x="750710" y="0"/>
                      <a:pt x="954884" y="0"/>
                    </a:cubicBezTo>
                    <a:close/>
                  </a:path>
                </a:pathLst>
              </a:custGeom>
              <a:solidFill>
                <a:schemeClr val="bg1"/>
              </a:solidFill>
              <a:ln w="15875" cap="rnd">
                <a:solidFill>
                  <a:schemeClr val="tx1">
                    <a:lumMod val="6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7" name="cloud 4" descr="cloud">
                <a:extLst>
                  <a:ext uri="{FF2B5EF4-FFF2-40B4-BE49-F238E27FC236}">
                    <a16:creationId xmlns:a16="http://schemas.microsoft.com/office/drawing/2014/main" id="{C9FA89EF-77C9-4B81-A960-FBDF0B1BD62D}"/>
                  </a:ext>
                </a:extLst>
              </p:cNvPr>
              <p:cNvSpPr>
                <a:spLocks noChangeAspect="1"/>
              </p:cNvSpPr>
              <p:nvPr/>
            </p:nvSpPr>
            <p:spPr bwMode="auto">
              <a:xfrm flipV="1">
                <a:off x="9678658" y="2778431"/>
                <a:ext cx="1757952" cy="9690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2700000" scaled="1"/>
              </a:gradFill>
              <a:ln>
                <a:noFill/>
                <a:headEnd type="none" w="med" len="med"/>
                <a:tailEnd type="none" w="med" len="med"/>
              </a:ln>
              <a:effectLst>
                <a:outerShdw blurRad="889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65" name="Group 64">
              <a:extLst>
                <a:ext uri="{FF2B5EF4-FFF2-40B4-BE49-F238E27FC236}">
                  <a16:creationId xmlns:a16="http://schemas.microsoft.com/office/drawing/2014/main" id="{25353616-782D-4CB9-B320-404B6CBAEA25}"/>
                </a:ext>
              </a:extLst>
            </p:cNvPr>
            <p:cNvGrpSpPr/>
            <p:nvPr/>
          </p:nvGrpSpPr>
          <p:grpSpPr>
            <a:xfrm>
              <a:off x="10102537" y="916486"/>
              <a:ext cx="1190559" cy="221598"/>
              <a:chOff x="8561608" y="2785729"/>
              <a:chExt cx="1405900" cy="265698"/>
            </a:xfrm>
          </p:grpSpPr>
          <p:pic>
            <p:nvPicPr>
              <p:cNvPr id="66" name="Picture 65" descr="A picture containing drawing&#10;&#10;Description automatically generated">
                <a:extLst>
                  <a:ext uri="{FF2B5EF4-FFF2-40B4-BE49-F238E27FC236}">
                    <a16:creationId xmlns:a16="http://schemas.microsoft.com/office/drawing/2014/main" id="{587D59AE-B3A3-4413-BB55-F21EA3C97E32}"/>
                  </a:ext>
                </a:extLst>
              </p:cNvPr>
              <p:cNvPicPr>
                <a:picLocks noChangeAspect="1"/>
              </p:cNvPicPr>
              <p:nvPr/>
            </p:nvPicPr>
            <p:blipFill rotWithShape="1">
              <a:blip r:embed="rId20">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F3646BD6-EDA3-4E49-A676-27EF3FE80533}"/>
                  </a:ext>
                </a:extLst>
              </p:cNvPr>
              <p:cNvPicPr>
                <a:picLocks noChangeAspect="1"/>
              </p:cNvPicPr>
              <p:nvPr/>
            </p:nvPicPr>
            <p:blipFill rotWithShape="1">
              <a:blip r:embed="rId21">
                <a:duotone>
                  <a:prstClr val="black"/>
                  <a:schemeClr val="tx2">
                    <a:tint val="45000"/>
                    <a:satMod val="400000"/>
                  </a:schemeClr>
                </a:duotone>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pic>
        <p:nvPicPr>
          <p:cNvPr id="1028" name="Picture 4" descr="Introduction to Node.js">
            <a:extLst>
              <a:ext uri="{FF2B5EF4-FFF2-40B4-BE49-F238E27FC236}">
                <a16:creationId xmlns:a16="http://schemas.microsoft.com/office/drawing/2014/main" id="{77314B39-4272-4EB2-A39C-9572616973B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12603" y="2177150"/>
            <a:ext cx="698558" cy="427931"/>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61C49A88-020F-49D5-A5E0-648AB4D4249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50551" y="3063240"/>
            <a:ext cx="365760" cy="365760"/>
          </a:xfrm>
          <a:prstGeom prst="rect">
            <a:avLst/>
          </a:prstGeom>
        </p:spPr>
      </p:pic>
      <p:sp>
        <p:nvSpPr>
          <p:cNvPr id="78" name="Rectangle 77">
            <a:extLst>
              <a:ext uri="{FF2B5EF4-FFF2-40B4-BE49-F238E27FC236}">
                <a16:creationId xmlns:a16="http://schemas.microsoft.com/office/drawing/2014/main" id="{D0622FEC-0A77-4021-951F-6F93DB97E8DD}"/>
              </a:ext>
            </a:extLst>
          </p:cNvPr>
          <p:cNvSpPr/>
          <p:nvPr/>
        </p:nvSpPr>
        <p:spPr bwMode="auto">
          <a:xfrm>
            <a:off x="1645325" y="1995732"/>
            <a:ext cx="3206076" cy="160203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pic>
        <p:nvPicPr>
          <p:cNvPr id="34" name="Picture 33" descr="Logo&#10;&#10;Description automatically generated">
            <a:extLst>
              <a:ext uri="{FF2B5EF4-FFF2-40B4-BE49-F238E27FC236}">
                <a16:creationId xmlns:a16="http://schemas.microsoft.com/office/drawing/2014/main" id="{CCCBF89A-B871-43DE-9C8D-A01100D323BC}"/>
              </a:ext>
            </a:extLst>
          </p:cNvPr>
          <p:cNvPicPr>
            <a:picLocks noChangeAspect="1"/>
          </p:cNvPicPr>
          <p:nvPr/>
        </p:nvPicPr>
        <p:blipFill>
          <a:blip r:embed="rId26"/>
          <a:stretch>
            <a:fillRect/>
          </a:stretch>
        </p:blipFill>
        <p:spPr>
          <a:xfrm>
            <a:off x="3390900" y="3140135"/>
            <a:ext cx="1252054" cy="370995"/>
          </a:xfrm>
          <a:prstGeom prst="rect">
            <a:avLst/>
          </a:prstGeom>
        </p:spPr>
      </p:pic>
      <p:pic>
        <p:nvPicPr>
          <p:cNvPr id="38" name="Graphic 37">
            <a:extLst>
              <a:ext uri="{FF2B5EF4-FFF2-40B4-BE49-F238E27FC236}">
                <a16:creationId xmlns:a16="http://schemas.microsoft.com/office/drawing/2014/main" id="{FBFC04B0-F6FD-4DE6-A92F-BE6685297AB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294836" y="2665124"/>
            <a:ext cx="1454699" cy="330130"/>
          </a:xfrm>
          <a:prstGeom prst="rect">
            <a:avLst/>
          </a:prstGeom>
        </p:spPr>
      </p:pic>
      <p:pic>
        <p:nvPicPr>
          <p:cNvPr id="45" name="Graphic 44">
            <a:extLst>
              <a:ext uri="{FF2B5EF4-FFF2-40B4-BE49-F238E27FC236}">
                <a16:creationId xmlns:a16="http://schemas.microsoft.com/office/drawing/2014/main" id="{4C1E825B-8E31-4633-8793-BFD25CE869A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877451" y="2093527"/>
            <a:ext cx="444671" cy="444671"/>
          </a:xfrm>
          <a:prstGeom prst="rect">
            <a:avLst/>
          </a:prstGeom>
        </p:spPr>
      </p:pic>
      <p:sp>
        <p:nvSpPr>
          <p:cNvPr id="88" name="TextBox 87">
            <a:extLst>
              <a:ext uri="{FF2B5EF4-FFF2-40B4-BE49-F238E27FC236}">
                <a16:creationId xmlns:a16="http://schemas.microsoft.com/office/drawing/2014/main" id="{36B7A36F-6857-452A-A621-D4299D287054}"/>
              </a:ext>
            </a:extLst>
          </p:cNvPr>
          <p:cNvSpPr txBox="1"/>
          <p:nvPr/>
        </p:nvSpPr>
        <p:spPr>
          <a:xfrm>
            <a:off x="1716354" y="2587357"/>
            <a:ext cx="1362937"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gradFill>
                  <a:gsLst>
                    <a:gs pos="2917">
                      <a:srgbClr val="FFFFFF"/>
                    </a:gs>
                    <a:gs pos="30000">
                      <a:srgbClr val="FFFFFF"/>
                    </a:gs>
                  </a:gsLst>
                  <a:lin ang="5400000" scaled="0"/>
                </a:gradFill>
                <a:latin typeface="Segoe UI Semibold"/>
              </a:rPr>
              <a:t>Virtual Machines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spTree>
    <p:extLst>
      <p:ext uri="{BB962C8B-B14F-4D97-AF65-F5344CB8AC3E}">
        <p14:creationId xmlns:p14="http://schemas.microsoft.com/office/powerpoint/2010/main" val="315141025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98823" y="74970"/>
            <a:ext cx="11413989" cy="492443"/>
          </a:xfrm>
        </p:spPr>
        <p:txBody>
          <a:bodyPr/>
          <a:lstStyle/>
          <a:p>
            <a:r>
              <a:rPr lang="en-US" sz="3200">
                <a:cs typeface="Segoe UI"/>
              </a:rPr>
              <a:t>AKS on Azure Stack HCI Architecture</a:t>
            </a:r>
            <a:endParaRPr lang="en-US" sz="1800">
              <a:latin typeface="+mn-lt"/>
            </a:endParaRPr>
          </a:p>
        </p:txBody>
      </p:sp>
      <p:sp>
        <p:nvSpPr>
          <p:cNvPr id="229" name="Rectangle 228">
            <a:extLst>
              <a:ext uri="{FF2B5EF4-FFF2-40B4-BE49-F238E27FC236}">
                <a16:creationId xmlns:a16="http://schemas.microsoft.com/office/drawing/2014/main" id="{0BDE13F5-CB93-49DD-AE3D-A4AB4BF06651}"/>
              </a:ext>
            </a:extLst>
          </p:cNvPr>
          <p:cNvSpPr/>
          <p:nvPr/>
        </p:nvSpPr>
        <p:spPr bwMode="auto">
          <a:xfrm>
            <a:off x="232029" y="6014314"/>
            <a:ext cx="11449496" cy="75736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Cluster</a:t>
            </a:r>
          </a:p>
        </p:txBody>
      </p:sp>
      <p:pic>
        <p:nvPicPr>
          <p:cNvPr id="247" name="Graphic 246">
            <a:extLst>
              <a:ext uri="{FF2B5EF4-FFF2-40B4-BE49-F238E27FC236}">
                <a16:creationId xmlns:a16="http://schemas.microsoft.com/office/drawing/2014/main" id="{F46458B4-0C95-4DA7-A96B-47ADCD9F9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2838" y="6205881"/>
            <a:ext cx="419953" cy="419953"/>
          </a:xfrm>
          <a:prstGeom prst="rect">
            <a:avLst/>
          </a:prstGeom>
        </p:spPr>
      </p:pic>
      <p:sp>
        <p:nvSpPr>
          <p:cNvPr id="248" name="TextBox 247">
            <a:extLst>
              <a:ext uri="{FF2B5EF4-FFF2-40B4-BE49-F238E27FC236}">
                <a16:creationId xmlns:a16="http://schemas.microsoft.com/office/drawing/2014/main" id="{81E529CD-055C-417D-AD92-B78482BFAA6F}"/>
              </a:ext>
            </a:extLst>
          </p:cNvPr>
          <p:cNvSpPr txBox="1"/>
          <p:nvPr/>
        </p:nvSpPr>
        <p:spPr>
          <a:xfrm>
            <a:off x="10044601" y="6190922"/>
            <a:ext cx="826402" cy="461665"/>
          </a:xfrm>
          <a:prstGeom prst="rect">
            <a:avLst/>
          </a:prstGeom>
          <a:noFill/>
        </p:spPr>
        <p:txBody>
          <a:bodyPr wrap="square">
            <a:spAutoFit/>
          </a:bodyPr>
          <a:lstStyle/>
          <a:p>
            <a:pPr algn="ctr"/>
            <a:r>
              <a:rPr lang="en-US" sz="1200">
                <a:solidFill>
                  <a:schemeClr val="tx1"/>
                </a:solidFill>
                <a:ea typeface="Segoe UI" pitchFamily="34" charset="0"/>
                <a:cs typeface="Segoe UI" pitchFamily="34" charset="0"/>
              </a:rPr>
              <a:t>Hyper-V </a:t>
            </a:r>
          </a:p>
          <a:p>
            <a:pPr algn="ctr"/>
            <a:r>
              <a:rPr lang="en-US" sz="1200">
                <a:solidFill>
                  <a:schemeClr val="tx1"/>
                </a:solidFill>
                <a:ea typeface="Segoe UI" pitchFamily="34" charset="0"/>
                <a:cs typeface="Segoe UI" pitchFamily="34" charset="0"/>
              </a:rPr>
              <a:t>vSwitch</a:t>
            </a:r>
            <a:endParaRPr lang="en-US" sz="1200"/>
          </a:p>
        </p:txBody>
      </p:sp>
      <p:grpSp>
        <p:nvGrpSpPr>
          <p:cNvPr id="77" name="Group 76">
            <a:extLst>
              <a:ext uri="{FF2B5EF4-FFF2-40B4-BE49-F238E27FC236}">
                <a16:creationId xmlns:a16="http://schemas.microsoft.com/office/drawing/2014/main" id="{93DB0E56-5405-42A7-91F6-ABDDD8DB3003}"/>
              </a:ext>
            </a:extLst>
          </p:cNvPr>
          <p:cNvGrpSpPr/>
          <p:nvPr/>
        </p:nvGrpSpPr>
        <p:grpSpPr>
          <a:xfrm>
            <a:off x="804160" y="6094303"/>
            <a:ext cx="1458688" cy="578271"/>
            <a:chOff x="974139" y="6094303"/>
            <a:chExt cx="1458688" cy="578271"/>
          </a:xfrm>
        </p:grpSpPr>
        <p:grpSp>
          <p:nvGrpSpPr>
            <p:cNvPr id="1085" name="Group 1084">
              <a:extLst>
                <a:ext uri="{FF2B5EF4-FFF2-40B4-BE49-F238E27FC236}">
                  <a16:creationId xmlns:a16="http://schemas.microsoft.com/office/drawing/2014/main" id="{0DFD93B6-2C99-4DEC-AC04-041EE269882F}"/>
                </a:ext>
              </a:extLst>
            </p:cNvPr>
            <p:cNvGrpSpPr/>
            <p:nvPr/>
          </p:nvGrpSpPr>
          <p:grpSpPr>
            <a:xfrm>
              <a:off x="1129823" y="6353150"/>
              <a:ext cx="1144049" cy="319424"/>
              <a:chOff x="582122" y="1598721"/>
              <a:chExt cx="1144049" cy="319424"/>
            </a:xfrm>
          </p:grpSpPr>
          <p:pic>
            <p:nvPicPr>
              <p:cNvPr id="299" name="Graphic 298">
                <a:extLst>
                  <a:ext uri="{FF2B5EF4-FFF2-40B4-BE49-F238E27FC236}">
                    <a16:creationId xmlns:a16="http://schemas.microsoft.com/office/drawing/2014/main" id="{D60500D6-4071-438D-AA23-D98503BDE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122" y="1598724"/>
                <a:ext cx="319421" cy="319421"/>
              </a:xfrm>
              <a:prstGeom prst="rect">
                <a:avLst/>
              </a:prstGeom>
            </p:spPr>
          </p:pic>
          <p:pic>
            <p:nvPicPr>
              <p:cNvPr id="300" name="Graphic 299">
                <a:extLst>
                  <a:ext uri="{FF2B5EF4-FFF2-40B4-BE49-F238E27FC236}">
                    <a16:creationId xmlns:a16="http://schemas.microsoft.com/office/drawing/2014/main" id="{B176D1DF-0B15-4597-9887-48A28F1A0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98" y="1598723"/>
                <a:ext cx="319421" cy="319421"/>
              </a:xfrm>
              <a:prstGeom prst="rect">
                <a:avLst/>
              </a:prstGeom>
            </p:spPr>
          </p:pic>
          <p:pic>
            <p:nvPicPr>
              <p:cNvPr id="301" name="Graphic 300">
                <a:extLst>
                  <a:ext uri="{FF2B5EF4-FFF2-40B4-BE49-F238E27FC236}">
                    <a16:creationId xmlns:a16="http://schemas.microsoft.com/office/drawing/2014/main" id="{AB899111-6282-4F1E-9802-B3439F305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874" y="1598722"/>
                <a:ext cx="319421" cy="319421"/>
              </a:xfrm>
              <a:prstGeom prst="rect">
                <a:avLst/>
              </a:prstGeom>
            </p:spPr>
          </p:pic>
          <p:pic>
            <p:nvPicPr>
              <p:cNvPr id="302" name="Graphic 301">
                <a:extLst>
                  <a:ext uri="{FF2B5EF4-FFF2-40B4-BE49-F238E27FC236}">
                    <a16:creationId xmlns:a16="http://schemas.microsoft.com/office/drawing/2014/main" id="{2D6504F9-6143-4866-AC33-C54CAAD94F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6750" y="1598721"/>
                <a:ext cx="319421" cy="319421"/>
              </a:xfrm>
              <a:prstGeom prst="rect">
                <a:avLst/>
              </a:prstGeom>
            </p:spPr>
          </p:pic>
        </p:grpSp>
        <p:sp>
          <p:nvSpPr>
            <p:cNvPr id="305" name="TextBox 304">
              <a:extLst>
                <a:ext uri="{FF2B5EF4-FFF2-40B4-BE49-F238E27FC236}">
                  <a16:creationId xmlns:a16="http://schemas.microsoft.com/office/drawing/2014/main" id="{2F153879-AC97-4FFF-8191-FAE125CD9E75}"/>
                </a:ext>
              </a:extLst>
            </p:cNvPr>
            <p:cNvSpPr txBox="1"/>
            <p:nvPr/>
          </p:nvSpPr>
          <p:spPr>
            <a:xfrm>
              <a:off x="974139" y="6094303"/>
              <a:ext cx="1458688"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Physical HCI Nodes</a:t>
              </a:r>
            </a:p>
          </p:txBody>
        </p:sp>
      </p:grpSp>
      <p:grpSp>
        <p:nvGrpSpPr>
          <p:cNvPr id="11" name="Group 10">
            <a:extLst>
              <a:ext uri="{FF2B5EF4-FFF2-40B4-BE49-F238E27FC236}">
                <a16:creationId xmlns:a16="http://schemas.microsoft.com/office/drawing/2014/main" id="{18CC77BA-44E8-414E-A6E1-6683ABF32698}"/>
              </a:ext>
            </a:extLst>
          </p:cNvPr>
          <p:cNvGrpSpPr/>
          <p:nvPr/>
        </p:nvGrpSpPr>
        <p:grpSpPr>
          <a:xfrm>
            <a:off x="3463043" y="680257"/>
            <a:ext cx="8218482" cy="5209901"/>
            <a:chOff x="3111822" y="736278"/>
            <a:chExt cx="8218482" cy="5209901"/>
          </a:xfrm>
        </p:grpSpPr>
        <p:sp>
          <p:nvSpPr>
            <p:cNvPr id="100" name="Rectangle 99">
              <a:extLst>
                <a:ext uri="{FF2B5EF4-FFF2-40B4-BE49-F238E27FC236}">
                  <a16:creationId xmlns:a16="http://schemas.microsoft.com/office/drawing/2014/main" id="{9AFC32E5-624A-43D6-85A4-2FE908E491BE}"/>
                </a:ext>
              </a:extLst>
            </p:cNvPr>
            <p:cNvSpPr/>
            <p:nvPr/>
          </p:nvSpPr>
          <p:spPr bwMode="auto">
            <a:xfrm>
              <a:off x="3111822" y="736278"/>
              <a:ext cx="8218482" cy="25733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Workload Cluster-01 (Azure Arc enabled Kubernetes)</a:t>
              </a:r>
            </a:p>
          </p:txBody>
        </p:sp>
        <p:grpSp>
          <p:nvGrpSpPr>
            <p:cNvPr id="10" name="Group 9">
              <a:extLst>
                <a:ext uri="{FF2B5EF4-FFF2-40B4-BE49-F238E27FC236}">
                  <a16:creationId xmlns:a16="http://schemas.microsoft.com/office/drawing/2014/main" id="{6704AA4F-EDA2-4544-AF92-FC23CBA8B962}"/>
                </a:ext>
              </a:extLst>
            </p:cNvPr>
            <p:cNvGrpSpPr/>
            <p:nvPr/>
          </p:nvGrpSpPr>
          <p:grpSpPr>
            <a:xfrm>
              <a:off x="3197593" y="1103023"/>
              <a:ext cx="8009228" cy="2056861"/>
              <a:chOff x="3197593" y="1103023"/>
              <a:chExt cx="8009228" cy="2056861"/>
            </a:xfrm>
          </p:grpSpPr>
          <p:sp>
            <p:nvSpPr>
              <p:cNvPr id="135" name="Rectangle 134">
                <a:extLst>
                  <a:ext uri="{FF2B5EF4-FFF2-40B4-BE49-F238E27FC236}">
                    <a16:creationId xmlns:a16="http://schemas.microsoft.com/office/drawing/2014/main" id="{37E1053B-E927-4B71-962A-C6F3929A251F}"/>
                  </a:ext>
                </a:extLst>
              </p:cNvPr>
              <p:cNvSpPr/>
              <p:nvPr/>
            </p:nvSpPr>
            <p:spPr bwMode="auto">
              <a:xfrm>
                <a:off x="7386013" y="1103023"/>
                <a:ext cx="3820808"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Nodes &amp; Applications </a:t>
                </a:r>
              </a:p>
            </p:txBody>
          </p:sp>
          <p:grpSp>
            <p:nvGrpSpPr>
              <p:cNvPr id="21" name="Group 20">
                <a:extLst>
                  <a:ext uri="{FF2B5EF4-FFF2-40B4-BE49-F238E27FC236}">
                    <a16:creationId xmlns:a16="http://schemas.microsoft.com/office/drawing/2014/main" id="{53EC34D3-7D95-4214-976C-AE60BC525D1C}"/>
                  </a:ext>
                </a:extLst>
              </p:cNvPr>
              <p:cNvGrpSpPr/>
              <p:nvPr/>
            </p:nvGrpSpPr>
            <p:grpSpPr>
              <a:xfrm>
                <a:off x="7478241" y="2333771"/>
                <a:ext cx="3637029" cy="720653"/>
                <a:chOff x="324869" y="5812588"/>
                <a:chExt cx="3637029" cy="720653"/>
              </a:xfrm>
            </p:grpSpPr>
            <p:grpSp>
              <p:nvGrpSpPr>
                <p:cNvPr id="19" name="Group 18">
                  <a:extLst>
                    <a:ext uri="{FF2B5EF4-FFF2-40B4-BE49-F238E27FC236}">
                      <a16:creationId xmlns:a16="http://schemas.microsoft.com/office/drawing/2014/main" id="{61BF6ADD-FC90-4CDB-9C70-933D7E25C8BF}"/>
                    </a:ext>
                  </a:extLst>
                </p:cNvPr>
                <p:cNvGrpSpPr/>
                <p:nvPr/>
              </p:nvGrpSpPr>
              <p:grpSpPr>
                <a:xfrm>
                  <a:off x="324869" y="5812588"/>
                  <a:ext cx="1163033" cy="720653"/>
                  <a:chOff x="324869" y="5812588"/>
                  <a:chExt cx="1163033" cy="720653"/>
                </a:xfrm>
              </p:grpSpPr>
              <p:sp>
                <p:nvSpPr>
                  <p:cNvPr id="122" name="Rectangle 121">
                    <a:extLst>
                      <a:ext uri="{FF2B5EF4-FFF2-40B4-BE49-F238E27FC236}">
                        <a16:creationId xmlns:a16="http://schemas.microsoft.com/office/drawing/2014/main" id="{FBC959BF-79CE-4EF3-93CD-58A6EE6FBD54}"/>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124" name="Graphic 123">
                    <a:extLst>
                      <a:ext uri="{FF2B5EF4-FFF2-40B4-BE49-F238E27FC236}">
                        <a16:creationId xmlns:a16="http://schemas.microsoft.com/office/drawing/2014/main" id="{672EED69-CA4F-4E84-A326-18040ED82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5" name="Group 124">
                  <a:extLst>
                    <a:ext uri="{FF2B5EF4-FFF2-40B4-BE49-F238E27FC236}">
                      <a16:creationId xmlns:a16="http://schemas.microsoft.com/office/drawing/2014/main" id="{4B893FE6-DDB0-48B1-BF14-E5DFB708D155}"/>
                    </a:ext>
                  </a:extLst>
                </p:cNvPr>
                <p:cNvGrpSpPr/>
                <p:nvPr/>
              </p:nvGrpSpPr>
              <p:grpSpPr>
                <a:xfrm>
                  <a:off x="1561867" y="5812588"/>
                  <a:ext cx="1163033" cy="720653"/>
                  <a:chOff x="324869" y="5812588"/>
                  <a:chExt cx="1163033" cy="720653"/>
                </a:xfrm>
              </p:grpSpPr>
              <p:sp>
                <p:nvSpPr>
                  <p:cNvPr id="126" name="Rectangle 125">
                    <a:extLst>
                      <a:ext uri="{FF2B5EF4-FFF2-40B4-BE49-F238E27FC236}">
                        <a16:creationId xmlns:a16="http://schemas.microsoft.com/office/drawing/2014/main" id="{3AE6BFF2-64BB-455A-8246-EF544EF15583}"/>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127" name="Graphic 126">
                    <a:extLst>
                      <a:ext uri="{FF2B5EF4-FFF2-40B4-BE49-F238E27FC236}">
                        <a16:creationId xmlns:a16="http://schemas.microsoft.com/office/drawing/2014/main" id="{97D68279-DA26-44CE-8C3C-B510507340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8" name="Group 127">
                  <a:extLst>
                    <a:ext uri="{FF2B5EF4-FFF2-40B4-BE49-F238E27FC236}">
                      <a16:creationId xmlns:a16="http://schemas.microsoft.com/office/drawing/2014/main" id="{B314136E-1C59-4526-841B-7C8883E2DC5F}"/>
                    </a:ext>
                  </a:extLst>
                </p:cNvPr>
                <p:cNvGrpSpPr/>
                <p:nvPr/>
              </p:nvGrpSpPr>
              <p:grpSpPr>
                <a:xfrm>
                  <a:off x="2798865" y="5812588"/>
                  <a:ext cx="1163033" cy="720653"/>
                  <a:chOff x="324869" y="5812588"/>
                  <a:chExt cx="1163033" cy="720653"/>
                </a:xfrm>
              </p:grpSpPr>
              <p:sp>
                <p:nvSpPr>
                  <p:cNvPr id="129" name="Rectangle 128">
                    <a:extLst>
                      <a:ext uri="{FF2B5EF4-FFF2-40B4-BE49-F238E27FC236}">
                        <a16:creationId xmlns:a16="http://schemas.microsoft.com/office/drawing/2014/main" id="{AE4AF254-FFB6-49BB-81CF-E2886E2DFDF9}"/>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VM-n</a:t>
                    </a:r>
                  </a:p>
                </p:txBody>
              </p:sp>
              <p:pic>
                <p:nvPicPr>
                  <p:cNvPr id="130" name="Graphic 129">
                    <a:extLst>
                      <a:ext uri="{FF2B5EF4-FFF2-40B4-BE49-F238E27FC236}">
                        <a16:creationId xmlns:a16="http://schemas.microsoft.com/office/drawing/2014/main" id="{5686C3FA-7C31-46AA-9FAC-D15186A331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sp>
            <p:nvSpPr>
              <p:cNvPr id="121" name="Rectangle 120">
                <a:extLst>
                  <a:ext uri="{FF2B5EF4-FFF2-40B4-BE49-F238E27FC236}">
                    <a16:creationId xmlns:a16="http://schemas.microsoft.com/office/drawing/2014/main" id="{20C2E982-225F-4F7F-8D05-58F066F82B5F}"/>
                  </a:ext>
                </a:extLst>
              </p:cNvPr>
              <p:cNvSpPr/>
              <p:nvPr/>
            </p:nvSpPr>
            <p:spPr bwMode="auto">
              <a:xfrm>
                <a:off x="7478242" y="1450035"/>
                <a:ext cx="3637028"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User Applications</a:t>
                </a:r>
              </a:p>
            </p:txBody>
          </p:sp>
          <p:grpSp>
            <p:nvGrpSpPr>
              <p:cNvPr id="20" name="Group 19">
                <a:extLst>
                  <a:ext uri="{FF2B5EF4-FFF2-40B4-BE49-F238E27FC236}">
                    <a16:creationId xmlns:a16="http://schemas.microsoft.com/office/drawing/2014/main" id="{50E50ED3-2C3A-4C04-8425-11EB4B9E98F9}"/>
                  </a:ext>
                </a:extLst>
              </p:cNvPr>
              <p:cNvGrpSpPr/>
              <p:nvPr/>
            </p:nvGrpSpPr>
            <p:grpSpPr>
              <a:xfrm>
                <a:off x="7651019" y="1820440"/>
                <a:ext cx="3290796" cy="360049"/>
                <a:chOff x="522302" y="5283555"/>
                <a:chExt cx="3290796" cy="360049"/>
              </a:xfrm>
            </p:grpSpPr>
            <p:pic>
              <p:nvPicPr>
                <p:cNvPr id="1026" name="Picture 2">
                  <a:extLst>
                    <a:ext uri="{FF2B5EF4-FFF2-40B4-BE49-F238E27FC236}">
                      <a16:creationId xmlns:a16="http://schemas.microsoft.com/office/drawing/2014/main" id="{C6120A72-A3C1-4C20-A1EB-B3200A096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869DBFDC-4BFF-4D4C-BE51-342DB96550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84575BFB-B389-40C4-A966-2965F124A2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95F6054F-EDCA-4CA8-92CE-233265AF1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667C2F24-B790-40D5-8F26-8D138411F4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62" y="528355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CA08872A-FE73-4315-905B-A9D884CE9E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7209"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017448A0-1487-4FFD-995E-5878D9072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324"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444948A-AE41-493F-BF5D-58D5A5F799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439" y="5283555"/>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Straight Arrow Connector 29">
                <a:extLst>
                  <a:ext uri="{FF2B5EF4-FFF2-40B4-BE49-F238E27FC236}">
                    <a16:creationId xmlns:a16="http://schemas.microsoft.com/office/drawing/2014/main" id="{FA926DAA-0D42-43B2-89FF-65B7DB162D56}"/>
                  </a:ext>
                </a:extLst>
              </p:cNvPr>
              <p:cNvCxnSpPr>
                <a:cxnSpLocks/>
                <a:stCxn id="160" idx="3"/>
                <a:endCxn id="135" idx="1"/>
              </p:cNvCxnSpPr>
              <p:nvPr/>
            </p:nvCxnSpPr>
            <p:spPr>
              <a:xfrm>
                <a:off x="7056114" y="2131454"/>
                <a:ext cx="329899" cy="0"/>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C373B4D1-48C1-4A55-B906-DD21CAD03967}"/>
                  </a:ext>
                </a:extLst>
              </p:cNvPr>
              <p:cNvSpPr/>
              <p:nvPr/>
            </p:nvSpPr>
            <p:spPr bwMode="auto">
              <a:xfrm>
                <a:off x="3197593" y="1103023"/>
                <a:ext cx="3858521"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Control Plane</a:t>
                </a:r>
              </a:p>
            </p:txBody>
          </p:sp>
          <p:grpSp>
            <p:nvGrpSpPr>
              <p:cNvPr id="6" name="Group 5">
                <a:extLst>
                  <a:ext uri="{FF2B5EF4-FFF2-40B4-BE49-F238E27FC236}">
                    <a16:creationId xmlns:a16="http://schemas.microsoft.com/office/drawing/2014/main" id="{52D49438-8997-461F-85A9-1FFBC28B234F}"/>
                  </a:ext>
                </a:extLst>
              </p:cNvPr>
              <p:cNvGrpSpPr/>
              <p:nvPr/>
            </p:nvGrpSpPr>
            <p:grpSpPr>
              <a:xfrm>
                <a:off x="3311533" y="1450035"/>
                <a:ext cx="3637241" cy="1604390"/>
                <a:chOff x="3311533" y="1450035"/>
                <a:chExt cx="3637241" cy="1604390"/>
              </a:xfrm>
            </p:grpSpPr>
            <p:grpSp>
              <p:nvGrpSpPr>
                <p:cNvPr id="141" name="Group 140">
                  <a:extLst>
                    <a:ext uri="{FF2B5EF4-FFF2-40B4-BE49-F238E27FC236}">
                      <a16:creationId xmlns:a16="http://schemas.microsoft.com/office/drawing/2014/main" id="{014C8010-20E8-418E-A6B3-EF65A47EAB90}"/>
                    </a:ext>
                  </a:extLst>
                </p:cNvPr>
                <p:cNvGrpSpPr/>
                <p:nvPr/>
              </p:nvGrpSpPr>
              <p:grpSpPr>
                <a:xfrm>
                  <a:off x="5785741" y="2333772"/>
                  <a:ext cx="1163033" cy="720653"/>
                  <a:chOff x="324869" y="5812588"/>
                  <a:chExt cx="1163033" cy="720653"/>
                </a:xfrm>
              </p:grpSpPr>
              <p:sp>
                <p:nvSpPr>
                  <p:cNvPr id="148" name="Rectangle 147">
                    <a:extLst>
                      <a:ext uri="{FF2B5EF4-FFF2-40B4-BE49-F238E27FC236}">
                        <a16:creationId xmlns:a16="http://schemas.microsoft.com/office/drawing/2014/main" id="{0957B85E-97EC-4723-8307-1F090DF18916}"/>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VM-03</a:t>
                    </a:r>
                  </a:p>
                </p:txBody>
              </p:sp>
              <p:pic>
                <p:nvPicPr>
                  <p:cNvPr id="149" name="Graphic 148">
                    <a:extLst>
                      <a:ext uri="{FF2B5EF4-FFF2-40B4-BE49-F238E27FC236}">
                        <a16:creationId xmlns:a16="http://schemas.microsoft.com/office/drawing/2014/main" id="{45A8488C-B969-46FD-887A-D6756C6E4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sp>
              <p:nvSpPr>
                <p:cNvPr id="150" name="Rectangle 149">
                  <a:extLst>
                    <a:ext uri="{FF2B5EF4-FFF2-40B4-BE49-F238E27FC236}">
                      <a16:creationId xmlns:a16="http://schemas.microsoft.com/office/drawing/2014/main" id="{FB1CFD44-7AF9-4F54-B384-B1CAD899AE88}"/>
                    </a:ext>
                  </a:extLst>
                </p:cNvPr>
                <p:cNvSpPr/>
                <p:nvPr/>
              </p:nvSpPr>
              <p:spPr bwMode="auto">
                <a:xfrm>
                  <a:off x="3311533" y="1450035"/>
                  <a:ext cx="3630643"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161" name="Group 160">
                  <a:extLst>
                    <a:ext uri="{FF2B5EF4-FFF2-40B4-BE49-F238E27FC236}">
                      <a16:creationId xmlns:a16="http://schemas.microsoft.com/office/drawing/2014/main" id="{2F9CEA5E-0D72-4A54-B84D-52F3578FE4EF}"/>
                    </a:ext>
                  </a:extLst>
                </p:cNvPr>
                <p:cNvGrpSpPr/>
                <p:nvPr/>
              </p:nvGrpSpPr>
              <p:grpSpPr>
                <a:xfrm>
                  <a:off x="4548637" y="2333771"/>
                  <a:ext cx="1163033" cy="720653"/>
                  <a:chOff x="324869" y="5812588"/>
                  <a:chExt cx="1163033" cy="720653"/>
                </a:xfrm>
              </p:grpSpPr>
              <p:sp>
                <p:nvSpPr>
                  <p:cNvPr id="162" name="Rectangle 161">
                    <a:extLst>
                      <a:ext uri="{FF2B5EF4-FFF2-40B4-BE49-F238E27FC236}">
                        <a16:creationId xmlns:a16="http://schemas.microsoft.com/office/drawing/2014/main" id="{6E7784E3-AB5E-47E6-9FCA-FF7C864A137E}"/>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163" name="Graphic 162">
                    <a:extLst>
                      <a:ext uri="{FF2B5EF4-FFF2-40B4-BE49-F238E27FC236}">
                        <a16:creationId xmlns:a16="http://schemas.microsoft.com/office/drawing/2014/main" id="{5AAB1F1F-00C8-4F32-AB6E-70659C75E0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3" name="Group 122">
                  <a:extLst>
                    <a:ext uri="{FF2B5EF4-FFF2-40B4-BE49-F238E27FC236}">
                      <a16:creationId xmlns:a16="http://schemas.microsoft.com/office/drawing/2014/main" id="{D9B6B55D-201F-410B-A932-1A5A99391B31}"/>
                    </a:ext>
                  </a:extLst>
                </p:cNvPr>
                <p:cNvGrpSpPr/>
                <p:nvPr/>
              </p:nvGrpSpPr>
              <p:grpSpPr>
                <a:xfrm>
                  <a:off x="3311533" y="2333771"/>
                  <a:ext cx="1163033" cy="720653"/>
                  <a:chOff x="324869" y="5812588"/>
                  <a:chExt cx="1163033" cy="720653"/>
                </a:xfrm>
              </p:grpSpPr>
              <p:sp>
                <p:nvSpPr>
                  <p:cNvPr id="131" name="Rectangle 130">
                    <a:extLst>
                      <a:ext uri="{FF2B5EF4-FFF2-40B4-BE49-F238E27FC236}">
                        <a16:creationId xmlns:a16="http://schemas.microsoft.com/office/drawing/2014/main" id="{0F9A8D9F-9F09-45FA-BD77-7B2FC70AA97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136" name="Graphic 135">
                    <a:extLst>
                      <a:ext uri="{FF2B5EF4-FFF2-40B4-BE49-F238E27FC236}">
                        <a16:creationId xmlns:a16="http://schemas.microsoft.com/office/drawing/2014/main" id="{343E98DD-FFCE-47CE-984F-C563C70B07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5" name="Group 4">
                  <a:extLst>
                    <a:ext uri="{FF2B5EF4-FFF2-40B4-BE49-F238E27FC236}">
                      <a16:creationId xmlns:a16="http://schemas.microsoft.com/office/drawing/2014/main" id="{2A9B79C1-0426-4294-811E-E6AD2667BFF7}"/>
                    </a:ext>
                  </a:extLst>
                </p:cNvPr>
                <p:cNvGrpSpPr/>
                <p:nvPr/>
              </p:nvGrpSpPr>
              <p:grpSpPr>
                <a:xfrm>
                  <a:off x="3481772" y="1820440"/>
                  <a:ext cx="3291464" cy="360048"/>
                  <a:chOff x="3473274" y="1820440"/>
                  <a:chExt cx="3291464" cy="360048"/>
                </a:xfrm>
              </p:grpSpPr>
              <p:grpSp>
                <p:nvGrpSpPr>
                  <p:cNvPr id="36" name="Group 35">
                    <a:extLst>
                      <a:ext uri="{FF2B5EF4-FFF2-40B4-BE49-F238E27FC236}">
                        <a16:creationId xmlns:a16="http://schemas.microsoft.com/office/drawing/2014/main" id="{7F4A232D-7078-48E7-8154-67FFC21052B3}"/>
                      </a:ext>
                    </a:extLst>
                  </p:cNvPr>
                  <p:cNvGrpSpPr/>
                  <p:nvPr/>
                </p:nvGrpSpPr>
                <p:grpSpPr>
                  <a:xfrm>
                    <a:off x="4724619" y="1820440"/>
                    <a:ext cx="2040119" cy="360048"/>
                    <a:chOff x="1958409" y="2331644"/>
                    <a:chExt cx="2040119" cy="360048"/>
                  </a:xfrm>
                </p:grpSpPr>
                <p:grpSp>
                  <p:nvGrpSpPr>
                    <p:cNvPr id="151" name="Group 150">
                      <a:extLst>
                        <a:ext uri="{FF2B5EF4-FFF2-40B4-BE49-F238E27FC236}">
                          <a16:creationId xmlns:a16="http://schemas.microsoft.com/office/drawing/2014/main" id="{B003F262-0E26-402B-BAF7-BB2C547A0F20}"/>
                        </a:ext>
                      </a:extLst>
                    </p:cNvPr>
                    <p:cNvGrpSpPr/>
                    <p:nvPr/>
                  </p:nvGrpSpPr>
                  <p:grpSpPr>
                    <a:xfrm>
                      <a:off x="1958409" y="2331644"/>
                      <a:ext cx="1623004" cy="360048"/>
                      <a:chOff x="522302" y="5283556"/>
                      <a:chExt cx="1623004" cy="360048"/>
                    </a:xfrm>
                  </p:grpSpPr>
                  <p:pic>
                    <p:nvPicPr>
                      <p:cNvPr id="152" name="Picture 2">
                        <a:extLst>
                          <a:ext uri="{FF2B5EF4-FFF2-40B4-BE49-F238E27FC236}">
                            <a16:creationId xmlns:a16="http://schemas.microsoft.com/office/drawing/2014/main" id="{9C34EBA0-8E50-4A3E-B01F-B07523656E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52CE793B-7D64-4784-B02C-D914EDFA16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DA04392C-DF35-424E-AD53-A0B40D3976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42C6F0A3-041C-4B82-A6C1-96A5E4F3F0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70" name="Picture 2">
                      <a:extLst>
                        <a:ext uri="{FF2B5EF4-FFF2-40B4-BE49-F238E27FC236}">
                          <a16:creationId xmlns:a16="http://schemas.microsoft.com/office/drawing/2014/main" id="{9F0E425E-CA7E-411D-AB6F-8D713A1A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6869" y="2331644"/>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37" name="Picture 2">
                    <a:extLst>
                      <a:ext uri="{FF2B5EF4-FFF2-40B4-BE49-F238E27FC236}">
                        <a16:creationId xmlns:a16="http://schemas.microsoft.com/office/drawing/2014/main" id="{5151F73E-6168-430A-97BA-7CD31574B3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274" y="1820442"/>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1915932B-C4BC-4DC6-92AD-16CE194DF3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389" y="1820441"/>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8D720C53-7894-4458-88E9-ED8CB4EC8B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504" y="1820440"/>
                    <a:ext cx="371659" cy="360045"/>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40" name="Rectangle 139">
              <a:extLst>
                <a:ext uri="{FF2B5EF4-FFF2-40B4-BE49-F238E27FC236}">
                  <a16:creationId xmlns:a16="http://schemas.microsoft.com/office/drawing/2014/main" id="{06288C5B-ED33-4E27-8A38-052FF239CD5D}"/>
                </a:ext>
              </a:extLst>
            </p:cNvPr>
            <p:cNvSpPr/>
            <p:nvPr/>
          </p:nvSpPr>
          <p:spPr bwMode="auto">
            <a:xfrm>
              <a:off x="3111822" y="3372821"/>
              <a:ext cx="8218482" cy="25733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Workload Cluster-n (Azure Arc enabled Kubernetes)</a:t>
              </a:r>
            </a:p>
          </p:txBody>
        </p:sp>
        <p:grpSp>
          <p:nvGrpSpPr>
            <p:cNvPr id="142" name="Group 141">
              <a:extLst>
                <a:ext uri="{FF2B5EF4-FFF2-40B4-BE49-F238E27FC236}">
                  <a16:creationId xmlns:a16="http://schemas.microsoft.com/office/drawing/2014/main" id="{FA0BB8A2-6653-43D8-9310-FF876F5D4F1B}"/>
                </a:ext>
              </a:extLst>
            </p:cNvPr>
            <p:cNvGrpSpPr/>
            <p:nvPr/>
          </p:nvGrpSpPr>
          <p:grpSpPr>
            <a:xfrm>
              <a:off x="3197593" y="3739566"/>
              <a:ext cx="8009228" cy="2056861"/>
              <a:chOff x="3197593" y="1103023"/>
              <a:chExt cx="8009228" cy="2056861"/>
            </a:xfrm>
          </p:grpSpPr>
          <p:sp>
            <p:nvSpPr>
              <p:cNvPr id="143" name="Rectangle 142">
                <a:extLst>
                  <a:ext uri="{FF2B5EF4-FFF2-40B4-BE49-F238E27FC236}">
                    <a16:creationId xmlns:a16="http://schemas.microsoft.com/office/drawing/2014/main" id="{D99A182E-B209-4F18-AAE0-39BDCDB7060D}"/>
                  </a:ext>
                </a:extLst>
              </p:cNvPr>
              <p:cNvSpPr/>
              <p:nvPr/>
            </p:nvSpPr>
            <p:spPr bwMode="auto">
              <a:xfrm>
                <a:off x="7386013" y="1103023"/>
                <a:ext cx="3820808"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Nodes &amp; Applications </a:t>
                </a:r>
              </a:p>
            </p:txBody>
          </p:sp>
          <p:grpSp>
            <p:nvGrpSpPr>
              <p:cNvPr id="144" name="Group 143">
                <a:extLst>
                  <a:ext uri="{FF2B5EF4-FFF2-40B4-BE49-F238E27FC236}">
                    <a16:creationId xmlns:a16="http://schemas.microsoft.com/office/drawing/2014/main" id="{3F9A3394-C013-490B-AE54-A290644BC916}"/>
                  </a:ext>
                </a:extLst>
              </p:cNvPr>
              <p:cNvGrpSpPr/>
              <p:nvPr/>
            </p:nvGrpSpPr>
            <p:grpSpPr>
              <a:xfrm>
                <a:off x="7478241" y="2333771"/>
                <a:ext cx="3637029" cy="720653"/>
                <a:chOff x="324869" y="5812588"/>
                <a:chExt cx="3637029" cy="720653"/>
              </a:xfrm>
            </p:grpSpPr>
            <p:grpSp>
              <p:nvGrpSpPr>
                <p:cNvPr id="245" name="Group 244">
                  <a:extLst>
                    <a:ext uri="{FF2B5EF4-FFF2-40B4-BE49-F238E27FC236}">
                      <a16:creationId xmlns:a16="http://schemas.microsoft.com/office/drawing/2014/main" id="{AF791C54-F895-4C0F-84BC-EC66530B0DCB}"/>
                    </a:ext>
                  </a:extLst>
                </p:cNvPr>
                <p:cNvGrpSpPr/>
                <p:nvPr/>
              </p:nvGrpSpPr>
              <p:grpSpPr>
                <a:xfrm>
                  <a:off x="324869" y="5812588"/>
                  <a:ext cx="1163033" cy="720653"/>
                  <a:chOff x="324869" y="5812588"/>
                  <a:chExt cx="1163033" cy="720653"/>
                </a:xfrm>
              </p:grpSpPr>
              <p:sp>
                <p:nvSpPr>
                  <p:cNvPr id="256" name="Rectangle 255">
                    <a:extLst>
                      <a:ext uri="{FF2B5EF4-FFF2-40B4-BE49-F238E27FC236}">
                        <a16:creationId xmlns:a16="http://schemas.microsoft.com/office/drawing/2014/main" id="{1882581F-25CE-4E3F-B9FF-1DF187FA794F}"/>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58" name="Graphic 257">
                    <a:extLst>
                      <a:ext uri="{FF2B5EF4-FFF2-40B4-BE49-F238E27FC236}">
                        <a16:creationId xmlns:a16="http://schemas.microsoft.com/office/drawing/2014/main" id="{16323FE8-C587-4F61-BB27-5BA18C263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246" name="Group 245">
                  <a:extLst>
                    <a:ext uri="{FF2B5EF4-FFF2-40B4-BE49-F238E27FC236}">
                      <a16:creationId xmlns:a16="http://schemas.microsoft.com/office/drawing/2014/main" id="{142F5CA1-FFAE-4C3A-86C6-4ED46FFCAFD1}"/>
                    </a:ext>
                  </a:extLst>
                </p:cNvPr>
                <p:cNvGrpSpPr/>
                <p:nvPr/>
              </p:nvGrpSpPr>
              <p:grpSpPr>
                <a:xfrm>
                  <a:off x="1561867" y="5812588"/>
                  <a:ext cx="1163033" cy="720653"/>
                  <a:chOff x="324869" y="5812588"/>
                  <a:chExt cx="1163033" cy="720653"/>
                </a:xfrm>
              </p:grpSpPr>
              <p:sp>
                <p:nvSpPr>
                  <p:cNvPr id="253" name="Rectangle 252">
                    <a:extLst>
                      <a:ext uri="{FF2B5EF4-FFF2-40B4-BE49-F238E27FC236}">
                        <a16:creationId xmlns:a16="http://schemas.microsoft.com/office/drawing/2014/main" id="{164054D4-A7CA-481F-A8FA-674DE6364599}"/>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255" name="Graphic 254">
                    <a:extLst>
                      <a:ext uri="{FF2B5EF4-FFF2-40B4-BE49-F238E27FC236}">
                        <a16:creationId xmlns:a16="http://schemas.microsoft.com/office/drawing/2014/main" id="{5F39226E-C671-420A-908A-9D911A5D5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249" name="Group 248">
                  <a:extLst>
                    <a:ext uri="{FF2B5EF4-FFF2-40B4-BE49-F238E27FC236}">
                      <a16:creationId xmlns:a16="http://schemas.microsoft.com/office/drawing/2014/main" id="{F1E9F0E1-E64B-4AE6-B8CB-BBD873BA8CE6}"/>
                    </a:ext>
                  </a:extLst>
                </p:cNvPr>
                <p:cNvGrpSpPr/>
                <p:nvPr/>
              </p:nvGrpSpPr>
              <p:grpSpPr>
                <a:xfrm>
                  <a:off x="2798865" y="5812588"/>
                  <a:ext cx="1163033" cy="720653"/>
                  <a:chOff x="324869" y="5812588"/>
                  <a:chExt cx="1163033" cy="720653"/>
                </a:xfrm>
              </p:grpSpPr>
              <p:sp>
                <p:nvSpPr>
                  <p:cNvPr id="250" name="Rectangle 249">
                    <a:extLst>
                      <a:ext uri="{FF2B5EF4-FFF2-40B4-BE49-F238E27FC236}">
                        <a16:creationId xmlns:a16="http://schemas.microsoft.com/office/drawing/2014/main" id="{4288B6F2-F359-466B-8413-AF8DC18A7C7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VM-n</a:t>
                    </a:r>
                  </a:p>
                </p:txBody>
              </p:sp>
              <p:pic>
                <p:nvPicPr>
                  <p:cNvPr id="252" name="Graphic 251">
                    <a:extLst>
                      <a:ext uri="{FF2B5EF4-FFF2-40B4-BE49-F238E27FC236}">
                        <a16:creationId xmlns:a16="http://schemas.microsoft.com/office/drawing/2014/main" id="{E2EFE4AC-9982-4600-B5A0-B2F1B5C931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sp>
            <p:nvSpPr>
              <p:cNvPr id="145" name="Rectangle 144">
                <a:extLst>
                  <a:ext uri="{FF2B5EF4-FFF2-40B4-BE49-F238E27FC236}">
                    <a16:creationId xmlns:a16="http://schemas.microsoft.com/office/drawing/2014/main" id="{F4994355-9C74-4302-ABC5-FF08137EB957}"/>
                  </a:ext>
                </a:extLst>
              </p:cNvPr>
              <p:cNvSpPr/>
              <p:nvPr/>
            </p:nvSpPr>
            <p:spPr bwMode="auto">
              <a:xfrm>
                <a:off x="7478242" y="1450035"/>
                <a:ext cx="3637028"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User Applications</a:t>
                </a:r>
              </a:p>
            </p:txBody>
          </p:sp>
          <p:grpSp>
            <p:nvGrpSpPr>
              <p:cNvPr id="146" name="Group 145">
                <a:extLst>
                  <a:ext uri="{FF2B5EF4-FFF2-40B4-BE49-F238E27FC236}">
                    <a16:creationId xmlns:a16="http://schemas.microsoft.com/office/drawing/2014/main" id="{721F566B-C0B4-498E-A00D-0CA45FA12C84}"/>
                  </a:ext>
                </a:extLst>
              </p:cNvPr>
              <p:cNvGrpSpPr/>
              <p:nvPr/>
            </p:nvGrpSpPr>
            <p:grpSpPr>
              <a:xfrm>
                <a:off x="7651019" y="1820440"/>
                <a:ext cx="3290796" cy="360049"/>
                <a:chOff x="522302" y="5283555"/>
                <a:chExt cx="3290796" cy="360049"/>
              </a:xfrm>
            </p:grpSpPr>
            <p:pic>
              <p:nvPicPr>
                <p:cNvPr id="226" name="Picture 2">
                  <a:extLst>
                    <a:ext uri="{FF2B5EF4-FFF2-40B4-BE49-F238E27FC236}">
                      <a16:creationId xmlns:a16="http://schemas.microsoft.com/office/drawing/2014/main" id="{AB8210B6-152B-4E11-BF54-94C3106ACB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AB6CBB14-BED1-4B8A-B6DA-21A23CE319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EC2A33A0-E48E-4D9D-A769-6C32BA2CF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086BD41A-4FA0-46C9-8BD6-9BFDDC65D4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238BE9EF-7CFC-4081-A78E-7163CEF426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62" y="528355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439EEBCB-10D8-4BD6-A37E-202163B658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7209"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1BD2FDD-5AEE-4FD3-A3BD-F4DDCEA9BB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324"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2A19A2CB-D98B-4DEB-845D-6AE6E45F8A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439" y="5283555"/>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459411C7-A7B3-4BCB-9CB8-79EB180B244E}"/>
                  </a:ext>
                </a:extLst>
              </p:cNvPr>
              <p:cNvCxnSpPr>
                <a:cxnSpLocks/>
                <a:stCxn id="156" idx="3"/>
                <a:endCxn id="143" idx="1"/>
              </p:cNvCxnSpPr>
              <p:nvPr/>
            </p:nvCxnSpPr>
            <p:spPr>
              <a:xfrm>
                <a:off x="7056114" y="2131454"/>
                <a:ext cx="329899" cy="0"/>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6AE8E2D0-7F50-481C-9491-F5D0D0216CBE}"/>
                  </a:ext>
                </a:extLst>
              </p:cNvPr>
              <p:cNvSpPr/>
              <p:nvPr/>
            </p:nvSpPr>
            <p:spPr bwMode="auto">
              <a:xfrm>
                <a:off x="3197593" y="1103023"/>
                <a:ext cx="3858521"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Control Plane</a:t>
                </a:r>
              </a:p>
            </p:txBody>
          </p:sp>
          <p:grpSp>
            <p:nvGrpSpPr>
              <p:cNvPr id="157" name="Group 156">
                <a:extLst>
                  <a:ext uri="{FF2B5EF4-FFF2-40B4-BE49-F238E27FC236}">
                    <a16:creationId xmlns:a16="http://schemas.microsoft.com/office/drawing/2014/main" id="{BC033192-8F5B-49DF-BE62-984AF8E7692B}"/>
                  </a:ext>
                </a:extLst>
              </p:cNvPr>
              <p:cNvGrpSpPr/>
              <p:nvPr/>
            </p:nvGrpSpPr>
            <p:grpSpPr>
              <a:xfrm>
                <a:off x="3311533" y="1450035"/>
                <a:ext cx="3637241" cy="1604390"/>
                <a:chOff x="3311533" y="1450035"/>
                <a:chExt cx="3637241" cy="1604390"/>
              </a:xfrm>
            </p:grpSpPr>
            <p:grpSp>
              <p:nvGrpSpPr>
                <p:cNvPr id="158" name="Group 157">
                  <a:extLst>
                    <a:ext uri="{FF2B5EF4-FFF2-40B4-BE49-F238E27FC236}">
                      <a16:creationId xmlns:a16="http://schemas.microsoft.com/office/drawing/2014/main" id="{942077B0-6A66-4154-B7D6-D966BC3C5967}"/>
                    </a:ext>
                  </a:extLst>
                </p:cNvPr>
                <p:cNvGrpSpPr/>
                <p:nvPr/>
              </p:nvGrpSpPr>
              <p:grpSpPr>
                <a:xfrm>
                  <a:off x="5785741" y="2333772"/>
                  <a:ext cx="1163033" cy="720653"/>
                  <a:chOff x="324869" y="5812588"/>
                  <a:chExt cx="1163033" cy="720653"/>
                </a:xfrm>
              </p:grpSpPr>
              <p:sp>
                <p:nvSpPr>
                  <p:cNvPr id="224" name="Rectangle 223">
                    <a:extLst>
                      <a:ext uri="{FF2B5EF4-FFF2-40B4-BE49-F238E27FC236}">
                        <a16:creationId xmlns:a16="http://schemas.microsoft.com/office/drawing/2014/main" id="{FFA7AD95-C96B-41F8-9DBD-8F87CCCCBD66}"/>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VM-03</a:t>
                    </a:r>
                  </a:p>
                </p:txBody>
              </p:sp>
              <p:pic>
                <p:nvPicPr>
                  <p:cNvPr id="225" name="Graphic 224">
                    <a:extLst>
                      <a:ext uri="{FF2B5EF4-FFF2-40B4-BE49-F238E27FC236}">
                        <a16:creationId xmlns:a16="http://schemas.microsoft.com/office/drawing/2014/main" id="{F44B4419-579C-497D-80F9-5EC32CF9B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sp>
              <p:nvSpPr>
                <p:cNvPr id="159" name="Rectangle 158">
                  <a:extLst>
                    <a:ext uri="{FF2B5EF4-FFF2-40B4-BE49-F238E27FC236}">
                      <a16:creationId xmlns:a16="http://schemas.microsoft.com/office/drawing/2014/main" id="{AA15C01B-5EF3-4A01-B1CA-70D48045FE04}"/>
                    </a:ext>
                  </a:extLst>
                </p:cNvPr>
                <p:cNvSpPr/>
                <p:nvPr/>
              </p:nvSpPr>
              <p:spPr bwMode="auto">
                <a:xfrm>
                  <a:off x="3311533" y="1450035"/>
                  <a:ext cx="3630643"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164" name="Group 163">
                  <a:extLst>
                    <a:ext uri="{FF2B5EF4-FFF2-40B4-BE49-F238E27FC236}">
                      <a16:creationId xmlns:a16="http://schemas.microsoft.com/office/drawing/2014/main" id="{52F01368-AF9D-4163-970A-D2C18715D517}"/>
                    </a:ext>
                  </a:extLst>
                </p:cNvPr>
                <p:cNvGrpSpPr/>
                <p:nvPr/>
              </p:nvGrpSpPr>
              <p:grpSpPr>
                <a:xfrm>
                  <a:off x="4548637" y="2333771"/>
                  <a:ext cx="1163033" cy="720653"/>
                  <a:chOff x="324869" y="5812588"/>
                  <a:chExt cx="1163033" cy="720653"/>
                </a:xfrm>
              </p:grpSpPr>
              <p:sp>
                <p:nvSpPr>
                  <p:cNvPr id="222" name="Rectangle 221">
                    <a:extLst>
                      <a:ext uri="{FF2B5EF4-FFF2-40B4-BE49-F238E27FC236}">
                        <a16:creationId xmlns:a16="http://schemas.microsoft.com/office/drawing/2014/main" id="{FF311173-6A40-4CA6-B5B3-528B4A3B5E9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223" name="Graphic 222">
                    <a:extLst>
                      <a:ext uri="{FF2B5EF4-FFF2-40B4-BE49-F238E27FC236}">
                        <a16:creationId xmlns:a16="http://schemas.microsoft.com/office/drawing/2014/main" id="{6ECF7437-33ED-4732-BDFC-2C57CAE22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65" name="Group 164">
                  <a:extLst>
                    <a:ext uri="{FF2B5EF4-FFF2-40B4-BE49-F238E27FC236}">
                      <a16:creationId xmlns:a16="http://schemas.microsoft.com/office/drawing/2014/main" id="{C11C576D-7408-4631-9D12-0CBA3A4384EC}"/>
                    </a:ext>
                  </a:extLst>
                </p:cNvPr>
                <p:cNvGrpSpPr/>
                <p:nvPr/>
              </p:nvGrpSpPr>
              <p:grpSpPr>
                <a:xfrm>
                  <a:off x="3311533" y="2333771"/>
                  <a:ext cx="1163033" cy="720653"/>
                  <a:chOff x="324869" y="5812588"/>
                  <a:chExt cx="1163033" cy="720653"/>
                </a:xfrm>
              </p:grpSpPr>
              <p:sp>
                <p:nvSpPr>
                  <p:cNvPr id="178" name="Rectangle 177">
                    <a:extLst>
                      <a:ext uri="{FF2B5EF4-FFF2-40B4-BE49-F238E27FC236}">
                        <a16:creationId xmlns:a16="http://schemas.microsoft.com/office/drawing/2014/main" id="{D7DD7571-59D4-41F7-8B35-4980B7CDADAA}"/>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21" name="Graphic 220">
                    <a:extLst>
                      <a:ext uri="{FF2B5EF4-FFF2-40B4-BE49-F238E27FC236}">
                        <a16:creationId xmlns:a16="http://schemas.microsoft.com/office/drawing/2014/main" id="{0F918001-8409-43F6-832B-868C5DD76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66" name="Group 165">
                  <a:extLst>
                    <a:ext uri="{FF2B5EF4-FFF2-40B4-BE49-F238E27FC236}">
                      <a16:creationId xmlns:a16="http://schemas.microsoft.com/office/drawing/2014/main" id="{F576E0C0-AAD0-4840-834C-20EF4299225F}"/>
                    </a:ext>
                  </a:extLst>
                </p:cNvPr>
                <p:cNvGrpSpPr/>
                <p:nvPr/>
              </p:nvGrpSpPr>
              <p:grpSpPr>
                <a:xfrm>
                  <a:off x="3481772" y="1820440"/>
                  <a:ext cx="3291464" cy="360048"/>
                  <a:chOff x="3473274" y="1820440"/>
                  <a:chExt cx="3291464" cy="360048"/>
                </a:xfrm>
              </p:grpSpPr>
              <p:grpSp>
                <p:nvGrpSpPr>
                  <p:cNvPr id="167" name="Group 166">
                    <a:extLst>
                      <a:ext uri="{FF2B5EF4-FFF2-40B4-BE49-F238E27FC236}">
                        <a16:creationId xmlns:a16="http://schemas.microsoft.com/office/drawing/2014/main" id="{D6BAEB42-4C49-4F27-B802-07ED7565BB2F}"/>
                      </a:ext>
                    </a:extLst>
                  </p:cNvPr>
                  <p:cNvGrpSpPr/>
                  <p:nvPr/>
                </p:nvGrpSpPr>
                <p:grpSpPr>
                  <a:xfrm>
                    <a:off x="4724619" y="1820440"/>
                    <a:ext cx="2040119" cy="360048"/>
                    <a:chOff x="1958409" y="2331644"/>
                    <a:chExt cx="2040119" cy="360048"/>
                  </a:xfrm>
                </p:grpSpPr>
                <p:grpSp>
                  <p:nvGrpSpPr>
                    <p:cNvPr id="172" name="Group 171">
                      <a:extLst>
                        <a:ext uri="{FF2B5EF4-FFF2-40B4-BE49-F238E27FC236}">
                          <a16:creationId xmlns:a16="http://schemas.microsoft.com/office/drawing/2014/main" id="{A2AD4BE9-C1EE-4719-A08D-21D323C0F593}"/>
                        </a:ext>
                      </a:extLst>
                    </p:cNvPr>
                    <p:cNvGrpSpPr/>
                    <p:nvPr/>
                  </p:nvGrpSpPr>
                  <p:grpSpPr>
                    <a:xfrm>
                      <a:off x="1958409" y="2331644"/>
                      <a:ext cx="1623004" cy="360048"/>
                      <a:chOff x="522302" y="5283556"/>
                      <a:chExt cx="1623004" cy="360048"/>
                    </a:xfrm>
                  </p:grpSpPr>
                  <p:pic>
                    <p:nvPicPr>
                      <p:cNvPr id="174" name="Picture 2">
                        <a:extLst>
                          <a:ext uri="{FF2B5EF4-FFF2-40B4-BE49-F238E27FC236}">
                            <a16:creationId xmlns:a16="http://schemas.microsoft.com/office/drawing/2014/main" id="{7332B0DC-EB6C-45E0-B5BA-1D50A5F0AA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EE1E4BC4-6DC5-4FD1-9DE1-CDC29F498F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19C7ECA6-11E9-4204-8888-D2BB81384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11D14AEE-31DC-4C64-ADA1-46B08E2F71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73" name="Picture 2">
                      <a:extLst>
                        <a:ext uri="{FF2B5EF4-FFF2-40B4-BE49-F238E27FC236}">
                          <a16:creationId xmlns:a16="http://schemas.microsoft.com/office/drawing/2014/main" id="{8A575D3C-5973-41B5-B4B2-A09C702F2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6869" y="2331644"/>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8" name="Picture 2">
                    <a:extLst>
                      <a:ext uri="{FF2B5EF4-FFF2-40B4-BE49-F238E27FC236}">
                        <a16:creationId xmlns:a16="http://schemas.microsoft.com/office/drawing/2014/main" id="{D884AB84-EA85-4960-A20A-ACF4A59D00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274" y="1820442"/>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3BFADCEB-A136-453F-9601-84815FCEA3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389" y="1820441"/>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04C4EB15-0CA9-4E42-8D18-04152CE965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504" y="1820440"/>
                    <a:ext cx="371659" cy="360045"/>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259" name="Group 258">
            <a:extLst>
              <a:ext uri="{FF2B5EF4-FFF2-40B4-BE49-F238E27FC236}">
                <a16:creationId xmlns:a16="http://schemas.microsoft.com/office/drawing/2014/main" id="{FCA84369-FC37-4719-95F2-B003CBF861B1}"/>
              </a:ext>
            </a:extLst>
          </p:cNvPr>
          <p:cNvGrpSpPr/>
          <p:nvPr/>
        </p:nvGrpSpPr>
        <p:grpSpPr>
          <a:xfrm>
            <a:off x="232029" y="2139246"/>
            <a:ext cx="2602953" cy="2176234"/>
            <a:chOff x="694691" y="1534915"/>
            <a:chExt cx="2602953" cy="2176234"/>
          </a:xfrm>
        </p:grpSpPr>
        <p:sp>
          <p:nvSpPr>
            <p:cNvPr id="261" name="Rectangle 260">
              <a:extLst>
                <a:ext uri="{FF2B5EF4-FFF2-40B4-BE49-F238E27FC236}">
                  <a16:creationId xmlns:a16="http://schemas.microsoft.com/office/drawing/2014/main" id="{71F7D017-95D6-44E0-BF3D-D0BC27642DFD}"/>
                </a:ext>
              </a:extLst>
            </p:cNvPr>
            <p:cNvSpPr/>
            <p:nvPr/>
          </p:nvSpPr>
          <p:spPr bwMode="auto">
            <a:xfrm>
              <a:off x="694691" y="1534915"/>
              <a:ext cx="2602953" cy="21762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Management Cluster</a:t>
              </a:r>
            </a:p>
          </p:txBody>
        </p:sp>
        <p:sp>
          <p:nvSpPr>
            <p:cNvPr id="262" name="Rectangle 261">
              <a:extLst>
                <a:ext uri="{FF2B5EF4-FFF2-40B4-BE49-F238E27FC236}">
                  <a16:creationId xmlns:a16="http://schemas.microsoft.com/office/drawing/2014/main" id="{7C4F23B2-E66F-485B-A089-EA6F691D3558}"/>
                </a:ext>
              </a:extLst>
            </p:cNvPr>
            <p:cNvSpPr/>
            <p:nvPr/>
          </p:nvSpPr>
          <p:spPr bwMode="auto">
            <a:xfrm>
              <a:off x="798672" y="2001299"/>
              <a:ext cx="2394994"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264" name="Group 263">
              <a:extLst>
                <a:ext uri="{FF2B5EF4-FFF2-40B4-BE49-F238E27FC236}">
                  <a16:creationId xmlns:a16="http://schemas.microsoft.com/office/drawing/2014/main" id="{716D9FB3-2373-48AE-BB41-D5ECB065FC16}"/>
                </a:ext>
              </a:extLst>
            </p:cNvPr>
            <p:cNvGrpSpPr/>
            <p:nvPr/>
          </p:nvGrpSpPr>
          <p:grpSpPr>
            <a:xfrm>
              <a:off x="1414650" y="2892042"/>
              <a:ext cx="1163033" cy="720653"/>
              <a:chOff x="800127" y="2885035"/>
              <a:chExt cx="1163033" cy="720653"/>
            </a:xfrm>
          </p:grpSpPr>
          <p:sp>
            <p:nvSpPr>
              <p:cNvPr id="271" name="Rectangle 270">
                <a:extLst>
                  <a:ext uri="{FF2B5EF4-FFF2-40B4-BE49-F238E27FC236}">
                    <a16:creationId xmlns:a16="http://schemas.microsoft.com/office/drawing/2014/main" id="{5764D073-0E40-41BD-9A71-8BF295BB99D1}"/>
                  </a:ext>
                </a:extLst>
              </p:cNvPr>
              <p:cNvSpPr/>
              <p:nvPr/>
            </p:nvSpPr>
            <p:spPr bwMode="auto">
              <a:xfrm>
                <a:off x="800127" y="2885035"/>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72" name="Graphic 271">
                <a:extLst>
                  <a:ext uri="{FF2B5EF4-FFF2-40B4-BE49-F238E27FC236}">
                    <a16:creationId xmlns:a16="http://schemas.microsoft.com/office/drawing/2014/main" id="{1A98EDB5-707F-4EB4-9A25-794714F518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1666" y="3265732"/>
                <a:ext cx="339956" cy="339956"/>
              </a:xfrm>
              <a:prstGeom prst="rect">
                <a:avLst/>
              </a:prstGeom>
            </p:spPr>
          </p:pic>
        </p:grpSp>
        <p:pic>
          <p:nvPicPr>
            <p:cNvPr id="265" name="Picture 2">
              <a:extLst>
                <a:ext uri="{FF2B5EF4-FFF2-40B4-BE49-F238E27FC236}">
                  <a16:creationId xmlns:a16="http://schemas.microsoft.com/office/drawing/2014/main" id="{68F8FB31-D93E-424E-8DF7-C675846447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109" y="237170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56F52AC7-CDA8-414D-B26A-731EF3EBDB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3224" y="237170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E4A885DC-E202-40A2-BF29-D01532AAA1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0339" y="237170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DBB61D6F-1A64-4675-B30F-200B8BCC1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454" y="2371704"/>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A45B6BD4-5E42-4C3C-9AA3-456C0E4102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4569" y="2371704"/>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3" name="Connector: Elbow 272">
            <a:extLst>
              <a:ext uri="{FF2B5EF4-FFF2-40B4-BE49-F238E27FC236}">
                <a16:creationId xmlns:a16="http://schemas.microsoft.com/office/drawing/2014/main" id="{8AC9F98C-9E5F-47FF-86CA-760C9A2807C9}"/>
              </a:ext>
            </a:extLst>
          </p:cNvPr>
          <p:cNvCxnSpPr>
            <a:cxnSpLocks/>
            <a:stCxn id="261" idx="3"/>
            <a:endCxn id="100" idx="1"/>
          </p:cNvCxnSpPr>
          <p:nvPr/>
        </p:nvCxnSpPr>
        <p:spPr>
          <a:xfrm flipV="1">
            <a:off x="2834982" y="1966936"/>
            <a:ext cx="628061" cy="1260427"/>
          </a:xfrm>
          <a:prstGeom prst="bentConnector3">
            <a:avLst>
              <a:gd name="adj1" fmla="val 5000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DE6F6B8B-3DD2-49A9-9DEB-36F146A6E709}"/>
              </a:ext>
            </a:extLst>
          </p:cNvPr>
          <p:cNvCxnSpPr>
            <a:cxnSpLocks/>
            <a:stCxn id="261" idx="3"/>
            <a:endCxn id="140" idx="1"/>
          </p:cNvCxnSpPr>
          <p:nvPr/>
        </p:nvCxnSpPr>
        <p:spPr>
          <a:xfrm>
            <a:off x="2834982" y="3227363"/>
            <a:ext cx="628061" cy="1376116"/>
          </a:xfrm>
          <a:prstGeom prst="bentConnector3">
            <a:avLst>
              <a:gd name="adj1" fmla="val 5000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A8C57851-907E-4127-AA2D-565101D8E5B9}"/>
              </a:ext>
            </a:extLst>
          </p:cNvPr>
          <p:cNvCxnSpPr>
            <a:cxnSpLocks/>
            <a:stCxn id="136" idx="2"/>
            <a:endCxn id="247" idx="3"/>
          </p:cNvCxnSpPr>
          <p:nvPr/>
        </p:nvCxnSpPr>
        <p:spPr>
          <a:xfrm rot="16200000" flipH="1">
            <a:off x="6039804" y="1202870"/>
            <a:ext cx="3417455" cy="7008520"/>
          </a:xfrm>
          <a:prstGeom prst="bentConnector4">
            <a:avLst>
              <a:gd name="adj1" fmla="val 8279"/>
              <a:gd name="adj2" fmla="val 111212"/>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D192AC39-D91E-426D-9603-9482A5DABB2A}"/>
              </a:ext>
            </a:extLst>
          </p:cNvPr>
          <p:cNvCxnSpPr>
            <a:cxnSpLocks/>
            <a:stCxn id="163" idx="2"/>
            <a:endCxn id="247" idx="3"/>
          </p:cNvCxnSpPr>
          <p:nvPr/>
        </p:nvCxnSpPr>
        <p:spPr>
          <a:xfrm rot="16200000" flipH="1">
            <a:off x="6658356" y="1821422"/>
            <a:ext cx="3417455" cy="5771416"/>
          </a:xfrm>
          <a:prstGeom prst="bentConnector4">
            <a:avLst>
              <a:gd name="adj1" fmla="val 8057"/>
              <a:gd name="adj2" fmla="val 113533"/>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F25E14CA-A325-462C-B2AD-1D401C488AAD}"/>
              </a:ext>
            </a:extLst>
          </p:cNvPr>
          <p:cNvCxnSpPr>
            <a:cxnSpLocks/>
            <a:stCxn id="149" idx="2"/>
            <a:endCxn id="247" idx="3"/>
          </p:cNvCxnSpPr>
          <p:nvPr/>
        </p:nvCxnSpPr>
        <p:spPr>
          <a:xfrm rot="16200000" flipH="1">
            <a:off x="7276908" y="2439975"/>
            <a:ext cx="3417454" cy="4534312"/>
          </a:xfrm>
          <a:prstGeom prst="bentConnector4">
            <a:avLst>
              <a:gd name="adj1" fmla="val 7982"/>
              <a:gd name="adj2" fmla="val 117295"/>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9C28EED7-A5A8-4991-A191-4FFACCE65044}"/>
              </a:ext>
            </a:extLst>
          </p:cNvPr>
          <p:cNvCxnSpPr>
            <a:cxnSpLocks/>
            <a:stCxn id="124" idx="2"/>
            <a:endCxn id="247" idx="3"/>
          </p:cNvCxnSpPr>
          <p:nvPr/>
        </p:nvCxnSpPr>
        <p:spPr>
          <a:xfrm rot="16200000" flipH="1">
            <a:off x="8123158" y="3286224"/>
            <a:ext cx="3417455" cy="2841812"/>
          </a:xfrm>
          <a:prstGeom prst="bentConnector4">
            <a:avLst>
              <a:gd name="adj1" fmla="val 7982"/>
              <a:gd name="adj2" fmla="val 127339"/>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3FFF4091-8CA8-4257-B045-8A06B2577540}"/>
              </a:ext>
            </a:extLst>
          </p:cNvPr>
          <p:cNvCxnSpPr>
            <a:cxnSpLocks/>
            <a:stCxn id="127" idx="2"/>
            <a:endCxn id="247" idx="3"/>
          </p:cNvCxnSpPr>
          <p:nvPr/>
        </p:nvCxnSpPr>
        <p:spPr>
          <a:xfrm rot="16200000" flipH="1">
            <a:off x="8741657" y="3904723"/>
            <a:ext cx="3417455" cy="1604814"/>
          </a:xfrm>
          <a:prstGeom prst="bentConnector4">
            <a:avLst>
              <a:gd name="adj1" fmla="val 7833"/>
              <a:gd name="adj2" fmla="val 148960"/>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F12979FB-9254-4509-BD03-BC35B93FF9C7}"/>
              </a:ext>
            </a:extLst>
          </p:cNvPr>
          <p:cNvCxnSpPr>
            <a:cxnSpLocks/>
            <a:stCxn id="130" idx="2"/>
            <a:endCxn id="247" idx="3"/>
          </p:cNvCxnSpPr>
          <p:nvPr/>
        </p:nvCxnSpPr>
        <p:spPr>
          <a:xfrm rot="16200000" flipH="1">
            <a:off x="9360156" y="4523222"/>
            <a:ext cx="3417455" cy="367816"/>
          </a:xfrm>
          <a:prstGeom prst="bentConnector4">
            <a:avLst>
              <a:gd name="adj1" fmla="val 7932"/>
              <a:gd name="adj2" fmla="val 311774"/>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9386146B-9BAF-41DB-B771-E562D0338BBB}"/>
              </a:ext>
            </a:extLst>
          </p:cNvPr>
          <p:cNvCxnSpPr>
            <a:cxnSpLocks/>
            <a:stCxn id="221" idx="2"/>
            <a:endCxn id="247" idx="0"/>
          </p:cNvCxnSpPr>
          <p:nvPr/>
        </p:nvCxnSpPr>
        <p:spPr>
          <a:xfrm rot="16200000" flipH="1">
            <a:off x="7358076" y="2521141"/>
            <a:ext cx="570935" cy="6798544"/>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DFEC8A72-CCE5-4AEA-9034-9049560671E3}"/>
              </a:ext>
            </a:extLst>
          </p:cNvPr>
          <p:cNvCxnSpPr>
            <a:cxnSpLocks/>
            <a:stCxn id="223" idx="2"/>
            <a:endCxn id="247" idx="0"/>
          </p:cNvCxnSpPr>
          <p:nvPr/>
        </p:nvCxnSpPr>
        <p:spPr>
          <a:xfrm rot="16200000" flipH="1">
            <a:off x="7976628" y="3139693"/>
            <a:ext cx="570935" cy="5561440"/>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8ACC8BDD-86B8-45C8-B157-7966F6F4B31E}"/>
              </a:ext>
            </a:extLst>
          </p:cNvPr>
          <p:cNvCxnSpPr>
            <a:cxnSpLocks/>
            <a:stCxn id="225" idx="2"/>
            <a:endCxn id="247" idx="0"/>
          </p:cNvCxnSpPr>
          <p:nvPr/>
        </p:nvCxnSpPr>
        <p:spPr>
          <a:xfrm rot="16200000" flipH="1">
            <a:off x="8595180" y="3758246"/>
            <a:ext cx="570934" cy="4324336"/>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251D39F6-15C3-4F49-B6F4-BE867A7DF65F}"/>
              </a:ext>
            </a:extLst>
          </p:cNvPr>
          <p:cNvCxnSpPr>
            <a:cxnSpLocks/>
            <a:stCxn id="258" idx="2"/>
            <a:endCxn id="247" idx="0"/>
          </p:cNvCxnSpPr>
          <p:nvPr/>
        </p:nvCxnSpPr>
        <p:spPr>
          <a:xfrm rot="16200000" flipH="1">
            <a:off x="9441430" y="4604495"/>
            <a:ext cx="570935" cy="2631836"/>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793447F5-BD64-459E-9EA6-1D46C979CE3A}"/>
              </a:ext>
            </a:extLst>
          </p:cNvPr>
          <p:cNvCxnSpPr>
            <a:cxnSpLocks/>
            <a:stCxn id="255" idx="2"/>
            <a:endCxn id="247" idx="0"/>
          </p:cNvCxnSpPr>
          <p:nvPr/>
        </p:nvCxnSpPr>
        <p:spPr>
          <a:xfrm rot="16200000" flipH="1">
            <a:off x="10059929" y="5222994"/>
            <a:ext cx="570935" cy="1394838"/>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87E58E0A-8523-47CE-B01D-D9AB430F5E1F}"/>
              </a:ext>
            </a:extLst>
          </p:cNvPr>
          <p:cNvCxnSpPr>
            <a:cxnSpLocks/>
            <a:stCxn id="252" idx="2"/>
            <a:endCxn id="247" idx="0"/>
          </p:cNvCxnSpPr>
          <p:nvPr/>
        </p:nvCxnSpPr>
        <p:spPr>
          <a:xfrm rot="16200000" flipH="1">
            <a:off x="10678428" y="5841493"/>
            <a:ext cx="570935" cy="157840"/>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9242F59C-A37B-4898-AF62-17CE3822BFE6}"/>
              </a:ext>
            </a:extLst>
          </p:cNvPr>
          <p:cNvCxnSpPr>
            <a:cxnSpLocks/>
            <a:stCxn id="272" idx="2"/>
          </p:cNvCxnSpPr>
          <p:nvPr/>
        </p:nvCxnSpPr>
        <p:spPr>
          <a:xfrm rot="16200000" flipH="1">
            <a:off x="5350881" y="399650"/>
            <a:ext cx="1753121" cy="9387872"/>
          </a:xfrm>
          <a:prstGeom prst="bentConnector2">
            <a:avLst/>
          </a:prstGeom>
          <a:ln>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B14B81E-CCD8-4E27-AE67-149734BD6806}"/>
              </a:ext>
            </a:extLst>
          </p:cNvPr>
          <p:cNvCxnSpPr>
            <a:cxnSpLocks/>
          </p:cNvCxnSpPr>
          <p:nvPr/>
        </p:nvCxnSpPr>
        <p:spPr>
          <a:xfrm>
            <a:off x="10921377" y="5965383"/>
            <a:ext cx="0" cy="235734"/>
          </a:xfrm>
          <a:prstGeom prst="line">
            <a:avLst/>
          </a:prstGeom>
          <a:ln>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3" name="Graphic 292">
            <a:extLst>
              <a:ext uri="{FF2B5EF4-FFF2-40B4-BE49-F238E27FC236}">
                <a16:creationId xmlns:a16="http://schemas.microsoft.com/office/drawing/2014/main" id="{974998E1-DAE6-4CFA-B0F2-A342A3AF5C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43" y="1839473"/>
            <a:ext cx="395834" cy="420339"/>
          </a:xfrm>
          <a:prstGeom prst="rect">
            <a:avLst/>
          </a:prstGeom>
        </p:spPr>
      </p:pic>
      <p:pic>
        <p:nvPicPr>
          <p:cNvPr id="295" name="Graphic 294" descr="Azure Arc logo">
            <a:extLst>
              <a:ext uri="{FF2B5EF4-FFF2-40B4-BE49-F238E27FC236}">
                <a16:creationId xmlns:a16="http://schemas.microsoft.com/office/drawing/2014/main" id="{4409BF11-D761-4CDF-A839-E37330B7F8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17593" y="715252"/>
            <a:ext cx="340209" cy="340209"/>
          </a:xfrm>
          <a:prstGeom prst="rect">
            <a:avLst/>
          </a:prstGeom>
        </p:spPr>
      </p:pic>
      <p:pic>
        <p:nvPicPr>
          <p:cNvPr id="296" name="Graphic 295" descr="Azure Arc logo">
            <a:extLst>
              <a:ext uri="{FF2B5EF4-FFF2-40B4-BE49-F238E27FC236}">
                <a16:creationId xmlns:a16="http://schemas.microsoft.com/office/drawing/2014/main" id="{344A60EB-8C18-4DCE-A308-E35AA27CCA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17593" y="3345980"/>
            <a:ext cx="340209" cy="340209"/>
          </a:xfrm>
          <a:prstGeom prst="rect">
            <a:avLst/>
          </a:prstGeom>
        </p:spPr>
      </p:pic>
      <p:pic>
        <p:nvPicPr>
          <p:cNvPr id="297" name="Graphic 296">
            <a:extLst>
              <a:ext uri="{FF2B5EF4-FFF2-40B4-BE49-F238E27FC236}">
                <a16:creationId xmlns:a16="http://schemas.microsoft.com/office/drawing/2014/main" id="{B95DD663-CFB2-4828-AFF6-4A1F1D42D6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8572" y="723578"/>
            <a:ext cx="279313" cy="296605"/>
          </a:xfrm>
          <a:prstGeom prst="rect">
            <a:avLst/>
          </a:prstGeom>
        </p:spPr>
      </p:pic>
      <p:pic>
        <p:nvPicPr>
          <p:cNvPr id="298" name="Graphic 297">
            <a:extLst>
              <a:ext uri="{FF2B5EF4-FFF2-40B4-BE49-F238E27FC236}">
                <a16:creationId xmlns:a16="http://schemas.microsoft.com/office/drawing/2014/main" id="{1F8D2F3C-C696-49E1-9DB9-85B578D398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24445" y="3367297"/>
            <a:ext cx="279313" cy="296605"/>
          </a:xfrm>
          <a:prstGeom prst="rect">
            <a:avLst/>
          </a:prstGeom>
        </p:spPr>
      </p:pic>
    </p:spTree>
    <p:extLst>
      <p:ext uri="{BB962C8B-B14F-4D97-AF65-F5344CB8AC3E}">
        <p14:creationId xmlns:p14="http://schemas.microsoft.com/office/powerpoint/2010/main" val="219289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DD67D388-61D6-46B3-A250-6AA9F1816B07}"/>
              </a:ext>
            </a:extLst>
          </p:cNvPr>
          <p:cNvSpPr/>
          <p:nvPr/>
        </p:nvSpPr>
        <p:spPr bwMode="auto">
          <a:xfrm>
            <a:off x="37215" y="760568"/>
            <a:ext cx="12117646" cy="577845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98823" y="74970"/>
            <a:ext cx="11413989" cy="984885"/>
          </a:xfrm>
        </p:spPr>
        <p:txBody>
          <a:bodyPr/>
          <a:lstStyle/>
          <a:p>
            <a:r>
              <a:rPr lang="en-US" sz="3200">
                <a:cs typeface="Segoe UI"/>
              </a:rPr>
              <a:t>AKS on Azure Stack HCI using Azure VM (Nested Virtualization)</a:t>
            </a:r>
            <a:endParaRPr lang="en-US" sz="1800">
              <a:latin typeface="+mn-lt"/>
            </a:endParaRPr>
          </a:p>
        </p:txBody>
      </p:sp>
      <p:grpSp>
        <p:nvGrpSpPr>
          <p:cNvPr id="109" name="Group 108">
            <a:extLst>
              <a:ext uri="{FF2B5EF4-FFF2-40B4-BE49-F238E27FC236}">
                <a16:creationId xmlns:a16="http://schemas.microsoft.com/office/drawing/2014/main" id="{E1BEC8DA-25EA-48D9-93A1-F19CD385B88B}"/>
              </a:ext>
            </a:extLst>
          </p:cNvPr>
          <p:cNvGrpSpPr/>
          <p:nvPr/>
        </p:nvGrpSpPr>
        <p:grpSpPr>
          <a:xfrm>
            <a:off x="1139854" y="882116"/>
            <a:ext cx="10925595" cy="5523427"/>
            <a:chOff x="1208965" y="791742"/>
            <a:chExt cx="10925595" cy="5523427"/>
          </a:xfrm>
        </p:grpSpPr>
        <p:sp>
          <p:nvSpPr>
            <p:cNvPr id="97" name="Rectangle 96">
              <a:extLst>
                <a:ext uri="{FF2B5EF4-FFF2-40B4-BE49-F238E27FC236}">
                  <a16:creationId xmlns:a16="http://schemas.microsoft.com/office/drawing/2014/main" id="{D00098F6-664D-468E-9BFB-7FEE9817D91B}"/>
                </a:ext>
              </a:extLst>
            </p:cNvPr>
            <p:cNvSpPr/>
            <p:nvPr/>
          </p:nvSpPr>
          <p:spPr bwMode="auto">
            <a:xfrm>
              <a:off x="1208965" y="791742"/>
              <a:ext cx="10925595" cy="5075658"/>
            </a:xfrm>
            <a:prstGeom prst="rect">
              <a:avLst/>
            </a:prstGeom>
            <a:solidFill>
              <a:srgbClr val="000000"/>
            </a:solidFill>
            <a:ln w="9525" cap="flat" cmpd="sng" algn="ctr">
              <a:solidFill>
                <a:schemeClr val="accent5">
                  <a:lumMod val="40000"/>
                  <a:lumOff val="60000"/>
                </a:schemeClr>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a:t>
              </a:r>
            </a:p>
          </p:txBody>
        </p:sp>
        <p:pic>
          <p:nvPicPr>
            <p:cNvPr id="74" name="Graphic 73">
              <a:extLst>
                <a:ext uri="{FF2B5EF4-FFF2-40B4-BE49-F238E27FC236}">
                  <a16:creationId xmlns:a16="http://schemas.microsoft.com/office/drawing/2014/main" id="{05B53ECA-3CBA-4A3F-BE86-FBEE09143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5714" y="839893"/>
              <a:ext cx="430546" cy="457200"/>
            </a:xfrm>
            <a:prstGeom prst="rect">
              <a:avLst/>
            </a:prstGeom>
          </p:spPr>
        </p:pic>
        <p:grpSp>
          <p:nvGrpSpPr>
            <p:cNvPr id="96" name="Group 95">
              <a:extLst>
                <a:ext uri="{FF2B5EF4-FFF2-40B4-BE49-F238E27FC236}">
                  <a16:creationId xmlns:a16="http://schemas.microsoft.com/office/drawing/2014/main" id="{9FCF8FA2-9EB1-4324-81E3-D38FDA9EE312}"/>
                </a:ext>
              </a:extLst>
            </p:cNvPr>
            <p:cNvGrpSpPr/>
            <p:nvPr/>
          </p:nvGrpSpPr>
          <p:grpSpPr>
            <a:xfrm>
              <a:off x="1315714" y="1345244"/>
              <a:ext cx="10709634" cy="4969925"/>
              <a:chOff x="1315714" y="1558465"/>
              <a:chExt cx="10709634" cy="4969925"/>
            </a:xfrm>
          </p:grpSpPr>
          <p:sp>
            <p:nvSpPr>
              <p:cNvPr id="55" name="Rectangle 54">
                <a:extLst>
                  <a:ext uri="{FF2B5EF4-FFF2-40B4-BE49-F238E27FC236}">
                    <a16:creationId xmlns:a16="http://schemas.microsoft.com/office/drawing/2014/main" id="{0968F2AC-0DB6-4DCF-80C2-2AF95E59E94A}"/>
                  </a:ext>
                </a:extLst>
              </p:cNvPr>
              <p:cNvSpPr/>
              <p:nvPr/>
            </p:nvSpPr>
            <p:spPr bwMode="auto">
              <a:xfrm>
                <a:off x="1315714" y="1558465"/>
                <a:ext cx="2301863" cy="36145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Platform Services Kubernetes Management Cluster</a:t>
                </a:r>
              </a:p>
            </p:txBody>
          </p:sp>
          <p:sp>
            <p:nvSpPr>
              <p:cNvPr id="47" name="Rectangle 46">
                <a:extLst>
                  <a:ext uri="{FF2B5EF4-FFF2-40B4-BE49-F238E27FC236}">
                    <a16:creationId xmlns:a16="http://schemas.microsoft.com/office/drawing/2014/main" id="{21732666-69F5-4102-B059-44AB4DC798E1}"/>
                  </a:ext>
                </a:extLst>
              </p:cNvPr>
              <p:cNvSpPr/>
              <p:nvPr/>
            </p:nvSpPr>
            <p:spPr bwMode="auto">
              <a:xfrm>
                <a:off x="3740243" y="1558465"/>
                <a:ext cx="8282641" cy="28276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Cluster</a:t>
                </a:r>
              </a:p>
            </p:txBody>
          </p:sp>
          <p:pic>
            <p:nvPicPr>
              <p:cNvPr id="31" name="Kubernetes" descr="Kubernetes">
                <a:extLst>
                  <a:ext uri="{FF2B5EF4-FFF2-40B4-BE49-F238E27FC236}">
                    <a16:creationId xmlns:a16="http://schemas.microsoft.com/office/drawing/2014/main" id="{BDCFA076-3D00-4BD3-9F5D-DCE3F92BE1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4903" y="1602655"/>
                <a:ext cx="338261" cy="338258"/>
              </a:xfrm>
              <a:prstGeom prst="rect">
                <a:avLst/>
              </a:prstGeom>
            </p:spPr>
          </p:pic>
          <p:grpSp>
            <p:nvGrpSpPr>
              <p:cNvPr id="4" name="Group 3">
                <a:extLst>
                  <a:ext uri="{FF2B5EF4-FFF2-40B4-BE49-F238E27FC236}">
                    <a16:creationId xmlns:a16="http://schemas.microsoft.com/office/drawing/2014/main" id="{FBEB4F46-D1B1-475F-B92B-E4501F60A6B8}"/>
                  </a:ext>
                </a:extLst>
              </p:cNvPr>
              <p:cNvGrpSpPr/>
              <p:nvPr/>
            </p:nvGrpSpPr>
            <p:grpSpPr>
              <a:xfrm>
                <a:off x="3824903" y="2022190"/>
                <a:ext cx="8113319" cy="1914976"/>
                <a:chOff x="3002762" y="1573840"/>
                <a:chExt cx="8113319" cy="1914976"/>
              </a:xfrm>
            </p:grpSpPr>
            <p:sp>
              <p:nvSpPr>
                <p:cNvPr id="18" name="Rectangle 17">
                  <a:extLst>
                    <a:ext uri="{FF2B5EF4-FFF2-40B4-BE49-F238E27FC236}">
                      <a16:creationId xmlns:a16="http://schemas.microsoft.com/office/drawing/2014/main" id="{D3EFBE11-F875-46AE-8162-7C63B3A47210}"/>
                    </a:ext>
                  </a:extLst>
                </p:cNvPr>
                <p:cNvSpPr/>
                <p:nvPr/>
              </p:nvSpPr>
              <p:spPr bwMode="auto">
                <a:xfrm>
                  <a:off x="3002762" y="1573840"/>
                  <a:ext cx="4035165" cy="191497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Kubernetes Control Plane</a:t>
                  </a:r>
                </a:p>
              </p:txBody>
            </p:sp>
            <p:grpSp>
              <p:nvGrpSpPr>
                <p:cNvPr id="3" name="Group 2">
                  <a:extLst>
                    <a:ext uri="{FF2B5EF4-FFF2-40B4-BE49-F238E27FC236}">
                      <a16:creationId xmlns:a16="http://schemas.microsoft.com/office/drawing/2014/main" id="{327F4970-34A4-4855-9ABD-07B303A9C893}"/>
                    </a:ext>
                  </a:extLst>
                </p:cNvPr>
                <p:cNvGrpSpPr/>
                <p:nvPr/>
              </p:nvGrpSpPr>
              <p:grpSpPr>
                <a:xfrm>
                  <a:off x="3045751" y="2119182"/>
                  <a:ext cx="3949185" cy="1286779"/>
                  <a:chOff x="3079463" y="2434099"/>
                  <a:chExt cx="3949185" cy="1286779"/>
                </a:xfrm>
              </p:grpSpPr>
              <p:grpSp>
                <p:nvGrpSpPr>
                  <p:cNvPr id="17" name="Group 16">
                    <a:extLst>
                      <a:ext uri="{FF2B5EF4-FFF2-40B4-BE49-F238E27FC236}">
                        <a16:creationId xmlns:a16="http://schemas.microsoft.com/office/drawing/2014/main" id="{6F9B66CD-3268-4553-80C4-FED206D4E334}"/>
                      </a:ext>
                    </a:extLst>
                  </p:cNvPr>
                  <p:cNvGrpSpPr/>
                  <p:nvPr/>
                </p:nvGrpSpPr>
                <p:grpSpPr>
                  <a:xfrm>
                    <a:off x="3079463" y="2434099"/>
                    <a:ext cx="1942148" cy="1286779"/>
                    <a:chOff x="2699697" y="3900744"/>
                    <a:chExt cx="1942148" cy="1286779"/>
                  </a:xfrm>
                </p:grpSpPr>
                <p:sp>
                  <p:nvSpPr>
                    <p:cNvPr id="41" name="Rectangle 40">
                      <a:extLst>
                        <a:ext uri="{FF2B5EF4-FFF2-40B4-BE49-F238E27FC236}">
                          <a16:creationId xmlns:a16="http://schemas.microsoft.com/office/drawing/2014/main" id="{D0ACCFC2-2DD2-4385-B359-9932B9A73E08}"/>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11" name="Graphic 10">
                      <a:extLst>
                        <a:ext uri="{FF2B5EF4-FFF2-40B4-BE49-F238E27FC236}">
                          <a16:creationId xmlns:a16="http://schemas.microsoft.com/office/drawing/2014/main" id="{9AE139BE-C507-4A10-914F-1B93D7071A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nvGrpSpPr>
                  <p:cNvPr id="33" name="Group 32">
                    <a:extLst>
                      <a:ext uri="{FF2B5EF4-FFF2-40B4-BE49-F238E27FC236}">
                        <a16:creationId xmlns:a16="http://schemas.microsoft.com/office/drawing/2014/main" id="{796621DE-D7DA-4746-AC57-17FD3F3963B6}"/>
                      </a:ext>
                    </a:extLst>
                  </p:cNvPr>
                  <p:cNvGrpSpPr/>
                  <p:nvPr/>
                </p:nvGrpSpPr>
                <p:grpSpPr>
                  <a:xfrm>
                    <a:off x="5086500" y="2434099"/>
                    <a:ext cx="1942148" cy="1286779"/>
                    <a:chOff x="2699697" y="3900744"/>
                    <a:chExt cx="1942148" cy="1286779"/>
                  </a:xfrm>
                </p:grpSpPr>
                <p:sp>
                  <p:nvSpPr>
                    <p:cNvPr id="34" name="Rectangle 33">
                      <a:extLst>
                        <a:ext uri="{FF2B5EF4-FFF2-40B4-BE49-F238E27FC236}">
                          <a16:creationId xmlns:a16="http://schemas.microsoft.com/office/drawing/2014/main" id="{50812D01-E8AC-4161-9955-F62D9EA126D7}"/>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5" name="Graphic 34">
                      <a:extLst>
                        <a:ext uri="{FF2B5EF4-FFF2-40B4-BE49-F238E27FC236}">
                          <a16:creationId xmlns:a16="http://schemas.microsoft.com/office/drawing/2014/main" id="{0FBA986F-00CF-4887-83CD-2190A9F1D8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sp>
              <p:nvSpPr>
                <p:cNvPr id="37" name="Rectangle 36">
                  <a:extLst>
                    <a:ext uri="{FF2B5EF4-FFF2-40B4-BE49-F238E27FC236}">
                      <a16:creationId xmlns:a16="http://schemas.microsoft.com/office/drawing/2014/main" id="{66A43D93-3190-4835-AAAB-212AF8A68EB9}"/>
                    </a:ext>
                  </a:extLst>
                </p:cNvPr>
                <p:cNvSpPr/>
                <p:nvPr/>
              </p:nvSpPr>
              <p:spPr bwMode="auto">
                <a:xfrm>
                  <a:off x="7080916" y="1573840"/>
                  <a:ext cx="4035165" cy="191497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Kubernetes Worker Nodes</a:t>
                  </a:r>
                </a:p>
              </p:txBody>
            </p:sp>
            <p:grpSp>
              <p:nvGrpSpPr>
                <p:cNvPr id="38" name="Group 37">
                  <a:extLst>
                    <a:ext uri="{FF2B5EF4-FFF2-40B4-BE49-F238E27FC236}">
                      <a16:creationId xmlns:a16="http://schemas.microsoft.com/office/drawing/2014/main" id="{0B56154E-E6C0-4AFE-819D-CD0B61F6734A}"/>
                    </a:ext>
                  </a:extLst>
                </p:cNvPr>
                <p:cNvGrpSpPr/>
                <p:nvPr/>
              </p:nvGrpSpPr>
              <p:grpSpPr>
                <a:xfrm>
                  <a:off x="7123905" y="2119182"/>
                  <a:ext cx="3949185" cy="1286779"/>
                  <a:chOff x="3079463" y="2434099"/>
                  <a:chExt cx="3949185" cy="1286779"/>
                </a:xfrm>
              </p:grpSpPr>
              <p:grpSp>
                <p:nvGrpSpPr>
                  <p:cNvPr id="39" name="Group 38">
                    <a:extLst>
                      <a:ext uri="{FF2B5EF4-FFF2-40B4-BE49-F238E27FC236}">
                        <a16:creationId xmlns:a16="http://schemas.microsoft.com/office/drawing/2014/main" id="{4CC623BF-64F0-46CD-9CE8-0208608490E0}"/>
                      </a:ext>
                    </a:extLst>
                  </p:cNvPr>
                  <p:cNvGrpSpPr/>
                  <p:nvPr/>
                </p:nvGrpSpPr>
                <p:grpSpPr>
                  <a:xfrm>
                    <a:off x="3079463" y="2434099"/>
                    <a:ext cx="1942148" cy="1286779"/>
                    <a:chOff x="2699697" y="3900744"/>
                    <a:chExt cx="1942148" cy="1286779"/>
                  </a:xfrm>
                </p:grpSpPr>
                <p:sp>
                  <p:nvSpPr>
                    <p:cNvPr id="45" name="Rectangle 44">
                      <a:extLst>
                        <a:ext uri="{FF2B5EF4-FFF2-40B4-BE49-F238E27FC236}">
                          <a16:creationId xmlns:a16="http://schemas.microsoft.com/office/drawing/2014/main" id="{23CA4FF7-3781-4E36-A395-2BC6E583ECA0}"/>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6" name="Graphic 45">
                      <a:extLst>
                        <a:ext uri="{FF2B5EF4-FFF2-40B4-BE49-F238E27FC236}">
                          <a16:creationId xmlns:a16="http://schemas.microsoft.com/office/drawing/2014/main" id="{D573A35E-B991-4A59-9766-A5D487328C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nvGrpSpPr>
                  <p:cNvPr id="40" name="Group 39">
                    <a:extLst>
                      <a:ext uri="{FF2B5EF4-FFF2-40B4-BE49-F238E27FC236}">
                        <a16:creationId xmlns:a16="http://schemas.microsoft.com/office/drawing/2014/main" id="{3799900C-73ED-4F1F-8B1B-21BFDCF461DD}"/>
                      </a:ext>
                    </a:extLst>
                  </p:cNvPr>
                  <p:cNvGrpSpPr/>
                  <p:nvPr/>
                </p:nvGrpSpPr>
                <p:grpSpPr>
                  <a:xfrm>
                    <a:off x="5086500" y="2434099"/>
                    <a:ext cx="1942148" cy="1286779"/>
                    <a:chOff x="2699697" y="3900744"/>
                    <a:chExt cx="1942148" cy="1286779"/>
                  </a:xfrm>
                </p:grpSpPr>
                <p:sp>
                  <p:nvSpPr>
                    <p:cNvPr id="43" name="Rectangle 42">
                      <a:extLst>
                        <a:ext uri="{FF2B5EF4-FFF2-40B4-BE49-F238E27FC236}">
                          <a16:creationId xmlns:a16="http://schemas.microsoft.com/office/drawing/2014/main" id="{8B392FE9-C4BD-4226-A963-E0E4F7E63290}"/>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4" name="Graphic 43">
                      <a:extLst>
                        <a:ext uri="{FF2B5EF4-FFF2-40B4-BE49-F238E27FC236}">
                          <a16:creationId xmlns:a16="http://schemas.microsoft.com/office/drawing/2014/main" id="{C2FB6B4F-00BD-4503-A6AC-F4C2AC828B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grpSp>
          <p:sp>
            <p:nvSpPr>
              <p:cNvPr id="48" name="Rectangle 47">
                <a:extLst>
                  <a:ext uri="{FF2B5EF4-FFF2-40B4-BE49-F238E27FC236}">
                    <a16:creationId xmlns:a16="http://schemas.microsoft.com/office/drawing/2014/main" id="{2382260B-276A-48D1-B355-25DF9C0BC222}"/>
                  </a:ext>
                </a:extLst>
              </p:cNvPr>
              <p:cNvSpPr/>
              <p:nvPr/>
            </p:nvSpPr>
            <p:spPr bwMode="auto">
              <a:xfrm>
                <a:off x="1495572" y="2396710"/>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9" name="Graphic 48">
                <a:extLst>
                  <a:ext uri="{FF2B5EF4-FFF2-40B4-BE49-F238E27FC236}">
                    <a16:creationId xmlns:a16="http://schemas.microsoft.com/office/drawing/2014/main" id="{A8EB4411-2EE4-4986-BA71-6B44DB1A8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4584" y="3219365"/>
                <a:ext cx="464124" cy="464124"/>
              </a:xfrm>
              <a:prstGeom prst="rect">
                <a:avLst/>
              </a:prstGeom>
            </p:spPr>
          </p:pic>
          <p:sp>
            <p:nvSpPr>
              <p:cNvPr id="53" name="Rectangle 52">
                <a:extLst>
                  <a:ext uri="{FF2B5EF4-FFF2-40B4-BE49-F238E27FC236}">
                    <a16:creationId xmlns:a16="http://schemas.microsoft.com/office/drawing/2014/main" id="{DE5B2F31-460D-4779-B9C4-F7B18968DE9A}"/>
                  </a:ext>
                </a:extLst>
              </p:cNvPr>
              <p:cNvSpPr/>
              <p:nvPr/>
            </p:nvSpPr>
            <p:spPr bwMode="auto">
              <a:xfrm>
                <a:off x="1495572" y="3767370"/>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1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a:t>
                </a:r>
                <a:r>
                  <a:rPr lang="en-US" sz="1100">
                    <a:solidFill>
                      <a:srgbClr val="50E6FF"/>
                    </a:solidFill>
                    <a:latin typeface="Segoe UI Semibold"/>
                    <a:cs typeface="Segoe UI" pitchFamily="34" charset="0"/>
                  </a:rPr>
                  <a:t> Services &amp; Containers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54" name="Graphic 53">
                <a:extLst>
                  <a:ext uri="{FF2B5EF4-FFF2-40B4-BE49-F238E27FC236}">
                    <a16:creationId xmlns:a16="http://schemas.microsoft.com/office/drawing/2014/main" id="{64BECEBF-B9D2-4FB0-BF6E-2170D2CF8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4584" y="4590025"/>
                <a:ext cx="464124" cy="464124"/>
              </a:xfrm>
              <a:prstGeom prst="rect">
                <a:avLst/>
              </a:prstGeom>
            </p:spPr>
          </p:pic>
          <p:grpSp>
            <p:nvGrpSpPr>
              <p:cNvPr id="6" name="Group 5">
                <a:extLst>
                  <a:ext uri="{FF2B5EF4-FFF2-40B4-BE49-F238E27FC236}">
                    <a16:creationId xmlns:a16="http://schemas.microsoft.com/office/drawing/2014/main" id="{039AC31B-A99D-417E-A2C4-5209307D415F}"/>
                  </a:ext>
                </a:extLst>
              </p:cNvPr>
              <p:cNvGrpSpPr/>
              <p:nvPr/>
            </p:nvGrpSpPr>
            <p:grpSpPr>
              <a:xfrm>
                <a:off x="1318177" y="5208741"/>
                <a:ext cx="10707171" cy="1319649"/>
                <a:chOff x="1315713" y="5138030"/>
                <a:chExt cx="10707171" cy="1319649"/>
              </a:xfrm>
            </p:grpSpPr>
            <p:sp>
              <p:nvSpPr>
                <p:cNvPr id="56" name="Rectangle 55">
                  <a:extLst>
                    <a:ext uri="{FF2B5EF4-FFF2-40B4-BE49-F238E27FC236}">
                      <a16:creationId xmlns:a16="http://schemas.microsoft.com/office/drawing/2014/main" id="{603187AF-AD95-4B9E-8B23-257996171F14}"/>
                    </a:ext>
                  </a:extLst>
                </p:cNvPr>
                <p:cNvSpPr/>
                <p:nvPr/>
              </p:nvSpPr>
              <p:spPr bwMode="auto">
                <a:xfrm>
                  <a:off x="1315714" y="5138030"/>
                  <a:ext cx="10707170" cy="786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VM – AKSHCI Hyper-V Host </a:t>
                  </a:r>
                </a:p>
                <a:p>
                  <a:pPr algn="ctr" defTabSz="932472" fontAlgn="base">
                    <a:lnSpc>
                      <a:spcPct val="90000"/>
                    </a:lnSpc>
                    <a:spcBef>
                      <a:spcPct val="0"/>
                    </a:spcBef>
                    <a:spcAft>
                      <a:spcPct val="0"/>
                    </a:spcAft>
                    <a:defRPr/>
                  </a:pPr>
                  <a:r>
                    <a:rPr lang="en-US" sz="1400">
                      <a:solidFill>
                        <a:srgbClr val="50E6FF"/>
                      </a:solidFill>
                      <a:latin typeface="Segoe UI Semibold"/>
                      <a:cs typeface="Segoe UI" pitchFamily="34" charset="0"/>
                    </a:rPr>
                    <a:t>Windows Server 2019 Datacenter with Hyper-V enabled (Nested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Virtualization)</a:t>
                  </a:r>
                </a:p>
              </p:txBody>
            </p:sp>
            <p:pic>
              <p:nvPicPr>
                <p:cNvPr id="16" name="Graphic 15">
                  <a:extLst>
                    <a:ext uri="{FF2B5EF4-FFF2-40B4-BE49-F238E27FC236}">
                      <a16:creationId xmlns:a16="http://schemas.microsoft.com/office/drawing/2014/main" id="{A055E86A-7A43-4502-8B20-F5E4F7556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47561" y="5321515"/>
                  <a:ext cx="419953" cy="419953"/>
                </a:xfrm>
                <a:prstGeom prst="rect">
                  <a:avLst/>
                </a:prstGeom>
              </p:spPr>
            </p:pic>
            <p:sp>
              <p:nvSpPr>
                <p:cNvPr id="57" name="TextBox 56">
                  <a:extLst>
                    <a:ext uri="{FF2B5EF4-FFF2-40B4-BE49-F238E27FC236}">
                      <a16:creationId xmlns:a16="http://schemas.microsoft.com/office/drawing/2014/main" id="{9EED1CD9-839C-42FF-8530-95B58E9323F4}"/>
                    </a:ext>
                  </a:extLst>
                </p:cNvPr>
                <p:cNvSpPr txBox="1"/>
                <p:nvPr/>
              </p:nvSpPr>
              <p:spPr>
                <a:xfrm>
                  <a:off x="10682517" y="5357245"/>
                  <a:ext cx="826402" cy="430887"/>
                </a:xfrm>
                <a:prstGeom prst="rect">
                  <a:avLst/>
                </a:prstGeom>
                <a:noFill/>
              </p:spPr>
              <p:txBody>
                <a:bodyPr wrap="square">
                  <a:spAutoFit/>
                </a:bodyPr>
                <a:lstStyle/>
                <a:p>
                  <a:pPr algn="ctr"/>
                  <a:r>
                    <a:rPr lang="en-US" sz="1100">
                      <a:solidFill>
                        <a:schemeClr val="tx1"/>
                      </a:solidFill>
                      <a:ea typeface="Segoe UI" pitchFamily="34" charset="0"/>
                      <a:cs typeface="Segoe UI" pitchFamily="34" charset="0"/>
                    </a:rPr>
                    <a:t>Hyper-V </a:t>
                  </a:r>
                </a:p>
                <a:p>
                  <a:pPr algn="ctr"/>
                  <a:r>
                    <a:rPr lang="en-US" sz="1100">
                      <a:solidFill>
                        <a:schemeClr val="tx1"/>
                      </a:solidFill>
                      <a:ea typeface="Segoe UI" pitchFamily="34" charset="0"/>
                      <a:cs typeface="Segoe UI" pitchFamily="34" charset="0"/>
                    </a:rPr>
                    <a:t>vSwitch</a:t>
                  </a:r>
                  <a:endParaRPr lang="en-US" sz="1100"/>
                </a:p>
              </p:txBody>
            </p:sp>
            <p:sp>
              <p:nvSpPr>
                <p:cNvPr id="105" name="Rectangle 104">
                  <a:extLst>
                    <a:ext uri="{FF2B5EF4-FFF2-40B4-BE49-F238E27FC236}">
                      <a16:creationId xmlns:a16="http://schemas.microsoft.com/office/drawing/2014/main" id="{7AFE95A3-10F1-4254-9EBF-CF0D41D287CF}"/>
                    </a:ext>
                  </a:extLst>
                </p:cNvPr>
                <p:cNvSpPr/>
                <p:nvPr/>
              </p:nvSpPr>
              <p:spPr bwMode="auto">
                <a:xfrm>
                  <a:off x="1315713" y="6049839"/>
                  <a:ext cx="10707170" cy="4078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Virtual Network</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58" name="Kubernetes" descr="Kubernetes">
                <a:extLst>
                  <a:ext uri="{FF2B5EF4-FFF2-40B4-BE49-F238E27FC236}">
                    <a16:creationId xmlns:a16="http://schemas.microsoft.com/office/drawing/2014/main" id="{3AE9D496-B2D1-4711-AECA-849FE39055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7128" y="1582674"/>
                <a:ext cx="236888" cy="236886"/>
              </a:xfrm>
              <a:prstGeom prst="rect">
                <a:avLst/>
              </a:prstGeom>
            </p:spPr>
          </p:pic>
          <p:pic>
            <p:nvPicPr>
              <p:cNvPr id="8" name="Graphic 7">
                <a:extLst>
                  <a:ext uri="{FF2B5EF4-FFF2-40B4-BE49-F238E27FC236}">
                    <a16:creationId xmlns:a16="http://schemas.microsoft.com/office/drawing/2014/main" id="{97333A23-8249-47AF-8D18-AEFFF0F35C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7128" y="5317971"/>
                <a:ext cx="568462" cy="568462"/>
              </a:xfrm>
              <a:prstGeom prst="rect">
                <a:avLst/>
              </a:prstGeom>
            </p:spPr>
          </p:pic>
          <p:cxnSp>
            <p:nvCxnSpPr>
              <p:cNvPr id="10" name="Connector: Elbow 9">
                <a:extLst>
                  <a:ext uri="{FF2B5EF4-FFF2-40B4-BE49-F238E27FC236}">
                    <a16:creationId xmlns:a16="http://schemas.microsoft.com/office/drawing/2014/main" id="{D87A59D1-9893-4569-9C17-D8B3EA42DCAB}"/>
                  </a:ext>
                </a:extLst>
              </p:cNvPr>
              <p:cNvCxnSpPr>
                <a:cxnSpLocks/>
                <a:stCxn id="54" idx="2"/>
                <a:endCxn id="16" idx="0"/>
              </p:cNvCxnSpPr>
              <p:nvPr/>
            </p:nvCxnSpPr>
            <p:spPr>
              <a:xfrm rot="16200000" flipH="1">
                <a:off x="6894286" y="626509"/>
                <a:ext cx="338077" cy="9193356"/>
              </a:xfrm>
              <a:prstGeom prst="bentConnector3">
                <a:avLst>
                  <a:gd name="adj1" fmla="val 2033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6505BA-6E37-492D-B54C-49E563EE7AB6}"/>
                  </a:ext>
                </a:extLst>
              </p:cNvPr>
              <p:cNvCxnSpPr>
                <a:cxnSpLocks/>
                <a:stCxn id="49" idx="2"/>
              </p:cNvCxnSpPr>
              <p:nvPr/>
            </p:nvCxnSpPr>
            <p:spPr>
              <a:xfrm rot="16200000" flipH="1">
                <a:off x="3046975" y="3103160"/>
                <a:ext cx="48151" cy="1208808"/>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4E183-1235-418E-879F-CE535E4CFAEB}"/>
                  </a:ext>
                </a:extLst>
              </p:cNvPr>
              <p:cNvCxnSpPr>
                <a:cxnSpLocks/>
              </p:cNvCxnSpPr>
              <p:nvPr/>
            </p:nvCxnSpPr>
            <p:spPr>
              <a:xfrm>
                <a:off x="3682365" y="3721123"/>
                <a:ext cx="0" cy="14054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F6D795-CEFA-4091-8967-98588DC09EA0}"/>
                  </a:ext>
                </a:extLst>
              </p:cNvPr>
              <p:cNvCxnSpPr>
                <a:cxnSpLocks/>
                <a:stCxn id="11" idx="2"/>
              </p:cNvCxnSpPr>
              <p:nvPr/>
            </p:nvCxnSpPr>
            <p:spPr>
              <a:xfrm>
                <a:off x="4838966" y="3854311"/>
                <a:ext cx="0" cy="12671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F4F39F-7FEB-4046-A03D-3A164493F33A}"/>
                  </a:ext>
                </a:extLst>
              </p:cNvPr>
              <p:cNvCxnSpPr>
                <a:cxnSpLocks/>
                <a:stCxn id="35" idx="2"/>
              </p:cNvCxnSpPr>
              <p:nvPr/>
            </p:nvCxnSpPr>
            <p:spPr>
              <a:xfrm flipH="1">
                <a:off x="6813817" y="3854310"/>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4BD2CAD-18BF-461B-9312-443416088D5B}"/>
                  </a:ext>
                </a:extLst>
              </p:cNvPr>
              <p:cNvCxnSpPr>
                <a:cxnSpLocks/>
                <a:stCxn id="46" idx="2"/>
              </p:cNvCxnSpPr>
              <p:nvPr/>
            </p:nvCxnSpPr>
            <p:spPr>
              <a:xfrm>
                <a:off x="8917120" y="3854311"/>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A335B0-2634-48DB-88B7-F16355E914AE}"/>
                  </a:ext>
                </a:extLst>
              </p:cNvPr>
              <p:cNvCxnSpPr>
                <a:cxnSpLocks/>
                <a:stCxn id="44" idx="2"/>
              </p:cNvCxnSpPr>
              <p:nvPr/>
            </p:nvCxnSpPr>
            <p:spPr>
              <a:xfrm>
                <a:off x="10924157" y="3854311"/>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3EDEAD17-73F1-4CDF-AC7D-29474EFA33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3572" y="5897781"/>
              <a:ext cx="407839" cy="407839"/>
            </a:xfrm>
            <a:prstGeom prst="rect">
              <a:avLst/>
            </a:prstGeom>
          </p:spPr>
        </p:pic>
      </p:grpSp>
      <p:sp>
        <p:nvSpPr>
          <p:cNvPr id="112" name="TextBox 111">
            <a:extLst>
              <a:ext uri="{FF2B5EF4-FFF2-40B4-BE49-F238E27FC236}">
                <a16:creationId xmlns:a16="http://schemas.microsoft.com/office/drawing/2014/main" id="{379488DB-7CBD-4365-A071-9626F9C9DDDE}"/>
              </a:ext>
            </a:extLst>
          </p:cNvPr>
          <p:cNvSpPr txBox="1"/>
          <p:nvPr/>
        </p:nvSpPr>
        <p:spPr>
          <a:xfrm>
            <a:off x="56437" y="891807"/>
            <a:ext cx="1078490" cy="7571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114" name="Graphic 113">
            <a:extLst>
              <a:ext uri="{FF2B5EF4-FFF2-40B4-BE49-F238E27FC236}">
                <a16:creationId xmlns:a16="http://schemas.microsoft.com/office/drawing/2014/main" id="{89E98D80-AC65-4A1F-9489-6800BE81C9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1462" y="1648937"/>
            <a:ext cx="628929" cy="628929"/>
          </a:xfrm>
          <a:prstGeom prst="rect">
            <a:avLst/>
          </a:prstGeom>
        </p:spPr>
      </p:pic>
    </p:spTree>
    <p:extLst>
      <p:ext uri="{BB962C8B-B14F-4D97-AF65-F5344CB8AC3E}">
        <p14:creationId xmlns:p14="http://schemas.microsoft.com/office/powerpoint/2010/main" val="1472394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descr="Azure Arc icon">
            <a:extLst>
              <a:ext uri="{FF2B5EF4-FFF2-40B4-BE49-F238E27FC236}">
                <a16:creationId xmlns:a16="http://schemas.microsoft.com/office/drawing/2014/main" id="{77847066-496D-304E-9A6B-FE6A2B5A6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descr="Azure arc icon">
            <a:extLst>
              <a:ext uri="{FF2B5EF4-FFF2-40B4-BE49-F238E27FC236}">
                <a16:creationId xmlns:a16="http://schemas.microsoft.com/office/drawing/2014/main" id="{989EB41D-613E-F445-9C20-6ACC101BF7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Tree>
    <p:extLst>
      <p:ext uri="{BB962C8B-B14F-4D97-AF65-F5344CB8AC3E}">
        <p14:creationId xmlns:p14="http://schemas.microsoft.com/office/powerpoint/2010/main" val="322183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0FE6CB-7684-416B-A021-E2CD12D41079}"/>
              </a:ext>
            </a:extLst>
          </p:cNvPr>
          <p:cNvGrpSpPr/>
          <p:nvPr/>
        </p:nvGrpSpPr>
        <p:grpSpPr>
          <a:xfrm>
            <a:off x="34440" y="553746"/>
            <a:ext cx="12123121" cy="5750509"/>
            <a:chOff x="34440" y="1069411"/>
            <a:chExt cx="12123121" cy="5750509"/>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5320468" y="1069411"/>
              <a:ext cx="1485637"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Data Controller</a:t>
              </a:r>
            </a:p>
          </p:txBody>
        </p:sp>
      </p:grpSp>
    </p:spTree>
    <p:extLst>
      <p:ext uri="{BB962C8B-B14F-4D97-AF65-F5344CB8AC3E}">
        <p14:creationId xmlns:p14="http://schemas.microsoft.com/office/powerpoint/2010/main" val="2849856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a:t>Customer challenges when hybrid</a:t>
            </a:r>
          </a:p>
        </p:txBody>
      </p:sp>
      <p:sp>
        <p:nvSpPr>
          <p:cNvPr id="15" name="Rectangle 14">
            <a:extLst>
              <a:ext uri="{FF2B5EF4-FFF2-40B4-BE49-F238E27FC236}">
                <a16:creationId xmlns:a16="http://schemas.microsoft.com/office/drawing/2014/main" id="{4F0D24CC-0967-4AD0-B2E2-1229B253A05A}"/>
              </a:ext>
              <a:ext uri="{C183D7F6-B498-43B3-948B-1728B52AA6E4}">
                <adec:decorative xmlns:adec="http://schemas.microsoft.com/office/drawing/2017/decorative" val="1"/>
              </a:ext>
            </a:extLst>
          </p:cNvPr>
          <p:cNvSpPr/>
          <p:nvPr/>
        </p:nvSpPr>
        <p:spPr>
          <a:xfrm>
            <a:off x="548148" y="2116125"/>
            <a:ext cx="5250089" cy="30023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4" name="TextBox 33">
            <a:extLst>
              <a:ext uri="{FF2B5EF4-FFF2-40B4-BE49-F238E27FC236}">
                <a16:creationId xmlns:a16="http://schemas.microsoft.com/office/drawing/2014/main" id="{F330F872-4215-41B6-93D4-38B4EF605C35}"/>
              </a:ext>
            </a:extLst>
          </p:cNvPr>
          <p:cNvSpPr txBox="1"/>
          <p:nvPr/>
        </p:nvSpPr>
        <p:spPr>
          <a:xfrm>
            <a:off x="746286"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Complexity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 need to have health visibility in a single pane of glass to</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all my existing and future infrastructure and applications.”</a:t>
            </a:r>
          </a:p>
        </p:txBody>
      </p:sp>
      <p:sp>
        <p:nvSpPr>
          <p:cNvPr id="33" name="TextBox 32">
            <a:extLst>
              <a:ext uri="{FF2B5EF4-FFF2-40B4-BE49-F238E27FC236}">
                <a16:creationId xmlns:a16="http://schemas.microsoft.com/office/drawing/2014/main" id="{BEB583C7-2CFE-44E0-B358-50AC845ED90E}"/>
              </a:ext>
            </a:extLst>
          </p:cNvPr>
          <p:cNvSpPr txBox="1"/>
          <p:nvPr/>
        </p:nvSpPr>
        <p:spPr>
          <a:xfrm>
            <a:off x="746286"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 need to manage security and incident management across my public cloud and datacenter assets.”</a:t>
            </a:r>
          </a:p>
        </p:txBody>
      </p:sp>
      <p:sp>
        <p:nvSpPr>
          <p:cNvPr id="32" name="TextBox 31">
            <a:extLst>
              <a:ext uri="{FF2B5EF4-FFF2-40B4-BE49-F238E27FC236}">
                <a16:creationId xmlns:a16="http://schemas.microsoft.com/office/drawing/2014/main" id="{D191927F-59B7-4829-8F3E-1CA494E20199}"/>
              </a:ext>
            </a:extLst>
          </p:cNvPr>
          <p:cNvSpPr txBox="1"/>
          <p:nvPr/>
        </p:nvSpPr>
        <p:spPr>
          <a:xfrm>
            <a:off x="746286" y="4126371"/>
            <a:ext cx="4853811" cy="84638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Inconsistency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 want my on-prem skills to work in the cloud,</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and my cloud skills to work on-prem.”</a:t>
            </a:r>
          </a:p>
        </p:txBody>
      </p:sp>
      <p:sp>
        <p:nvSpPr>
          <p:cNvPr id="16" name="Rectangle 15">
            <a:extLst>
              <a:ext uri="{FF2B5EF4-FFF2-40B4-BE49-F238E27FC236}">
                <a16:creationId xmlns:a16="http://schemas.microsoft.com/office/drawing/2014/main" id="{65C8021A-DD41-4099-A0D3-DC1148A6CC63}"/>
              </a:ext>
              <a:ext uri="{C183D7F6-B498-43B3-948B-1728B52AA6E4}">
                <adec:decorative xmlns:adec="http://schemas.microsoft.com/office/drawing/2017/decorative" val="1"/>
              </a:ext>
            </a:extLst>
          </p:cNvPr>
          <p:cNvSpPr/>
          <p:nvPr/>
        </p:nvSpPr>
        <p:spPr>
          <a:xfrm>
            <a:off x="6282840" y="2116125"/>
            <a:ext cx="5250195" cy="30023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4" name="TextBox 13">
            <a:extLst>
              <a:ext uri="{FF2B5EF4-FFF2-40B4-BE49-F238E27FC236}">
                <a16:creationId xmlns:a16="http://schemas.microsoft.com/office/drawing/2014/main" id="{C29A879C-1DD7-4750-9D5B-3C8C72508FD9}"/>
              </a:ext>
            </a:extLst>
          </p:cNvPr>
          <p:cNvSpPr txBox="1"/>
          <p:nvPr/>
        </p:nvSpPr>
        <p:spPr>
          <a:xfrm>
            <a:off x="6481032"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Regulation</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“Our DB layer must remain on-premises due to sensitive patient data and data availability needs.”</a:t>
            </a:r>
          </a:p>
        </p:txBody>
      </p:sp>
      <p:sp>
        <p:nvSpPr>
          <p:cNvPr id="11" name="TextBox 10">
            <a:extLst>
              <a:ext uri="{FF2B5EF4-FFF2-40B4-BE49-F238E27FC236}">
                <a16:creationId xmlns:a16="http://schemas.microsoft.com/office/drawing/2014/main" id="{73C1BA6B-584A-42D2-A54C-4F4FE0758325}"/>
              </a:ext>
            </a:extLst>
          </p:cNvPr>
          <p:cNvSpPr txBox="1"/>
          <p:nvPr/>
        </p:nvSpPr>
        <p:spPr>
          <a:xfrm>
            <a:off x="6481032"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“We can’t take a dependency on the internet. If we lose connectivity, we still want to be able to access the data.”</a:t>
            </a:r>
          </a:p>
        </p:txBody>
      </p:sp>
      <p:sp>
        <p:nvSpPr>
          <p:cNvPr id="9" name="TextBox 8">
            <a:extLst>
              <a:ext uri="{FF2B5EF4-FFF2-40B4-BE49-F238E27FC236}">
                <a16:creationId xmlns:a16="http://schemas.microsoft.com/office/drawing/2014/main" id="{CA52E10C-BB96-4C0A-844F-848C63822122}"/>
              </a:ext>
            </a:extLst>
          </p:cNvPr>
          <p:cNvSpPr txBox="1"/>
          <p:nvPr/>
        </p:nvSpPr>
        <p:spPr>
          <a:xfrm>
            <a:off x="6481032" y="4126371"/>
            <a:ext cx="4853811" cy="84638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Legacy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“Our older systems take too much maintenance. We want evergreen technology and to pay for it like a utility.”</a:t>
            </a:r>
          </a:p>
        </p:txBody>
      </p:sp>
      <p:grpSp>
        <p:nvGrpSpPr>
          <p:cNvPr id="55" name="Group 54" descr="Multi-cloud">
            <a:extLst>
              <a:ext uri="{FF2B5EF4-FFF2-40B4-BE49-F238E27FC236}">
                <a16:creationId xmlns:a16="http://schemas.microsoft.com/office/drawing/2014/main" id="{D75230C3-B1FE-4E1E-94D5-F82E57D78661}"/>
              </a:ext>
            </a:extLst>
          </p:cNvPr>
          <p:cNvGrpSpPr/>
          <p:nvPr/>
        </p:nvGrpSpPr>
        <p:grpSpPr>
          <a:xfrm>
            <a:off x="4438327" y="5918159"/>
            <a:ext cx="817531" cy="484120"/>
            <a:chOff x="6764620" y="5811979"/>
            <a:chExt cx="817531" cy="484120"/>
          </a:xfrm>
        </p:grpSpPr>
        <p:sp>
          <p:nvSpPr>
            <p:cNvPr id="56" name="Rectangle 55">
              <a:extLst>
                <a:ext uri="{FF2B5EF4-FFF2-40B4-BE49-F238E27FC236}">
                  <a16:creationId xmlns:a16="http://schemas.microsoft.com/office/drawing/2014/main" id="{F54FF049-E632-44C0-A5B1-CAF3FB77F7AA}"/>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57" name="Group 56">
              <a:extLst>
                <a:ext uri="{FF2B5EF4-FFF2-40B4-BE49-F238E27FC236}">
                  <a16:creationId xmlns:a16="http://schemas.microsoft.com/office/drawing/2014/main" id="{035CC4C7-312F-4CB7-85F6-3316D04482FB}"/>
                </a:ext>
              </a:extLst>
            </p:cNvPr>
            <p:cNvGrpSpPr/>
            <p:nvPr/>
          </p:nvGrpSpPr>
          <p:grpSpPr>
            <a:xfrm>
              <a:off x="6955186" y="5811979"/>
              <a:ext cx="436399" cy="243012"/>
              <a:chOff x="8293891" y="5276034"/>
              <a:chExt cx="575789" cy="320633"/>
            </a:xfrm>
          </p:grpSpPr>
          <p:sp>
            <p:nvSpPr>
              <p:cNvPr id="58" name="Cloud">
                <a:extLst>
                  <a:ext uri="{FF2B5EF4-FFF2-40B4-BE49-F238E27FC236}">
                    <a16:creationId xmlns:a16="http://schemas.microsoft.com/office/drawing/2014/main" id="{260D3273-DDC5-4EE4-9481-1A4293CC89DA}"/>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Cloud">
                <a:extLst>
                  <a:ext uri="{FF2B5EF4-FFF2-40B4-BE49-F238E27FC236}">
                    <a16:creationId xmlns:a16="http://schemas.microsoft.com/office/drawing/2014/main" id="{CCF9A23A-2A44-4398-830B-353BA3251704}"/>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60" name="Group 59" descr="Datacenter">
            <a:extLst>
              <a:ext uri="{FF2B5EF4-FFF2-40B4-BE49-F238E27FC236}">
                <a16:creationId xmlns:a16="http://schemas.microsoft.com/office/drawing/2014/main" id="{31146789-4558-4F88-BD3E-9BD2D41AA544}"/>
              </a:ext>
            </a:extLst>
          </p:cNvPr>
          <p:cNvGrpSpPr/>
          <p:nvPr/>
        </p:nvGrpSpPr>
        <p:grpSpPr>
          <a:xfrm>
            <a:off x="5713331" y="5905364"/>
            <a:ext cx="765338" cy="496915"/>
            <a:chOff x="7925127" y="5808392"/>
            <a:chExt cx="765338" cy="496915"/>
          </a:xfrm>
        </p:grpSpPr>
        <p:sp>
          <p:nvSpPr>
            <p:cNvPr id="61" name="Rectangle 60">
              <a:extLst>
                <a:ext uri="{FF2B5EF4-FFF2-40B4-BE49-F238E27FC236}">
                  <a16:creationId xmlns:a16="http://schemas.microsoft.com/office/drawing/2014/main" id="{17EC57DF-58A2-47CB-B6D0-D9AD0D11EE74}"/>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62" name="Picture 61">
              <a:extLst>
                <a:ext uri="{FF2B5EF4-FFF2-40B4-BE49-F238E27FC236}">
                  <a16:creationId xmlns:a16="http://schemas.microsoft.com/office/drawing/2014/main" id="{B4684A9D-24A4-4669-AFC4-F92356DD906B}"/>
                </a:ext>
              </a:extLst>
            </p:cNvPr>
            <p:cNvPicPr>
              <a:picLocks noChangeAspect="1"/>
            </p:cNvPicPr>
            <p:nvPr/>
          </p:nvPicPr>
          <p:blipFill>
            <a:blip r:embed="rId3"/>
            <a:srcRect/>
            <a:stretch/>
          </p:blipFill>
          <p:spPr>
            <a:xfrm>
              <a:off x="8170298" y="5808392"/>
              <a:ext cx="274997" cy="274997"/>
            </a:xfrm>
            <a:prstGeom prst="rect">
              <a:avLst/>
            </a:prstGeom>
          </p:spPr>
        </p:pic>
      </p:grpSp>
      <p:grpSp>
        <p:nvGrpSpPr>
          <p:cNvPr id="63" name="Group 62" descr="Edge">
            <a:extLst>
              <a:ext uri="{FF2B5EF4-FFF2-40B4-BE49-F238E27FC236}">
                <a16:creationId xmlns:a16="http://schemas.microsoft.com/office/drawing/2014/main" id="{13785D51-4B5E-4BBD-A0A5-549D9BC8AC8A}"/>
              </a:ext>
            </a:extLst>
          </p:cNvPr>
          <p:cNvGrpSpPr/>
          <p:nvPr/>
        </p:nvGrpSpPr>
        <p:grpSpPr>
          <a:xfrm>
            <a:off x="7127908" y="5901781"/>
            <a:ext cx="347852" cy="500498"/>
            <a:chOff x="9264400" y="5792951"/>
            <a:chExt cx="347852" cy="500498"/>
          </a:xfrm>
        </p:grpSpPr>
        <p:sp>
          <p:nvSpPr>
            <p:cNvPr id="64" name="Rectangle 63">
              <a:extLst>
                <a:ext uri="{FF2B5EF4-FFF2-40B4-BE49-F238E27FC236}">
                  <a16:creationId xmlns:a16="http://schemas.microsoft.com/office/drawing/2014/main" id="{BD6312A9-8BEF-4537-9990-7FF31D5DDD7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65" name="Group 64" descr="factory, manufacturing">
              <a:extLst>
                <a:ext uri="{FF2B5EF4-FFF2-40B4-BE49-F238E27FC236}">
                  <a16:creationId xmlns:a16="http://schemas.microsoft.com/office/drawing/2014/main" id="{4EB34E8A-C797-4A69-9ECF-588FC1FFA82E}"/>
                </a:ext>
              </a:extLst>
            </p:cNvPr>
            <p:cNvGrpSpPr/>
            <p:nvPr/>
          </p:nvGrpSpPr>
          <p:grpSpPr>
            <a:xfrm>
              <a:off x="9274428" y="5792951"/>
              <a:ext cx="327797" cy="229616"/>
              <a:chOff x="4298951" y="1169989"/>
              <a:chExt cx="328613" cy="230188"/>
            </a:xfrm>
          </p:grpSpPr>
          <p:sp>
            <p:nvSpPr>
              <p:cNvPr id="66" name="Rectangle 65">
                <a:extLst>
                  <a:ext uri="{FF2B5EF4-FFF2-40B4-BE49-F238E27FC236}">
                    <a16:creationId xmlns:a16="http://schemas.microsoft.com/office/drawing/2014/main" id="{32209BED-2901-45AC-83EE-3BB030FC1BC4}"/>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9C4BE16D-B711-426E-BF2B-F0112349E3C4}"/>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EA62CF-13F6-4AA9-962A-F731D91585A9}"/>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38631A8C-D71E-4627-B112-5B08222D7316}"/>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4639A12B-5360-4C57-B930-BF6E267BF46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59756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4751FC3A-E71D-4319-9174-D93326B332E8}"/>
              </a:ext>
            </a:extLst>
          </p:cNvPr>
          <p:cNvSpPr/>
          <p:nvPr/>
        </p:nvSpPr>
        <p:spPr bwMode="auto">
          <a:xfrm>
            <a:off x="1665122" y="2840107"/>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Left Bracket 9">
            <a:extLst>
              <a:ext uri="{FF2B5EF4-FFF2-40B4-BE49-F238E27FC236}">
                <a16:creationId xmlns:a16="http://schemas.microsoft.com/office/drawing/2014/main" id="{1118A6F3-5ECC-4020-B0F6-C39A1C87A02B}"/>
              </a:ext>
            </a:extLst>
          </p:cNvPr>
          <p:cNvSpPr/>
          <p:nvPr/>
        </p:nvSpPr>
        <p:spPr>
          <a:xfrm rot="5400000">
            <a:off x="5823794" y="-4448955"/>
            <a:ext cx="553999" cy="11560118"/>
          </a:xfrm>
          <a:prstGeom prst="leftBracket">
            <a:avLst>
              <a:gd name="adj" fmla="val 0"/>
            </a:avLst>
          </a:prstGeom>
          <a:no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4F951165-2091-415C-9FD6-DD9D5340DE73}"/>
              </a:ext>
            </a:extLst>
          </p:cNvPr>
          <p:cNvSpPr txBox="1"/>
          <p:nvPr/>
        </p:nvSpPr>
        <p:spPr>
          <a:xfrm>
            <a:off x="5249110" y="3765184"/>
            <a:ext cx="1832797"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Accelerate deployment with </a:t>
            </a:r>
            <a:r>
              <a:rPr kumimoji="0" lang="en-US" sz="1200" b="0" i="0" u="none" strike="noStrike" kern="1200" cap="none" spc="0" normalizeH="0" baseline="0" noProof="0">
                <a:ln>
                  <a:noFill/>
                </a:ln>
                <a:solidFill>
                  <a:srgbClr val="50E6FF"/>
                </a:solidFill>
                <a:effectLst/>
                <a:uLnTx/>
                <a:uFillTx/>
                <a:latin typeface="Segoe UI Semibold"/>
                <a:ea typeface="+mn-ea"/>
                <a:cs typeface="+mn-cs"/>
              </a:rPr>
              <a:t>Reference Architectures </a:t>
            </a:r>
            <a:endParaRPr kumimoji="0" lang="en-US" sz="1200" b="0" i="0" u="none" strike="noStrike" kern="1200" cap="none" spc="0" normalizeH="0" baseline="0" noProof="0">
              <a:ln>
                <a:noFill/>
              </a:ln>
              <a:solidFill>
                <a:srgbClr val="50E6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CE77489-E099-433D-A4F0-94F64777294D}"/>
              </a:ext>
            </a:extLst>
          </p:cNvPr>
          <p:cNvSpPr txBox="1"/>
          <p:nvPr/>
        </p:nvSpPr>
        <p:spPr>
          <a:xfrm>
            <a:off x="7056065" y="3765184"/>
            <a:ext cx="1473010"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 workloads with </a:t>
            </a:r>
            <a:r>
              <a:rPr kumimoji="0" lang="en-US" sz="1200" b="0" i="0" u="none" strike="noStrike" kern="1200" cap="none" spc="0" normalizeH="0" baseline="0" noProof="0">
                <a:ln>
                  <a:noFill/>
                </a:ln>
                <a:solidFill>
                  <a:srgbClr val="50E6FF"/>
                </a:solidFill>
                <a:effectLst/>
                <a:uLnTx/>
                <a:uFillTx/>
                <a:latin typeface="Segoe UI Semibold"/>
                <a:ea typeface="+mn-ea"/>
                <a:cs typeface="+mn-cs"/>
              </a:rPr>
              <a:t>Azure </a:t>
            </a:r>
            <a:br>
              <a:rPr kumimoji="0" lang="en-US" sz="1200" b="0" i="0" u="none" strike="noStrike" kern="1200" cap="none" spc="0" normalizeH="0" baseline="0" noProof="0">
                <a:ln>
                  <a:noFill/>
                </a:ln>
                <a:solidFill>
                  <a:srgbClr val="50E6FF"/>
                </a:solidFill>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Well-Architected</a:t>
            </a:r>
            <a:r>
              <a:rPr kumimoji="0" lang="en-US" sz="1200" b="0" i="0" u="none" strike="noStrike" kern="1200" cap="none" spc="0" normalizeH="0" baseline="0" noProof="0">
                <a:ln>
                  <a:noFill/>
                </a:ln>
                <a:solidFill>
                  <a:srgbClr val="50E6FF"/>
                </a:solidFill>
                <a:effectLst/>
                <a:uLnTx/>
                <a:uFillTx/>
                <a:latin typeface="Segoe UI"/>
                <a:ea typeface="+mn-ea"/>
                <a:cs typeface="+mn-cs"/>
              </a:rPr>
              <a:t> </a:t>
            </a: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5DE4DF8A-01C7-48F0-A79E-1A10BF750628}"/>
              </a:ext>
            </a:extLst>
          </p:cNvPr>
          <p:cNvSpPr txBox="1"/>
          <p:nvPr/>
        </p:nvSpPr>
        <p:spPr>
          <a:xfrm>
            <a:off x="8265713" y="3765184"/>
            <a:ext cx="228600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Apply </a:t>
            </a:r>
            <a:r>
              <a:rPr kumimoji="0" lang="en-US" sz="1200" b="0" i="0" u="none" strike="noStrike" kern="1200" cap="none" spc="0" normalizeH="0" baseline="0" noProof="0">
                <a:ln>
                  <a:noFill/>
                </a:ln>
                <a:solidFill>
                  <a:srgbClr val="50E6FF"/>
                </a:solidFill>
                <a:effectLst/>
                <a:uLnTx/>
                <a:uFillTx/>
                <a:latin typeface="Segoe UI Semibold"/>
                <a:ea typeface="+mn-ea"/>
                <a:cs typeface="+mn-cs"/>
              </a:rPr>
              <a:t>best </a:t>
            </a:r>
            <a:br>
              <a:rPr kumimoji="0" lang="en-US" sz="1200" b="0" i="0" u="none" strike="noStrike" kern="1200" cap="none" spc="0" normalizeH="0" baseline="0" noProof="0">
                <a:ln>
                  <a:noFill/>
                </a:ln>
                <a:solidFill>
                  <a:srgbClr val="50E6FF"/>
                </a:solidFill>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practices </a:t>
            </a:r>
            <a:r>
              <a:rPr kumimoji="0" lang="en-US" sz="1200" b="0" i="0" u="none" strike="noStrike" kern="1200" cap="none" spc="0" normalizeH="0" baseline="0" noProof="0">
                <a:ln>
                  <a:noFill/>
                </a:ln>
                <a:solidFill>
                  <a:srgbClr val="FFFFFF"/>
                </a:solidFill>
                <a:effectLst/>
                <a:uLnTx/>
                <a:uFillTx/>
                <a:latin typeface="Segoe UI"/>
                <a:ea typeface="+mn-ea"/>
                <a:cs typeface="+mn-cs"/>
              </a:rPr>
              <a:t>to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rapidly onboard</a:t>
            </a:r>
          </a:p>
        </p:txBody>
      </p:sp>
      <p:sp>
        <p:nvSpPr>
          <p:cNvPr id="25" name="TextBox 24">
            <a:extLst>
              <a:ext uri="{FF2B5EF4-FFF2-40B4-BE49-F238E27FC236}">
                <a16:creationId xmlns:a16="http://schemas.microsoft.com/office/drawing/2014/main" id="{08EE6D32-CDCA-480B-8815-532B9B7278EF}"/>
              </a:ext>
            </a:extLst>
          </p:cNvPr>
          <p:cNvSpPr txBox="1"/>
          <p:nvPr/>
        </p:nvSpPr>
        <p:spPr>
          <a:xfrm>
            <a:off x="10315441" y="3765184"/>
            <a:ext cx="140180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Review </a:t>
            </a:r>
            <a:r>
              <a:rPr kumimoji="0" lang="en-US" sz="1200" b="0" i="0" u="none" strike="noStrike" kern="1200" cap="none" spc="0" normalizeH="0" baseline="0" noProof="0">
                <a:ln>
                  <a:noFill/>
                </a:ln>
                <a:solidFill>
                  <a:srgbClr val="50E6FF"/>
                </a:solidFill>
                <a:effectLst/>
                <a:uLnTx/>
                <a:uFillTx/>
                <a:latin typeface="Segoe UI Semibold"/>
                <a:ea typeface="+mn-ea"/>
                <a:cs typeface="+mn-cs"/>
              </a:rPr>
              <a:t>technical documentation</a:t>
            </a:r>
            <a:r>
              <a:rPr kumimoji="0" lang="en-US" sz="1200" b="0" i="0" u="none" strike="noStrike" kern="1200" cap="none" spc="0" normalizeH="0" baseline="0" noProof="0">
                <a:ln>
                  <a:noFill/>
                </a:ln>
                <a:solidFill>
                  <a:srgbClr val="50E6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on featured products </a:t>
            </a:r>
          </a:p>
        </p:txBody>
      </p:sp>
      <p:sp>
        <p:nvSpPr>
          <p:cNvPr id="27" name="TextBox 26">
            <a:extLst>
              <a:ext uri="{FF2B5EF4-FFF2-40B4-BE49-F238E27FC236}">
                <a16:creationId xmlns:a16="http://schemas.microsoft.com/office/drawing/2014/main" id="{1CC53B6E-0D3C-4243-BE23-D2DF902AD603}"/>
              </a:ext>
            </a:extLst>
          </p:cNvPr>
          <p:cNvSpPr txBox="1"/>
          <p:nvPr/>
        </p:nvSpPr>
        <p:spPr>
          <a:xfrm>
            <a:off x="3778770" y="3765184"/>
            <a:ext cx="1614100"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 skills across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your team with</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Microsoft Learn </a:t>
            </a:r>
          </a:p>
        </p:txBody>
      </p:sp>
      <p:sp>
        <p:nvSpPr>
          <p:cNvPr id="2" name="TextBox 1">
            <a:extLst>
              <a:ext uri="{FF2B5EF4-FFF2-40B4-BE49-F238E27FC236}">
                <a16:creationId xmlns:a16="http://schemas.microsoft.com/office/drawing/2014/main" id="{30A29AE3-4C27-46C0-B608-C544011E8A8C}"/>
              </a:ext>
            </a:extLst>
          </p:cNvPr>
          <p:cNvSpPr txBox="1"/>
          <p:nvPr/>
        </p:nvSpPr>
        <p:spPr>
          <a:xfrm>
            <a:off x="1818237" y="5518967"/>
            <a:ext cx="8555525" cy="10002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Start with the cloud adoption framework to guide your cloud journey </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and build on it using the hybrid adoption scenario guidance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https://aka.ms/adopt/hybrid</a:t>
            </a:r>
            <a:r>
              <a:rPr kumimoji="0" lang="en-US" sz="2000" b="0" i="0" u="none" strike="noStrike" kern="1200" cap="none" spc="0" normalizeH="0" baseline="0" noProof="0">
                <a:ln>
                  <a:noFill/>
                </a:ln>
                <a:solidFill>
                  <a:srgbClr val="FFFFFF"/>
                </a:solidFill>
                <a:effectLst/>
                <a:uLnTx/>
                <a:uFillTx/>
                <a:latin typeface="Segoe UI"/>
                <a:ea typeface="+mn-ea"/>
                <a:cs typeface="+mn-cs"/>
              </a:rPr>
              <a:t> </a:t>
            </a:r>
          </a:p>
        </p:txBody>
      </p:sp>
      <p:sp>
        <p:nvSpPr>
          <p:cNvPr id="12" name="TextBox 11">
            <a:extLst>
              <a:ext uri="{FF2B5EF4-FFF2-40B4-BE49-F238E27FC236}">
                <a16:creationId xmlns:a16="http://schemas.microsoft.com/office/drawing/2014/main" id="{01E3428D-77E6-40B8-B552-358B2DA15D29}"/>
              </a:ext>
            </a:extLst>
          </p:cNvPr>
          <p:cNvSpPr txBox="1"/>
          <p:nvPr/>
        </p:nvSpPr>
        <p:spPr>
          <a:xfrm>
            <a:off x="551367" y="4407951"/>
            <a:ext cx="2600101" cy="6309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Cloud Adoption Framework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Guide your cloud journey across people, process and technology</a:t>
            </a:r>
          </a:p>
        </p:txBody>
      </p:sp>
      <p:sp>
        <p:nvSpPr>
          <p:cNvPr id="14" name="Rectangle 13">
            <a:extLst>
              <a:ext uri="{FF2B5EF4-FFF2-40B4-BE49-F238E27FC236}">
                <a16:creationId xmlns:a16="http://schemas.microsoft.com/office/drawing/2014/main" id="{13B76F0E-0362-4B96-9ED6-777801EF8482}"/>
              </a:ext>
            </a:extLst>
          </p:cNvPr>
          <p:cNvSpPr/>
          <p:nvPr/>
        </p:nvSpPr>
        <p:spPr bwMode="auto">
          <a:xfrm>
            <a:off x="1366803" y="680676"/>
            <a:ext cx="9458394" cy="692970"/>
          </a:xfrm>
          <a:prstGeom prst="rect">
            <a:avLst/>
          </a:prstGeom>
          <a:solidFill>
            <a:schemeClr val="tx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Complete guidance for hybrid and multicloud approach</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BFA2AEC8-7ADC-48CF-AFFA-13F44DAD921A}"/>
              </a:ext>
            </a:extLst>
          </p:cNvPr>
          <p:cNvSpPr/>
          <p:nvPr/>
        </p:nvSpPr>
        <p:spPr bwMode="auto">
          <a:xfrm>
            <a:off x="3943238"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C82C9176-FFBD-48C4-B8BA-52E995029B0F}"/>
              </a:ext>
            </a:extLst>
          </p:cNvPr>
          <p:cNvGrpSpPr/>
          <p:nvPr/>
        </p:nvGrpSpPr>
        <p:grpSpPr>
          <a:xfrm>
            <a:off x="4078572" y="2743679"/>
            <a:ext cx="1014497" cy="427144"/>
            <a:chOff x="801165" y="2347230"/>
            <a:chExt cx="1602886" cy="674880"/>
          </a:xfrm>
        </p:grpSpPr>
        <p:sp>
          <p:nvSpPr>
            <p:cNvPr id="209" name="Freeform: Shape 208">
              <a:extLst>
                <a:ext uri="{FF2B5EF4-FFF2-40B4-BE49-F238E27FC236}">
                  <a16:creationId xmlns:a16="http://schemas.microsoft.com/office/drawing/2014/main" id="{1FEA318C-7BA9-4480-86BF-B8677F20ABDD}"/>
                </a:ext>
              </a:extLst>
            </p:cNvPr>
            <p:cNvSpPr/>
            <p:nvPr/>
          </p:nvSpPr>
          <p:spPr>
            <a:xfrm>
              <a:off x="1247323" y="2681425"/>
              <a:ext cx="717060" cy="6489"/>
            </a:xfrm>
            <a:custGeom>
              <a:avLst/>
              <a:gdLst>
                <a:gd name="connsiteX0" fmla="*/ 0 w 1052512"/>
                <a:gd name="connsiteY0" fmla="*/ 0 h 9525"/>
                <a:gd name="connsiteX1" fmla="*/ 1052513 w 1052512"/>
                <a:gd name="connsiteY1" fmla="*/ 0 h 9525"/>
              </a:gdLst>
              <a:ahLst/>
              <a:cxnLst>
                <a:cxn ang="0">
                  <a:pos x="connsiteX0" y="connsiteY0"/>
                </a:cxn>
                <a:cxn ang="0">
                  <a:pos x="connsiteX1" y="connsiteY1"/>
                </a:cxn>
              </a:cxnLst>
              <a:rect l="l" t="t" r="r" b="b"/>
              <a:pathLst>
                <a:path w="1052512" h="9525">
                  <a:moveTo>
                    <a:pt x="0" y="0"/>
                  </a:moveTo>
                  <a:lnTo>
                    <a:pt x="105251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DAB2C38A-ACB6-4189-B3EF-404C07887B00}"/>
                </a:ext>
              </a:extLst>
            </p:cNvPr>
            <p:cNvSpPr/>
            <p:nvPr/>
          </p:nvSpPr>
          <p:spPr>
            <a:xfrm>
              <a:off x="801165" y="2684670"/>
              <a:ext cx="77871" cy="6489"/>
            </a:xfrm>
            <a:custGeom>
              <a:avLst/>
              <a:gdLst>
                <a:gd name="connsiteX0" fmla="*/ 0 w 114300"/>
                <a:gd name="connsiteY0" fmla="*/ 0 h 9525"/>
                <a:gd name="connsiteX1" fmla="*/ 114300 w 114300"/>
                <a:gd name="connsiteY1" fmla="*/ 0 h 9525"/>
              </a:gdLst>
              <a:ahLst/>
              <a:cxnLst>
                <a:cxn ang="0">
                  <a:pos x="connsiteX0" y="connsiteY0"/>
                </a:cxn>
                <a:cxn ang="0">
                  <a:pos x="connsiteX1" y="connsiteY1"/>
                </a:cxn>
              </a:cxnLst>
              <a:rect l="l" t="t" r="r" b="b"/>
              <a:pathLst>
                <a:path w="114300" h="9525">
                  <a:moveTo>
                    <a:pt x="0" y="0"/>
                  </a:moveTo>
                  <a:lnTo>
                    <a:pt x="114300" y="0"/>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7641DA40-8609-48DE-9532-65328BA8AB91}"/>
                </a:ext>
              </a:extLst>
            </p:cNvPr>
            <p:cNvSpPr/>
            <p:nvPr/>
          </p:nvSpPr>
          <p:spPr>
            <a:xfrm>
              <a:off x="2329425" y="2684670"/>
              <a:ext cx="74626" cy="6489"/>
            </a:xfrm>
            <a:custGeom>
              <a:avLst/>
              <a:gdLst>
                <a:gd name="connsiteX0" fmla="*/ 109538 w 109537"/>
                <a:gd name="connsiteY0" fmla="*/ 0 h 9525"/>
                <a:gd name="connsiteX1" fmla="*/ 0 w 109537"/>
                <a:gd name="connsiteY1" fmla="*/ 0 h 9525"/>
              </a:gdLst>
              <a:ahLst/>
              <a:cxnLst>
                <a:cxn ang="0">
                  <a:pos x="connsiteX0" y="connsiteY0"/>
                </a:cxn>
                <a:cxn ang="0">
                  <a:pos x="connsiteX1" y="connsiteY1"/>
                </a:cxn>
              </a:cxnLst>
              <a:rect l="l" t="t" r="r" b="b"/>
              <a:pathLst>
                <a:path w="109537" h="9525">
                  <a:moveTo>
                    <a:pt x="109538" y="0"/>
                  </a:moveTo>
                  <a:lnTo>
                    <a:pt x="0" y="0"/>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63034D9-A225-4693-8AA5-2BD581C52983}"/>
                </a:ext>
              </a:extLst>
            </p:cNvPr>
            <p:cNvSpPr/>
            <p:nvPr/>
          </p:nvSpPr>
          <p:spPr>
            <a:xfrm>
              <a:off x="1172696" y="2571108"/>
              <a:ext cx="71382" cy="207655"/>
            </a:xfrm>
            <a:custGeom>
              <a:avLst/>
              <a:gdLst>
                <a:gd name="connsiteX0" fmla="*/ 0 w 104775"/>
                <a:gd name="connsiteY0" fmla="*/ 0 h 304800"/>
                <a:gd name="connsiteX1" fmla="*/ 104775 w 104775"/>
                <a:gd name="connsiteY1" fmla="*/ 0 h 304800"/>
                <a:gd name="connsiteX2" fmla="*/ 104775 w 104775"/>
                <a:gd name="connsiteY2" fmla="*/ 304800 h 304800"/>
                <a:gd name="connsiteX3" fmla="*/ 0 w 104775"/>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04775" h="304800">
                  <a:moveTo>
                    <a:pt x="0" y="0"/>
                  </a:moveTo>
                  <a:lnTo>
                    <a:pt x="104775" y="0"/>
                  </a:lnTo>
                  <a:lnTo>
                    <a:pt x="104775" y="304800"/>
                  </a:lnTo>
                  <a:lnTo>
                    <a:pt x="0" y="304800"/>
                  </a:ln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D86B387-8887-499D-B8D3-EF0E3EBA9467}"/>
                </a:ext>
              </a:extLst>
            </p:cNvPr>
            <p:cNvSpPr/>
            <p:nvPr/>
          </p:nvSpPr>
          <p:spPr>
            <a:xfrm>
              <a:off x="1961138" y="2571108"/>
              <a:ext cx="71382" cy="207655"/>
            </a:xfrm>
            <a:custGeom>
              <a:avLst/>
              <a:gdLst>
                <a:gd name="connsiteX0" fmla="*/ 104775 w 104775"/>
                <a:gd name="connsiteY0" fmla="*/ 0 h 304800"/>
                <a:gd name="connsiteX1" fmla="*/ 0 w 104775"/>
                <a:gd name="connsiteY1" fmla="*/ 0 h 304800"/>
                <a:gd name="connsiteX2" fmla="*/ 0 w 104775"/>
                <a:gd name="connsiteY2" fmla="*/ 304800 h 304800"/>
                <a:gd name="connsiteX3" fmla="*/ 104775 w 104775"/>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04775" h="304800">
                  <a:moveTo>
                    <a:pt x="104775" y="0"/>
                  </a:moveTo>
                  <a:lnTo>
                    <a:pt x="0" y="0"/>
                  </a:lnTo>
                  <a:lnTo>
                    <a:pt x="0" y="304800"/>
                  </a:lnTo>
                  <a:lnTo>
                    <a:pt x="104775" y="304800"/>
                  </a:lnTo>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04D76024-1EE3-4A6A-B617-3590EDF362DB}"/>
                </a:ext>
              </a:extLst>
            </p:cNvPr>
            <p:cNvSpPr/>
            <p:nvPr/>
          </p:nvSpPr>
          <p:spPr>
            <a:xfrm>
              <a:off x="1033178" y="2347230"/>
              <a:ext cx="136274" cy="674880"/>
            </a:xfrm>
            <a:custGeom>
              <a:avLst/>
              <a:gdLst>
                <a:gd name="connsiteX0" fmla="*/ 100013 w 200025"/>
                <a:gd name="connsiteY0" fmla="*/ 990600 h 990600"/>
                <a:gd name="connsiteX1" fmla="*/ 100013 w 200025"/>
                <a:gd name="connsiteY1" fmla="*/ 990600 h 990600"/>
                <a:gd name="connsiteX2" fmla="*/ 0 w 200025"/>
                <a:gd name="connsiteY2" fmla="*/ 890588 h 990600"/>
                <a:gd name="connsiteX3" fmla="*/ 0 w 200025"/>
                <a:gd name="connsiteY3" fmla="*/ 100013 h 990600"/>
                <a:gd name="connsiteX4" fmla="*/ 100013 w 200025"/>
                <a:gd name="connsiteY4" fmla="*/ 0 h 990600"/>
                <a:gd name="connsiteX5" fmla="*/ 100013 w 200025"/>
                <a:gd name="connsiteY5" fmla="*/ 0 h 990600"/>
                <a:gd name="connsiteX6" fmla="*/ 200025 w 200025"/>
                <a:gd name="connsiteY6" fmla="*/ 100013 h 990600"/>
                <a:gd name="connsiteX7" fmla="*/ 200025 w 200025"/>
                <a:gd name="connsiteY7" fmla="*/ 890588 h 990600"/>
                <a:gd name="connsiteX8" fmla="*/ 100013 w 200025"/>
                <a:gd name="connsiteY8"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990600">
                  <a:moveTo>
                    <a:pt x="100013" y="990600"/>
                  </a:moveTo>
                  <a:lnTo>
                    <a:pt x="100013" y="990600"/>
                  </a:lnTo>
                  <a:cubicBezTo>
                    <a:pt x="44768" y="990600"/>
                    <a:pt x="0" y="945833"/>
                    <a:pt x="0" y="890588"/>
                  </a:cubicBezTo>
                  <a:lnTo>
                    <a:pt x="0" y="100013"/>
                  </a:lnTo>
                  <a:cubicBezTo>
                    <a:pt x="0" y="44768"/>
                    <a:pt x="44768" y="0"/>
                    <a:pt x="100013" y="0"/>
                  </a:cubicBezTo>
                  <a:lnTo>
                    <a:pt x="100013" y="0"/>
                  </a:lnTo>
                  <a:cubicBezTo>
                    <a:pt x="155258" y="0"/>
                    <a:pt x="200025" y="44768"/>
                    <a:pt x="200025" y="100013"/>
                  </a:cubicBezTo>
                  <a:lnTo>
                    <a:pt x="200025" y="890588"/>
                  </a:lnTo>
                  <a:cubicBezTo>
                    <a:pt x="200025" y="945833"/>
                    <a:pt x="155258" y="990600"/>
                    <a:pt x="100013" y="9906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E7AB116-F9AB-421E-88A1-90FABBBE595D}"/>
                </a:ext>
              </a:extLst>
            </p:cNvPr>
            <p:cNvSpPr/>
            <p:nvPr/>
          </p:nvSpPr>
          <p:spPr>
            <a:xfrm>
              <a:off x="893659" y="2454302"/>
              <a:ext cx="136274" cy="467225"/>
            </a:xfrm>
            <a:custGeom>
              <a:avLst/>
              <a:gdLst>
                <a:gd name="connsiteX0" fmla="*/ 100013 w 200025"/>
                <a:gd name="connsiteY0" fmla="*/ 685800 h 685800"/>
                <a:gd name="connsiteX1" fmla="*/ 100013 w 200025"/>
                <a:gd name="connsiteY1" fmla="*/ 685800 h 685800"/>
                <a:gd name="connsiteX2" fmla="*/ 0 w 200025"/>
                <a:gd name="connsiteY2" fmla="*/ 585788 h 685800"/>
                <a:gd name="connsiteX3" fmla="*/ 0 w 200025"/>
                <a:gd name="connsiteY3" fmla="*/ 100013 h 685800"/>
                <a:gd name="connsiteX4" fmla="*/ 100013 w 200025"/>
                <a:gd name="connsiteY4" fmla="*/ 0 h 685800"/>
                <a:gd name="connsiteX5" fmla="*/ 100013 w 200025"/>
                <a:gd name="connsiteY5" fmla="*/ 0 h 685800"/>
                <a:gd name="connsiteX6" fmla="*/ 200025 w 200025"/>
                <a:gd name="connsiteY6" fmla="*/ 100013 h 685800"/>
                <a:gd name="connsiteX7" fmla="*/ 200025 w 200025"/>
                <a:gd name="connsiteY7" fmla="*/ 585788 h 685800"/>
                <a:gd name="connsiteX8" fmla="*/ 100013 w 200025"/>
                <a:gd name="connsiteY8"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85800">
                  <a:moveTo>
                    <a:pt x="100013" y="685800"/>
                  </a:moveTo>
                  <a:lnTo>
                    <a:pt x="100013" y="685800"/>
                  </a:lnTo>
                  <a:cubicBezTo>
                    <a:pt x="44768" y="685800"/>
                    <a:pt x="0" y="641033"/>
                    <a:pt x="0" y="585788"/>
                  </a:cubicBezTo>
                  <a:lnTo>
                    <a:pt x="0" y="100013"/>
                  </a:lnTo>
                  <a:cubicBezTo>
                    <a:pt x="0" y="44768"/>
                    <a:pt x="44768" y="0"/>
                    <a:pt x="100013" y="0"/>
                  </a:cubicBezTo>
                  <a:lnTo>
                    <a:pt x="100013" y="0"/>
                  </a:lnTo>
                  <a:cubicBezTo>
                    <a:pt x="155258" y="0"/>
                    <a:pt x="200025" y="44768"/>
                    <a:pt x="200025" y="100013"/>
                  </a:cubicBezTo>
                  <a:lnTo>
                    <a:pt x="200025" y="585788"/>
                  </a:lnTo>
                  <a:cubicBezTo>
                    <a:pt x="200025" y="641033"/>
                    <a:pt x="155258" y="685800"/>
                    <a:pt x="100013" y="6858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53AFF787-D700-4D60-ACE5-9C5F80446620}"/>
                </a:ext>
              </a:extLst>
            </p:cNvPr>
            <p:cNvSpPr/>
            <p:nvPr/>
          </p:nvSpPr>
          <p:spPr>
            <a:xfrm>
              <a:off x="2035764" y="2347230"/>
              <a:ext cx="136274" cy="674880"/>
            </a:xfrm>
            <a:custGeom>
              <a:avLst/>
              <a:gdLst>
                <a:gd name="connsiteX0" fmla="*/ 100013 w 200025"/>
                <a:gd name="connsiteY0" fmla="*/ 990600 h 990600"/>
                <a:gd name="connsiteX1" fmla="*/ 100013 w 200025"/>
                <a:gd name="connsiteY1" fmla="*/ 990600 h 990600"/>
                <a:gd name="connsiteX2" fmla="*/ 200025 w 200025"/>
                <a:gd name="connsiteY2" fmla="*/ 890588 h 990600"/>
                <a:gd name="connsiteX3" fmla="*/ 200025 w 200025"/>
                <a:gd name="connsiteY3" fmla="*/ 100013 h 990600"/>
                <a:gd name="connsiteX4" fmla="*/ 100013 w 200025"/>
                <a:gd name="connsiteY4" fmla="*/ 0 h 990600"/>
                <a:gd name="connsiteX5" fmla="*/ 100013 w 200025"/>
                <a:gd name="connsiteY5" fmla="*/ 0 h 990600"/>
                <a:gd name="connsiteX6" fmla="*/ 0 w 200025"/>
                <a:gd name="connsiteY6" fmla="*/ 100013 h 990600"/>
                <a:gd name="connsiteX7" fmla="*/ 0 w 200025"/>
                <a:gd name="connsiteY7" fmla="*/ 890588 h 990600"/>
                <a:gd name="connsiteX8" fmla="*/ 100013 w 200025"/>
                <a:gd name="connsiteY8"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990600">
                  <a:moveTo>
                    <a:pt x="100013" y="990600"/>
                  </a:moveTo>
                  <a:lnTo>
                    <a:pt x="100013" y="990600"/>
                  </a:lnTo>
                  <a:cubicBezTo>
                    <a:pt x="155258" y="990600"/>
                    <a:pt x="200025" y="945833"/>
                    <a:pt x="200025" y="890588"/>
                  </a:cubicBezTo>
                  <a:lnTo>
                    <a:pt x="200025" y="100013"/>
                  </a:lnTo>
                  <a:cubicBezTo>
                    <a:pt x="200025" y="44768"/>
                    <a:pt x="155258" y="0"/>
                    <a:pt x="100013" y="0"/>
                  </a:cubicBezTo>
                  <a:lnTo>
                    <a:pt x="100013" y="0"/>
                  </a:lnTo>
                  <a:cubicBezTo>
                    <a:pt x="44767" y="0"/>
                    <a:pt x="0" y="44768"/>
                    <a:pt x="0" y="100013"/>
                  </a:cubicBezTo>
                  <a:lnTo>
                    <a:pt x="0" y="890588"/>
                  </a:lnTo>
                  <a:cubicBezTo>
                    <a:pt x="0" y="945833"/>
                    <a:pt x="44767" y="990600"/>
                    <a:pt x="100013" y="9906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A4FD7207-9C79-4995-B2B9-7B893DD4BF04}"/>
                </a:ext>
              </a:extLst>
            </p:cNvPr>
            <p:cNvSpPr/>
            <p:nvPr/>
          </p:nvSpPr>
          <p:spPr>
            <a:xfrm>
              <a:off x="2175283" y="2454302"/>
              <a:ext cx="136274" cy="467225"/>
            </a:xfrm>
            <a:custGeom>
              <a:avLst/>
              <a:gdLst>
                <a:gd name="connsiteX0" fmla="*/ 100013 w 200025"/>
                <a:gd name="connsiteY0" fmla="*/ 685800 h 685800"/>
                <a:gd name="connsiteX1" fmla="*/ 100013 w 200025"/>
                <a:gd name="connsiteY1" fmla="*/ 685800 h 685800"/>
                <a:gd name="connsiteX2" fmla="*/ 200025 w 200025"/>
                <a:gd name="connsiteY2" fmla="*/ 585788 h 685800"/>
                <a:gd name="connsiteX3" fmla="*/ 200025 w 200025"/>
                <a:gd name="connsiteY3" fmla="*/ 100013 h 685800"/>
                <a:gd name="connsiteX4" fmla="*/ 100013 w 200025"/>
                <a:gd name="connsiteY4" fmla="*/ 0 h 685800"/>
                <a:gd name="connsiteX5" fmla="*/ 100013 w 200025"/>
                <a:gd name="connsiteY5" fmla="*/ 0 h 685800"/>
                <a:gd name="connsiteX6" fmla="*/ 0 w 200025"/>
                <a:gd name="connsiteY6" fmla="*/ 100013 h 685800"/>
                <a:gd name="connsiteX7" fmla="*/ 0 w 200025"/>
                <a:gd name="connsiteY7" fmla="*/ 585788 h 685800"/>
                <a:gd name="connsiteX8" fmla="*/ 100013 w 200025"/>
                <a:gd name="connsiteY8"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85800">
                  <a:moveTo>
                    <a:pt x="100013" y="685800"/>
                  </a:moveTo>
                  <a:lnTo>
                    <a:pt x="100013" y="685800"/>
                  </a:lnTo>
                  <a:cubicBezTo>
                    <a:pt x="155258" y="685800"/>
                    <a:pt x="200025" y="641033"/>
                    <a:pt x="200025" y="585788"/>
                  </a:cubicBezTo>
                  <a:lnTo>
                    <a:pt x="200025" y="100013"/>
                  </a:lnTo>
                  <a:cubicBezTo>
                    <a:pt x="200025" y="44768"/>
                    <a:pt x="155258" y="0"/>
                    <a:pt x="100013" y="0"/>
                  </a:cubicBezTo>
                  <a:lnTo>
                    <a:pt x="100013" y="0"/>
                  </a:lnTo>
                  <a:cubicBezTo>
                    <a:pt x="44767" y="0"/>
                    <a:pt x="0" y="44768"/>
                    <a:pt x="0" y="100013"/>
                  </a:cubicBezTo>
                  <a:lnTo>
                    <a:pt x="0" y="585788"/>
                  </a:lnTo>
                  <a:cubicBezTo>
                    <a:pt x="0" y="641033"/>
                    <a:pt x="44767" y="685800"/>
                    <a:pt x="100013" y="6858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888F7D31-3244-451E-954C-373CA521E48D}"/>
              </a:ext>
            </a:extLst>
          </p:cNvPr>
          <p:cNvGrpSpPr/>
          <p:nvPr/>
        </p:nvGrpSpPr>
        <p:grpSpPr>
          <a:xfrm>
            <a:off x="5550869" y="2314669"/>
            <a:ext cx="1285165" cy="1285165"/>
            <a:chOff x="2852279" y="1673847"/>
            <a:chExt cx="2030537" cy="2030537"/>
          </a:xfrm>
        </p:grpSpPr>
        <p:sp>
          <p:nvSpPr>
            <p:cNvPr id="219" name="Oval 218">
              <a:extLst>
                <a:ext uri="{FF2B5EF4-FFF2-40B4-BE49-F238E27FC236}">
                  <a16:creationId xmlns:a16="http://schemas.microsoft.com/office/drawing/2014/main" id="{0DC8FB8C-0C5C-4A54-AA56-88C27CBEED21}"/>
                </a:ext>
              </a:extLst>
            </p:cNvPr>
            <p:cNvSpPr/>
            <p:nvPr/>
          </p:nvSpPr>
          <p:spPr bwMode="auto">
            <a:xfrm>
              <a:off x="2852279" y="1673847"/>
              <a:ext cx="2030537" cy="2030537"/>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20" name="Group 219">
              <a:extLst>
                <a:ext uri="{FF2B5EF4-FFF2-40B4-BE49-F238E27FC236}">
                  <a16:creationId xmlns:a16="http://schemas.microsoft.com/office/drawing/2014/main" id="{37626EA8-5A11-4C9F-BDA6-B5F1A5C5AF78}"/>
                </a:ext>
              </a:extLst>
            </p:cNvPr>
            <p:cNvGrpSpPr/>
            <p:nvPr/>
          </p:nvGrpSpPr>
          <p:grpSpPr>
            <a:xfrm>
              <a:off x="3185746" y="2277879"/>
              <a:ext cx="1290422" cy="867255"/>
              <a:chOff x="3185746" y="2277879"/>
              <a:chExt cx="1290422" cy="867255"/>
            </a:xfrm>
          </p:grpSpPr>
          <p:sp>
            <p:nvSpPr>
              <p:cNvPr id="221" name="Freeform: Shape 220">
                <a:extLst>
                  <a:ext uri="{FF2B5EF4-FFF2-40B4-BE49-F238E27FC236}">
                    <a16:creationId xmlns:a16="http://schemas.microsoft.com/office/drawing/2014/main" id="{FFDAD917-BE0E-4A49-9706-B757CF56B608}"/>
                  </a:ext>
                </a:extLst>
              </p:cNvPr>
              <p:cNvSpPr/>
              <p:nvPr/>
            </p:nvSpPr>
            <p:spPr bwMode="auto">
              <a:xfrm>
                <a:off x="3202075" y="2284325"/>
                <a:ext cx="1242646" cy="468923"/>
              </a:xfrm>
              <a:custGeom>
                <a:avLst/>
                <a:gdLst>
                  <a:gd name="connsiteX0" fmla="*/ 0 w 1242646"/>
                  <a:gd name="connsiteY0" fmla="*/ 267956 h 468923"/>
                  <a:gd name="connsiteX1" fmla="*/ 1242646 w 1242646"/>
                  <a:gd name="connsiteY1" fmla="*/ 0 h 468923"/>
                  <a:gd name="connsiteX2" fmla="*/ 361740 w 1242646"/>
                  <a:gd name="connsiteY2" fmla="*/ 468923 h 468923"/>
                  <a:gd name="connsiteX3" fmla="*/ 0 w 1242646"/>
                  <a:gd name="connsiteY3" fmla="*/ 267956 h 468923"/>
                </a:gdLst>
                <a:ahLst/>
                <a:cxnLst>
                  <a:cxn ang="0">
                    <a:pos x="connsiteX0" y="connsiteY0"/>
                  </a:cxn>
                  <a:cxn ang="0">
                    <a:pos x="connsiteX1" y="connsiteY1"/>
                  </a:cxn>
                  <a:cxn ang="0">
                    <a:pos x="connsiteX2" y="connsiteY2"/>
                  </a:cxn>
                  <a:cxn ang="0">
                    <a:pos x="connsiteX3" y="connsiteY3"/>
                  </a:cxn>
                </a:cxnLst>
                <a:rect l="l" t="t" r="r" b="b"/>
                <a:pathLst>
                  <a:path w="1242646" h="468923">
                    <a:moveTo>
                      <a:pt x="0" y="267956"/>
                    </a:moveTo>
                    <a:lnTo>
                      <a:pt x="1242646" y="0"/>
                    </a:lnTo>
                    <a:lnTo>
                      <a:pt x="361740" y="468923"/>
                    </a:lnTo>
                    <a:lnTo>
                      <a:pt x="0" y="267956"/>
                    </a:lnTo>
                    <a:close/>
                  </a:path>
                </a:pathLst>
              </a:cu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Freeform: Shape 221">
                <a:extLst>
                  <a:ext uri="{FF2B5EF4-FFF2-40B4-BE49-F238E27FC236}">
                    <a16:creationId xmlns:a16="http://schemas.microsoft.com/office/drawing/2014/main" id="{5831E87D-B52A-42E8-8C5D-3159BE2C6AD7}"/>
                  </a:ext>
                </a:extLst>
              </p:cNvPr>
              <p:cNvSpPr/>
              <p:nvPr/>
            </p:nvSpPr>
            <p:spPr bwMode="auto">
              <a:xfrm>
                <a:off x="3724589" y="2291024"/>
                <a:ext cx="733530" cy="854110"/>
              </a:xfrm>
              <a:custGeom>
                <a:avLst/>
                <a:gdLst>
                  <a:gd name="connsiteX0" fmla="*/ 733530 w 733530"/>
                  <a:gd name="connsiteY0" fmla="*/ 0 h 854110"/>
                  <a:gd name="connsiteX1" fmla="*/ 448826 w 733530"/>
                  <a:gd name="connsiteY1" fmla="*/ 854110 h 854110"/>
                  <a:gd name="connsiteX2" fmla="*/ 0 w 733530"/>
                  <a:gd name="connsiteY2" fmla="*/ 549310 h 854110"/>
                  <a:gd name="connsiteX3" fmla="*/ 733530 w 733530"/>
                  <a:gd name="connsiteY3" fmla="*/ 0 h 854110"/>
                </a:gdLst>
                <a:ahLst/>
                <a:cxnLst>
                  <a:cxn ang="0">
                    <a:pos x="connsiteX0" y="connsiteY0"/>
                  </a:cxn>
                  <a:cxn ang="0">
                    <a:pos x="connsiteX1" y="connsiteY1"/>
                  </a:cxn>
                  <a:cxn ang="0">
                    <a:pos x="connsiteX2" y="connsiteY2"/>
                  </a:cxn>
                  <a:cxn ang="0">
                    <a:pos x="connsiteX3" y="connsiteY3"/>
                  </a:cxn>
                </a:cxnLst>
                <a:rect l="l" t="t" r="r" b="b"/>
                <a:pathLst>
                  <a:path w="733530" h="854110">
                    <a:moveTo>
                      <a:pt x="733530" y="0"/>
                    </a:moveTo>
                    <a:lnTo>
                      <a:pt x="448826" y="854110"/>
                    </a:lnTo>
                    <a:lnTo>
                      <a:pt x="0" y="549310"/>
                    </a:lnTo>
                    <a:lnTo>
                      <a:pt x="733530" y="0"/>
                    </a:lnTo>
                    <a:close/>
                  </a:path>
                </a:pathLst>
              </a:cu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4DBC6E7B-26DE-4A8C-A0B1-1F470977DE22}"/>
                  </a:ext>
                </a:extLst>
              </p:cNvPr>
              <p:cNvSpPr/>
              <p:nvPr/>
            </p:nvSpPr>
            <p:spPr bwMode="auto">
              <a:xfrm>
                <a:off x="3637503" y="2840334"/>
                <a:ext cx="244510" cy="288053"/>
              </a:xfrm>
              <a:custGeom>
                <a:avLst/>
                <a:gdLst>
                  <a:gd name="connsiteX0" fmla="*/ 0 w 244510"/>
                  <a:gd name="connsiteY0" fmla="*/ 288053 h 288053"/>
                  <a:gd name="connsiteX1" fmla="*/ 0 w 244510"/>
                  <a:gd name="connsiteY1" fmla="*/ 288053 h 288053"/>
                  <a:gd name="connsiteX2" fmla="*/ 90435 w 244510"/>
                  <a:gd name="connsiteY2" fmla="*/ 0 h 288053"/>
                  <a:gd name="connsiteX3" fmla="*/ 244510 w 244510"/>
                  <a:gd name="connsiteY3" fmla="*/ 123930 h 288053"/>
                  <a:gd name="connsiteX4" fmla="*/ 0 w 244510"/>
                  <a:gd name="connsiteY4" fmla="*/ 288053 h 28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10" h="288053">
                    <a:moveTo>
                      <a:pt x="0" y="288053"/>
                    </a:moveTo>
                    <a:lnTo>
                      <a:pt x="0" y="288053"/>
                    </a:lnTo>
                    <a:lnTo>
                      <a:pt x="90435" y="0"/>
                    </a:lnTo>
                    <a:lnTo>
                      <a:pt x="244510" y="123930"/>
                    </a:lnTo>
                    <a:lnTo>
                      <a:pt x="0" y="288053"/>
                    </a:lnTo>
                    <a:close/>
                  </a:path>
                </a:pathLst>
              </a:cu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Freeform: Shape 223">
                <a:extLst>
                  <a:ext uri="{FF2B5EF4-FFF2-40B4-BE49-F238E27FC236}">
                    <a16:creationId xmlns:a16="http://schemas.microsoft.com/office/drawing/2014/main" id="{9F0B36DC-B00E-42A7-9422-E60F57AE3151}"/>
                  </a:ext>
                </a:extLst>
              </p:cNvPr>
              <p:cNvSpPr/>
              <p:nvPr/>
            </p:nvSpPr>
            <p:spPr bwMode="auto">
              <a:xfrm>
                <a:off x="3563815" y="2287675"/>
                <a:ext cx="887605" cy="820615"/>
              </a:xfrm>
              <a:custGeom>
                <a:avLst/>
                <a:gdLst>
                  <a:gd name="connsiteX0" fmla="*/ 77038 w 887605"/>
                  <a:gd name="connsiteY0" fmla="*/ 820615 h 820615"/>
                  <a:gd name="connsiteX1" fmla="*/ 0 w 887605"/>
                  <a:gd name="connsiteY1" fmla="*/ 448826 h 820615"/>
                  <a:gd name="connsiteX2" fmla="*/ 887605 w 887605"/>
                  <a:gd name="connsiteY2" fmla="*/ 0 h 820615"/>
                  <a:gd name="connsiteX3" fmla="*/ 160774 w 887605"/>
                  <a:gd name="connsiteY3" fmla="*/ 556009 h 820615"/>
                  <a:gd name="connsiteX4" fmla="*/ 77038 w 887605"/>
                  <a:gd name="connsiteY4" fmla="*/ 820615 h 82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605" h="820615">
                    <a:moveTo>
                      <a:pt x="77038" y="820615"/>
                    </a:moveTo>
                    <a:lnTo>
                      <a:pt x="0" y="448826"/>
                    </a:lnTo>
                    <a:lnTo>
                      <a:pt x="887605" y="0"/>
                    </a:lnTo>
                    <a:lnTo>
                      <a:pt x="160774" y="556009"/>
                    </a:lnTo>
                    <a:lnTo>
                      <a:pt x="77038" y="820615"/>
                    </a:lnTo>
                    <a:close/>
                  </a:path>
                </a:pathLst>
              </a:cu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aphic 45">
                <a:extLst>
                  <a:ext uri="{FF2B5EF4-FFF2-40B4-BE49-F238E27FC236}">
                    <a16:creationId xmlns:a16="http://schemas.microsoft.com/office/drawing/2014/main" id="{32FB191C-F150-48E8-9B83-72740FF4D915}"/>
                  </a:ext>
                </a:extLst>
              </p:cNvPr>
              <p:cNvGrpSpPr/>
              <p:nvPr/>
            </p:nvGrpSpPr>
            <p:grpSpPr>
              <a:xfrm>
                <a:off x="3185746" y="2277879"/>
                <a:ext cx="1290422" cy="867209"/>
                <a:chOff x="3008357" y="1898038"/>
                <a:chExt cx="1921908" cy="1291589"/>
              </a:xfrm>
            </p:grpSpPr>
            <p:sp>
              <p:nvSpPr>
                <p:cNvPr id="226" name="Freeform: Shape 225">
                  <a:extLst>
                    <a:ext uri="{FF2B5EF4-FFF2-40B4-BE49-F238E27FC236}">
                      <a16:creationId xmlns:a16="http://schemas.microsoft.com/office/drawing/2014/main" id="{2AF77AEA-B928-4E25-8166-600C47909F2A}"/>
                    </a:ext>
                  </a:extLst>
                </p:cNvPr>
                <p:cNvSpPr/>
                <p:nvPr/>
              </p:nvSpPr>
              <p:spPr>
                <a:xfrm>
                  <a:off x="3008357" y="1902800"/>
                  <a:ext cx="1916586" cy="1286827"/>
                </a:xfrm>
                <a:custGeom>
                  <a:avLst/>
                  <a:gdLst>
                    <a:gd name="connsiteX0" fmla="*/ 714 w 1916586"/>
                    <a:gd name="connsiteY0" fmla="*/ 396240 h 1286827"/>
                    <a:gd name="connsiteX1" fmla="*/ 1915239 w 1916586"/>
                    <a:gd name="connsiteY1" fmla="*/ 0 h 1286827"/>
                    <a:gd name="connsiteX2" fmla="*/ 1916192 w 1916586"/>
                    <a:gd name="connsiteY2" fmla="*/ 952 h 1286827"/>
                    <a:gd name="connsiteX3" fmla="*/ 1471374 w 1916586"/>
                    <a:gd name="connsiteY3" fmla="*/ 1285875 h 1286827"/>
                    <a:gd name="connsiteX4" fmla="*/ 1469469 w 1916586"/>
                    <a:gd name="connsiteY4" fmla="*/ 1286828 h 1286827"/>
                    <a:gd name="connsiteX5" fmla="*/ 800814 w 1916586"/>
                    <a:gd name="connsiteY5" fmla="*/ 834390 h 1286827"/>
                    <a:gd name="connsiteX6" fmla="*/ 798909 w 1916586"/>
                    <a:gd name="connsiteY6" fmla="*/ 835343 h 1286827"/>
                    <a:gd name="connsiteX7" fmla="*/ 671274 w 1916586"/>
                    <a:gd name="connsiteY7" fmla="*/ 1266825 h 1286827"/>
                    <a:gd name="connsiteX8" fmla="*/ 669369 w 1916586"/>
                    <a:gd name="connsiteY8" fmla="*/ 1266825 h 1286827"/>
                    <a:gd name="connsiteX9" fmla="*/ 556974 w 1916586"/>
                    <a:gd name="connsiteY9" fmla="*/ 704850 h 1286827"/>
                    <a:gd name="connsiteX10" fmla="*/ 556022 w 1916586"/>
                    <a:gd name="connsiteY10" fmla="*/ 703898 h 1286827"/>
                    <a:gd name="connsiteX11" fmla="*/ 714 w 1916586"/>
                    <a:gd name="connsiteY11" fmla="*/ 398145 h 1286827"/>
                    <a:gd name="connsiteX12" fmla="*/ 714 w 1916586"/>
                    <a:gd name="connsiteY12" fmla="*/ 396240 h 128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6586" h="1286827">
                      <a:moveTo>
                        <a:pt x="714" y="396240"/>
                      </a:moveTo>
                      <a:lnTo>
                        <a:pt x="1915239" y="0"/>
                      </a:lnTo>
                      <a:cubicBezTo>
                        <a:pt x="1916192" y="0"/>
                        <a:pt x="1917144" y="952"/>
                        <a:pt x="1916192" y="952"/>
                      </a:cubicBezTo>
                      <a:lnTo>
                        <a:pt x="1471374" y="1285875"/>
                      </a:lnTo>
                      <a:cubicBezTo>
                        <a:pt x="1471374" y="1286828"/>
                        <a:pt x="1470422" y="1286828"/>
                        <a:pt x="1469469" y="1286828"/>
                      </a:cubicBezTo>
                      <a:lnTo>
                        <a:pt x="800814" y="834390"/>
                      </a:lnTo>
                      <a:cubicBezTo>
                        <a:pt x="799862" y="834390"/>
                        <a:pt x="799862" y="834390"/>
                        <a:pt x="798909" y="835343"/>
                      </a:cubicBezTo>
                      <a:lnTo>
                        <a:pt x="671274" y="1266825"/>
                      </a:lnTo>
                      <a:cubicBezTo>
                        <a:pt x="671274" y="1267778"/>
                        <a:pt x="669369" y="1267778"/>
                        <a:pt x="669369" y="1266825"/>
                      </a:cubicBezTo>
                      <a:lnTo>
                        <a:pt x="556974" y="704850"/>
                      </a:lnTo>
                      <a:cubicBezTo>
                        <a:pt x="556974" y="704850"/>
                        <a:pt x="556974" y="703898"/>
                        <a:pt x="556022" y="703898"/>
                      </a:cubicBezTo>
                      <a:lnTo>
                        <a:pt x="714" y="398145"/>
                      </a:lnTo>
                      <a:cubicBezTo>
                        <a:pt x="-238" y="397193"/>
                        <a:pt x="-238" y="396240"/>
                        <a:pt x="714" y="396240"/>
                      </a:cubicBezTo>
                      <a:close/>
                    </a:path>
                  </a:pathLst>
                </a:custGeom>
                <a:no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726F6E0F-0706-4F87-A89B-F2E8B1AED403}"/>
                    </a:ext>
                  </a:extLst>
                </p:cNvPr>
                <p:cNvSpPr/>
                <p:nvPr/>
              </p:nvSpPr>
              <p:spPr>
                <a:xfrm>
                  <a:off x="3560570" y="1898038"/>
                  <a:ext cx="1369695" cy="834390"/>
                </a:xfrm>
                <a:custGeom>
                  <a:avLst/>
                  <a:gdLst>
                    <a:gd name="connsiteX0" fmla="*/ 0 w 1369695"/>
                    <a:gd name="connsiteY0" fmla="*/ 704850 h 834390"/>
                    <a:gd name="connsiteX1" fmla="*/ 1369695 w 1369695"/>
                    <a:gd name="connsiteY1" fmla="*/ 0 h 834390"/>
                    <a:gd name="connsiteX2" fmla="*/ 251460 w 1369695"/>
                    <a:gd name="connsiteY2" fmla="*/ 834390 h 834390"/>
                  </a:gdLst>
                  <a:ahLst/>
                  <a:cxnLst>
                    <a:cxn ang="0">
                      <a:pos x="connsiteX0" y="connsiteY0"/>
                    </a:cxn>
                    <a:cxn ang="0">
                      <a:pos x="connsiteX1" y="connsiteY1"/>
                    </a:cxn>
                    <a:cxn ang="0">
                      <a:pos x="connsiteX2" y="connsiteY2"/>
                    </a:cxn>
                  </a:cxnLst>
                  <a:rect l="l" t="t" r="r" b="b"/>
                  <a:pathLst>
                    <a:path w="1369695" h="834390">
                      <a:moveTo>
                        <a:pt x="0" y="704850"/>
                      </a:moveTo>
                      <a:lnTo>
                        <a:pt x="1369695" y="0"/>
                      </a:lnTo>
                      <a:lnTo>
                        <a:pt x="251460" y="834390"/>
                      </a:lnTo>
                    </a:path>
                  </a:pathLst>
                </a:custGeom>
                <a:noFill/>
                <a:ln w="19050" cap="sq">
                  <a:solidFill>
                    <a:schemeClr val="accent1"/>
                  </a:solidFill>
                  <a:prstDash val="solid"/>
                  <a:bevel/>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08D5A1B2-8859-4D4A-8A01-6706C6A18175}"/>
                    </a:ext>
                  </a:extLst>
                </p:cNvPr>
                <p:cNvSpPr/>
                <p:nvPr/>
              </p:nvSpPr>
              <p:spPr>
                <a:xfrm>
                  <a:off x="3682489" y="2910545"/>
                  <a:ext cx="381000" cy="259079"/>
                </a:xfrm>
                <a:custGeom>
                  <a:avLst/>
                  <a:gdLst>
                    <a:gd name="connsiteX0" fmla="*/ 0 w 381000"/>
                    <a:gd name="connsiteY0" fmla="*/ 259080 h 259079"/>
                    <a:gd name="connsiteX1" fmla="*/ 381000 w 381000"/>
                    <a:gd name="connsiteY1" fmla="*/ 0 h 259079"/>
                  </a:gdLst>
                  <a:ahLst/>
                  <a:cxnLst>
                    <a:cxn ang="0">
                      <a:pos x="connsiteX0" y="connsiteY0"/>
                    </a:cxn>
                    <a:cxn ang="0">
                      <a:pos x="connsiteX1" y="connsiteY1"/>
                    </a:cxn>
                  </a:cxnLst>
                  <a:rect l="l" t="t" r="r" b="b"/>
                  <a:pathLst>
                    <a:path w="381000" h="259079">
                      <a:moveTo>
                        <a:pt x="0" y="259080"/>
                      </a:moveTo>
                      <a:lnTo>
                        <a:pt x="381000" y="0"/>
                      </a:lnTo>
                    </a:path>
                  </a:pathLst>
                </a:custGeom>
                <a:solidFill>
                  <a:srgbClr val="FFFFFF"/>
                </a:solid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29" name="Group 228">
            <a:extLst>
              <a:ext uri="{FF2B5EF4-FFF2-40B4-BE49-F238E27FC236}">
                <a16:creationId xmlns:a16="http://schemas.microsoft.com/office/drawing/2014/main" id="{6017A14A-964D-4B4B-B5EF-274E0173A9A1}"/>
              </a:ext>
            </a:extLst>
          </p:cNvPr>
          <p:cNvGrpSpPr/>
          <p:nvPr/>
        </p:nvGrpSpPr>
        <p:grpSpPr>
          <a:xfrm>
            <a:off x="7158500" y="2314669"/>
            <a:ext cx="1285165" cy="1285165"/>
            <a:chOff x="5115595" y="1673847"/>
            <a:chExt cx="2030537" cy="2030537"/>
          </a:xfrm>
        </p:grpSpPr>
        <p:sp>
          <p:nvSpPr>
            <p:cNvPr id="230" name="Oval 229">
              <a:extLst>
                <a:ext uri="{FF2B5EF4-FFF2-40B4-BE49-F238E27FC236}">
                  <a16:creationId xmlns:a16="http://schemas.microsoft.com/office/drawing/2014/main" id="{A2C92AF4-0665-4C30-8C6F-B7600D25311C}"/>
                </a:ext>
              </a:extLst>
            </p:cNvPr>
            <p:cNvSpPr/>
            <p:nvPr/>
          </p:nvSpPr>
          <p:spPr bwMode="auto">
            <a:xfrm>
              <a:off x="5115595" y="1673847"/>
              <a:ext cx="2030537" cy="2030537"/>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5A4BE7DA-D1A4-4A24-9521-898D4558D3C1}"/>
                </a:ext>
              </a:extLst>
            </p:cNvPr>
            <p:cNvGrpSpPr/>
            <p:nvPr/>
          </p:nvGrpSpPr>
          <p:grpSpPr>
            <a:xfrm>
              <a:off x="5504030" y="2061975"/>
              <a:ext cx="1336817" cy="1247790"/>
              <a:chOff x="5504030" y="2061975"/>
              <a:chExt cx="1336817" cy="1247790"/>
            </a:xfrm>
          </p:grpSpPr>
          <p:sp>
            <p:nvSpPr>
              <p:cNvPr id="232" name="Hexagon 231">
                <a:extLst>
                  <a:ext uri="{FF2B5EF4-FFF2-40B4-BE49-F238E27FC236}">
                    <a16:creationId xmlns:a16="http://schemas.microsoft.com/office/drawing/2014/main" id="{9B65FCF7-30F3-4597-A2CD-CE4D78E53DE3}"/>
                  </a:ext>
                </a:extLst>
              </p:cNvPr>
              <p:cNvSpPr/>
              <p:nvPr/>
            </p:nvSpPr>
            <p:spPr bwMode="auto">
              <a:xfrm rot="1800000">
                <a:off x="5746625" y="2358421"/>
                <a:ext cx="754154" cy="650132"/>
              </a:xfrm>
              <a:prstGeom prst="hexagon">
                <a:avLst>
                  <a:gd name="adj" fmla="val 27701"/>
                  <a:gd name="vf" fmla="val 115470"/>
                </a:avLst>
              </a:prstGeom>
              <a:solidFill>
                <a:schemeClr val="accent3"/>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B9D6DA91-4818-44B0-A274-D57ABF3D18E8}"/>
                  </a:ext>
                </a:extLst>
              </p:cNvPr>
              <p:cNvSpPr/>
              <p:nvPr/>
            </p:nvSpPr>
            <p:spPr bwMode="auto">
              <a:xfrm>
                <a:off x="5811297" y="2307771"/>
                <a:ext cx="633046" cy="361741"/>
              </a:xfrm>
              <a:custGeom>
                <a:avLst/>
                <a:gdLst>
                  <a:gd name="connsiteX0" fmla="*/ 0 w 633046"/>
                  <a:gd name="connsiteY0" fmla="*/ 190919 h 361741"/>
                  <a:gd name="connsiteX1" fmla="*/ 308149 w 633046"/>
                  <a:gd name="connsiteY1" fmla="*/ 0 h 361741"/>
                  <a:gd name="connsiteX2" fmla="*/ 633046 w 633046"/>
                  <a:gd name="connsiteY2" fmla="*/ 190919 h 361741"/>
                  <a:gd name="connsiteX3" fmla="*/ 324896 w 633046"/>
                  <a:gd name="connsiteY3" fmla="*/ 361741 h 361741"/>
                  <a:gd name="connsiteX4" fmla="*/ 0 w 633046"/>
                  <a:gd name="connsiteY4" fmla="*/ 190919 h 36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046" h="361741">
                    <a:moveTo>
                      <a:pt x="0" y="190919"/>
                    </a:moveTo>
                    <a:lnTo>
                      <a:pt x="308149" y="0"/>
                    </a:lnTo>
                    <a:lnTo>
                      <a:pt x="633046" y="190919"/>
                    </a:lnTo>
                    <a:lnTo>
                      <a:pt x="324896" y="361741"/>
                    </a:lnTo>
                    <a:lnTo>
                      <a:pt x="0" y="190919"/>
                    </a:lnTo>
                    <a:close/>
                  </a:path>
                </a:pathLst>
              </a:cu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4" name="Graphic 46">
                <a:extLst>
                  <a:ext uri="{FF2B5EF4-FFF2-40B4-BE49-F238E27FC236}">
                    <a16:creationId xmlns:a16="http://schemas.microsoft.com/office/drawing/2014/main" id="{FF8B21F9-9101-415B-B968-7DF9A8285B8F}"/>
                  </a:ext>
                </a:extLst>
              </p:cNvPr>
              <p:cNvGrpSpPr/>
              <p:nvPr/>
            </p:nvGrpSpPr>
            <p:grpSpPr>
              <a:xfrm>
                <a:off x="5504030" y="2061975"/>
                <a:ext cx="1336817" cy="1247790"/>
                <a:chOff x="5165176" y="1736866"/>
                <a:chExt cx="1816417" cy="1695450"/>
              </a:xfrm>
            </p:grpSpPr>
            <p:sp>
              <p:nvSpPr>
                <p:cNvPr id="236" name="Freeform: Shape 235">
                  <a:extLst>
                    <a:ext uri="{FF2B5EF4-FFF2-40B4-BE49-F238E27FC236}">
                      <a16:creationId xmlns:a16="http://schemas.microsoft.com/office/drawing/2014/main" id="{FB9044CD-8B3D-4955-AB65-F52D25E65A10}"/>
                    </a:ext>
                  </a:extLst>
                </p:cNvPr>
                <p:cNvSpPr/>
                <p:nvPr/>
              </p:nvSpPr>
              <p:spPr>
                <a:xfrm>
                  <a:off x="5165176" y="1736866"/>
                  <a:ext cx="1695450" cy="1695450"/>
                </a:xfrm>
                <a:custGeom>
                  <a:avLst/>
                  <a:gdLst>
                    <a:gd name="connsiteX0" fmla="*/ 1628775 w 1695450"/>
                    <a:gd name="connsiteY0" fmla="*/ 518160 h 1695450"/>
                    <a:gd name="connsiteX1" fmla="*/ 1695450 w 1695450"/>
                    <a:gd name="connsiteY1" fmla="*/ 847725 h 1695450"/>
                    <a:gd name="connsiteX2" fmla="*/ 1628775 w 1695450"/>
                    <a:gd name="connsiteY2" fmla="*/ 1177290 h 1695450"/>
                    <a:gd name="connsiteX3" fmla="*/ 1446848 w 1695450"/>
                    <a:gd name="connsiteY3" fmla="*/ 1446848 h 1695450"/>
                    <a:gd name="connsiteX4" fmla="*/ 1177290 w 1695450"/>
                    <a:gd name="connsiteY4" fmla="*/ 1628775 h 1695450"/>
                    <a:gd name="connsiteX5" fmla="*/ 847725 w 1695450"/>
                    <a:gd name="connsiteY5" fmla="*/ 1695450 h 1695450"/>
                    <a:gd name="connsiteX6" fmla="*/ 518160 w 1695450"/>
                    <a:gd name="connsiteY6" fmla="*/ 1628775 h 1695450"/>
                    <a:gd name="connsiteX7" fmla="*/ 248603 w 1695450"/>
                    <a:gd name="connsiteY7" fmla="*/ 1446848 h 1695450"/>
                    <a:gd name="connsiteX8" fmla="*/ 66675 w 1695450"/>
                    <a:gd name="connsiteY8" fmla="*/ 1177290 h 1695450"/>
                    <a:gd name="connsiteX9" fmla="*/ 0 w 1695450"/>
                    <a:gd name="connsiteY9" fmla="*/ 847725 h 1695450"/>
                    <a:gd name="connsiteX10" fmla="*/ 66675 w 1695450"/>
                    <a:gd name="connsiteY10" fmla="*/ 518160 h 1695450"/>
                    <a:gd name="connsiteX11" fmla="*/ 248603 w 1695450"/>
                    <a:gd name="connsiteY11" fmla="*/ 248603 h 1695450"/>
                    <a:gd name="connsiteX12" fmla="*/ 518160 w 1695450"/>
                    <a:gd name="connsiteY12" fmla="*/ 66675 h 1695450"/>
                    <a:gd name="connsiteX13" fmla="*/ 847725 w 1695450"/>
                    <a:gd name="connsiteY13"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95450">
                      <a:moveTo>
                        <a:pt x="1628775" y="518160"/>
                      </a:moveTo>
                      <a:cubicBezTo>
                        <a:pt x="1671638" y="619125"/>
                        <a:pt x="1695450" y="731520"/>
                        <a:pt x="1695450" y="847725"/>
                      </a:cubicBezTo>
                      <a:cubicBezTo>
                        <a:pt x="1695450" y="963930"/>
                        <a:pt x="1671638" y="1076325"/>
                        <a:pt x="1628775" y="1177290"/>
                      </a:cubicBezTo>
                      <a:cubicBezTo>
                        <a:pt x="1585913" y="1278255"/>
                        <a:pt x="1524000" y="1369695"/>
                        <a:pt x="1446848" y="1446848"/>
                      </a:cubicBezTo>
                      <a:cubicBezTo>
                        <a:pt x="1369695" y="1524000"/>
                        <a:pt x="1279208" y="1585913"/>
                        <a:pt x="1177290" y="1628775"/>
                      </a:cubicBezTo>
                      <a:cubicBezTo>
                        <a:pt x="1075373" y="1671638"/>
                        <a:pt x="963930" y="1695450"/>
                        <a:pt x="847725" y="1695450"/>
                      </a:cubicBezTo>
                      <a:cubicBezTo>
                        <a:pt x="731520" y="1695450"/>
                        <a:pt x="619125" y="1671638"/>
                        <a:pt x="518160" y="1628775"/>
                      </a:cubicBezTo>
                      <a:cubicBezTo>
                        <a:pt x="417195" y="1585913"/>
                        <a:pt x="325755" y="1524000"/>
                        <a:pt x="248603" y="1446848"/>
                      </a:cubicBezTo>
                      <a:cubicBezTo>
                        <a:pt x="171450" y="1369695"/>
                        <a:pt x="109538" y="1279208"/>
                        <a:pt x="66675" y="1177290"/>
                      </a:cubicBezTo>
                      <a:cubicBezTo>
                        <a:pt x="23813" y="1075373"/>
                        <a:pt x="0" y="963930"/>
                        <a:pt x="0" y="847725"/>
                      </a:cubicBezTo>
                      <a:cubicBezTo>
                        <a:pt x="0" y="731520"/>
                        <a:pt x="23813" y="619125"/>
                        <a:pt x="66675" y="518160"/>
                      </a:cubicBezTo>
                      <a:cubicBezTo>
                        <a:pt x="109538" y="417195"/>
                        <a:pt x="171450" y="325755"/>
                        <a:pt x="248603" y="248603"/>
                      </a:cubicBezTo>
                      <a:cubicBezTo>
                        <a:pt x="325755" y="171450"/>
                        <a:pt x="416243" y="109538"/>
                        <a:pt x="518160" y="66675"/>
                      </a:cubicBezTo>
                      <a:cubicBezTo>
                        <a:pt x="620078" y="23813"/>
                        <a:pt x="731520" y="0"/>
                        <a:pt x="847725" y="0"/>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6F84897-4BED-4768-8E81-312A3D59FAF6}"/>
                    </a:ext>
                  </a:extLst>
                </p:cNvPr>
                <p:cNvSpPr/>
                <p:nvPr/>
              </p:nvSpPr>
              <p:spPr>
                <a:xfrm>
                  <a:off x="6706321" y="2239786"/>
                  <a:ext cx="275272" cy="200977"/>
                </a:xfrm>
                <a:custGeom>
                  <a:avLst/>
                  <a:gdLst>
                    <a:gd name="connsiteX0" fmla="*/ 0 w 275272"/>
                    <a:gd name="connsiteY0" fmla="*/ 200978 h 200977"/>
                    <a:gd name="connsiteX1" fmla="*/ 74295 w 275272"/>
                    <a:gd name="connsiteY1" fmla="*/ 0 h 200977"/>
                    <a:gd name="connsiteX2" fmla="*/ 275272 w 275272"/>
                    <a:gd name="connsiteY2" fmla="*/ 74295 h 200977"/>
                  </a:gdLst>
                  <a:ahLst/>
                  <a:cxnLst>
                    <a:cxn ang="0">
                      <a:pos x="connsiteX0" y="connsiteY0"/>
                    </a:cxn>
                    <a:cxn ang="0">
                      <a:pos x="connsiteX1" y="connsiteY1"/>
                    </a:cxn>
                    <a:cxn ang="0">
                      <a:pos x="connsiteX2" y="connsiteY2"/>
                    </a:cxn>
                  </a:cxnLst>
                  <a:rect l="l" t="t" r="r" b="b"/>
                  <a:pathLst>
                    <a:path w="275272" h="200977">
                      <a:moveTo>
                        <a:pt x="0" y="200978"/>
                      </a:moveTo>
                      <a:lnTo>
                        <a:pt x="74295" y="0"/>
                      </a:lnTo>
                      <a:lnTo>
                        <a:pt x="275272" y="74295"/>
                      </a:ln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F9F266BB-1AB3-4A84-9124-511869720772}"/>
                    </a:ext>
                  </a:extLst>
                </p:cNvPr>
                <p:cNvSpPr/>
                <p:nvPr/>
              </p:nvSpPr>
              <p:spPr>
                <a:xfrm>
                  <a:off x="6012901" y="2575066"/>
                  <a:ext cx="9525" cy="514350"/>
                </a:xfrm>
                <a:custGeom>
                  <a:avLst/>
                  <a:gdLst>
                    <a:gd name="connsiteX0" fmla="*/ 0 w 9525"/>
                    <a:gd name="connsiteY0" fmla="*/ 0 h 514350"/>
                    <a:gd name="connsiteX1" fmla="*/ 0 w 9525"/>
                    <a:gd name="connsiteY1" fmla="*/ 514350 h 514350"/>
                  </a:gdLst>
                  <a:ahLst/>
                  <a:cxnLst>
                    <a:cxn ang="0">
                      <a:pos x="connsiteX0" y="connsiteY0"/>
                    </a:cxn>
                    <a:cxn ang="0">
                      <a:pos x="connsiteX1" y="connsiteY1"/>
                    </a:cxn>
                  </a:cxnLst>
                  <a:rect l="l" t="t" r="r" b="b"/>
                  <a:pathLst>
                    <a:path w="9525" h="514350">
                      <a:moveTo>
                        <a:pt x="0" y="0"/>
                      </a:moveTo>
                      <a:lnTo>
                        <a:pt x="0" y="514350"/>
                      </a:lnTo>
                    </a:path>
                  </a:pathLst>
                </a:custGeom>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61CF5EB8-1483-4F3E-A0D9-8A82EB38E760}"/>
                    </a:ext>
                  </a:extLst>
                </p:cNvPr>
                <p:cNvSpPr/>
                <p:nvPr/>
              </p:nvSpPr>
              <p:spPr>
                <a:xfrm>
                  <a:off x="5578562" y="2330274"/>
                  <a:ext cx="860108" cy="247649"/>
                </a:xfrm>
                <a:custGeom>
                  <a:avLst/>
                  <a:gdLst>
                    <a:gd name="connsiteX0" fmla="*/ 0 w 860107"/>
                    <a:gd name="connsiteY0" fmla="*/ 0 h 247650"/>
                    <a:gd name="connsiteX1" fmla="*/ 430530 w 860107"/>
                    <a:gd name="connsiteY1" fmla="*/ 247650 h 247650"/>
                    <a:gd name="connsiteX2" fmla="*/ 860107 w 860107"/>
                    <a:gd name="connsiteY2" fmla="*/ 0 h 247650"/>
                  </a:gdLst>
                  <a:ahLst/>
                  <a:cxnLst>
                    <a:cxn ang="0">
                      <a:pos x="connsiteX0" y="connsiteY0"/>
                    </a:cxn>
                    <a:cxn ang="0">
                      <a:pos x="connsiteX1" y="connsiteY1"/>
                    </a:cxn>
                    <a:cxn ang="0">
                      <a:pos x="connsiteX2" y="connsiteY2"/>
                    </a:cxn>
                  </a:cxnLst>
                  <a:rect l="l" t="t" r="r" b="b"/>
                  <a:pathLst>
                    <a:path w="860107" h="247650">
                      <a:moveTo>
                        <a:pt x="0" y="0"/>
                      </a:moveTo>
                      <a:lnTo>
                        <a:pt x="430530" y="247650"/>
                      </a:lnTo>
                      <a:lnTo>
                        <a:pt x="860107" y="0"/>
                      </a:ln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5" name="Hexagon 234">
                <a:extLst>
                  <a:ext uri="{FF2B5EF4-FFF2-40B4-BE49-F238E27FC236}">
                    <a16:creationId xmlns:a16="http://schemas.microsoft.com/office/drawing/2014/main" id="{1E76BA45-34C8-481E-89BA-0C619F885657}"/>
                  </a:ext>
                </a:extLst>
              </p:cNvPr>
              <p:cNvSpPr/>
              <p:nvPr/>
            </p:nvSpPr>
            <p:spPr bwMode="auto">
              <a:xfrm rot="1800000">
                <a:off x="5746625" y="2358421"/>
                <a:ext cx="754154" cy="650132"/>
              </a:xfrm>
              <a:prstGeom prst="hexagon">
                <a:avLst>
                  <a:gd name="adj" fmla="val 27701"/>
                  <a:gd name="vf" fmla="val 115470"/>
                </a:avLst>
              </a:prstGeom>
              <a:no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240" name="Group 239">
            <a:extLst>
              <a:ext uri="{FF2B5EF4-FFF2-40B4-BE49-F238E27FC236}">
                <a16:creationId xmlns:a16="http://schemas.microsoft.com/office/drawing/2014/main" id="{BF7BADC5-F699-4A80-92A5-576436961D93}"/>
              </a:ext>
            </a:extLst>
          </p:cNvPr>
          <p:cNvGrpSpPr/>
          <p:nvPr/>
        </p:nvGrpSpPr>
        <p:grpSpPr>
          <a:xfrm>
            <a:off x="8766131" y="2314669"/>
            <a:ext cx="1285165" cy="1285165"/>
            <a:chOff x="7378911" y="1673847"/>
            <a:chExt cx="2030537" cy="2030537"/>
          </a:xfrm>
        </p:grpSpPr>
        <p:sp>
          <p:nvSpPr>
            <p:cNvPr id="241" name="Oval 240">
              <a:extLst>
                <a:ext uri="{FF2B5EF4-FFF2-40B4-BE49-F238E27FC236}">
                  <a16:creationId xmlns:a16="http://schemas.microsoft.com/office/drawing/2014/main" id="{0D1149B0-F634-4CBA-A6D6-651C59403F4E}"/>
                </a:ext>
              </a:extLst>
            </p:cNvPr>
            <p:cNvSpPr/>
            <p:nvPr/>
          </p:nvSpPr>
          <p:spPr bwMode="auto">
            <a:xfrm>
              <a:off x="7378911" y="1673847"/>
              <a:ext cx="2030537" cy="2030537"/>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42" name="Group 241">
              <a:extLst>
                <a:ext uri="{FF2B5EF4-FFF2-40B4-BE49-F238E27FC236}">
                  <a16:creationId xmlns:a16="http://schemas.microsoft.com/office/drawing/2014/main" id="{945E267F-A4C3-479D-8F5B-7FA583C50D91}"/>
                </a:ext>
              </a:extLst>
            </p:cNvPr>
            <p:cNvGrpSpPr/>
            <p:nvPr/>
          </p:nvGrpSpPr>
          <p:grpSpPr>
            <a:xfrm>
              <a:off x="7768894" y="2018814"/>
              <a:ext cx="1242345" cy="1261711"/>
              <a:chOff x="7768894" y="2018814"/>
              <a:chExt cx="1242345" cy="1261711"/>
            </a:xfrm>
          </p:grpSpPr>
          <p:sp>
            <p:nvSpPr>
              <p:cNvPr id="243" name="Rectangle 242">
                <a:extLst>
                  <a:ext uri="{FF2B5EF4-FFF2-40B4-BE49-F238E27FC236}">
                    <a16:creationId xmlns:a16="http://schemas.microsoft.com/office/drawing/2014/main" id="{5CE4AAFF-0C91-43DD-B7D3-8E33EF7B06E7}"/>
                  </a:ext>
                </a:extLst>
              </p:cNvPr>
              <p:cNvSpPr/>
              <p:nvPr/>
            </p:nvSpPr>
            <p:spPr bwMode="auto">
              <a:xfrm>
                <a:off x="8795997" y="2368015"/>
                <a:ext cx="71028" cy="334232"/>
              </a:xfrm>
              <a:prstGeom prst="rect">
                <a:avLst/>
              </a:pr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7DCE9EC0-809D-473C-91BC-0C5125649C72}"/>
                  </a:ext>
                </a:extLst>
              </p:cNvPr>
              <p:cNvSpPr/>
              <p:nvPr/>
            </p:nvSpPr>
            <p:spPr>
              <a:xfrm>
                <a:off x="8722181" y="3085293"/>
                <a:ext cx="194321" cy="194321"/>
              </a:xfrm>
              <a:custGeom>
                <a:avLst/>
                <a:gdLst>
                  <a:gd name="connsiteX0" fmla="*/ 0 w 202882"/>
                  <a:gd name="connsiteY0" fmla="*/ 0 h 202882"/>
                  <a:gd name="connsiteX1" fmla="*/ 202882 w 202882"/>
                  <a:gd name="connsiteY1" fmla="*/ 0 h 202882"/>
                  <a:gd name="connsiteX2" fmla="*/ 202882 w 202882"/>
                  <a:gd name="connsiteY2" fmla="*/ 202883 h 202882"/>
                  <a:gd name="connsiteX3" fmla="*/ 0 w 202882"/>
                  <a:gd name="connsiteY3" fmla="*/ 202883 h 202882"/>
                </a:gdLst>
                <a:ahLst/>
                <a:cxnLst>
                  <a:cxn ang="0">
                    <a:pos x="connsiteX0" y="connsiteY0"/>
                  </a:cxn>
                  <a:cxn ang="0">
                    <a:pos x="connsiteX1" y="connsiteY1"/>
                  </a:cxn>
                  <a:cxn ang="0">
                    <a:pos x="connsiteX2" y="connsiteY2"/>
                  </a:cxn>
                  <a:cxn ang="0">
                    <a:pos x="connsiteX3" y="connsiteY3"/>
                  </a:cxn>
                </a:cxnLst>
                <a:rect l="l" t="t" r="r" b="b"/>
                <a:pathLst>
                  <a:path w="202882" h="202882">
                    <a:moveTo>
                      <a:pt x="0" y="0"/>
                    </a:moveTo>
                    <a:lnTo>
                      <a:pt x="202882" y="0"/>
                    </a:lnTo>
                    <a:lnTo>
                      <a:pt x="202882" y="202883"/>
                    </a:lnTo>
                    <a:lnTo>
                      <a:pt x="0" y="202883"/>
                    </a:ln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8F881257-CCD9-4136-897C-2D134F3BC5B6}"/>
                  </a:ext>
                </a:extLst>
              </p:cNvPr>
              <p:cNvSpPr/>
              <p:nvPr/>
            </p:nvSpPr>
            <p:spPr>
              <a:xfrm>
                <a:off x="8379471" y="3089854"/>
                <a:ext cx="219865" cy="187934"/>
              </a:xfrm>
              <a:custGeom>
                <a:avLst/>
                <a:gdLst>
                  <a:gd name="connsiteX0" fmla="*/ 115252 w 229552"/>
                  <a:gd name="connsiteY0" fmla="*/ 0 h 196214"/>
                  <a:gd name="connsiteX1" fmla="*/ 0 w 229552"/>
                  <a:gd name="connsiteY1" fmla="*/ 196215 h 196214"/>
                  <a:gd name="connsiteX2" fmla="*/ 229552 w 229552"/>
                  <a:gd name="connsiteY2" fmla="*/ 196215 h 196214"/>
                </a:gdLst>
                <a:ahLst/>
                <a:cxnLst>
                  <a:cxn ang="0">
                    <a:pos x="connsiteX0" y="connsiteY0"/>
                  </a:cxn>
                  <a:cxn ang="0">
                    <a:pos x="connsiteX1" y="connsiteY1"/>
                  </a:cxn>
                  <a:cxn ang="0">
                    <a:pos x="connsiteX2" y="connsiteY2"/>
                  </a:cxn>
                </a:cxnLst>
                <a:rect l="l" t="t" r="r" b="b"/>
                <a:pathLst>
                  <a:path w="229552" h="196214">
                    <a:moveTo>
                      <a:pt x="115252" y="0"/>
                    </a:moveTo>
                    <a:lnTo>
                      <a:pt x="0" y="196215"/>
                    </a:lnTo>
                    <a:lnTo>
                      <a:pt x="229552" y="196215"/>
                    </a:ln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0D05FCA1-7C35-427C-9FD6-2396F56EE688}"/>
                  </a:ext>
                </a:extLst>
              </p:cNvPr>
              <p:cNvSpPr/>
              <p:nvPr/>
            </p:nvSpPr>
            <p:spPr>
              <a:xfrm>
                <a:off x="8078956" y="3085293"/>
                <a:ext cx="195233" cy="195232"/>
              </a:xfrm>
              <a:custGeom>
                <a:avLst/>
                <a:gdLst>
                  <a:gd name="connsiteX0" fmla="*/ 203835 w 203835"/>
                  <a:gd name="connsiteY0" fmla="*/ 101918 h 203834"/>
                  <a:gd name="connsiteX1" fmla="*/ 101918 w 203835"/>
                  <a:gd name="connsiteY1" fmla="*/ 203835 h 203834"/>
                  <a:gd name="connsiteX2" fmla="*/ 0 w 203835"/>
                  <a:gd name="connsiteY2" fmla="*/ 101918 h 203834"/>
                  <a:gd name="connsiteX3" fmla="*/ 101918 w 203835"/>
                  <a:gd name="connsiteY3" fmla="*/ 0 h 203834"/>
                  <a:gd name="connsiteX4" fmla="*/ 203835 w 203835"/>
                  <a:gd name="connsiteY4" fmla="*/ 101918 h 20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5" h="203834">
                    <a:moveTo>
                      <a:pt x="203835" y="101918"/>
                    </a:moveTo>
                    <a:cubicBezTo>
                      <a:pt x="203835" y="158205"/>
                      <a:pt x="158205" y="203835"/>
                      <a:pt x="101918" y="203835"/>
                    </a:cubicBezTo>
                    <a:cubicBezTo>
                      <a:pt x="45630" y="203835"/>
                      <a:pt x="0" y="158205"/>
                      <a:pt x="0" y="101918"/>
                    </a:cubicBezTo>
                    <a:cubicBezTo>
                      <a:pt x="0" y="45630"/>
                      <a:pt x="45630" y="0"/>
                      <a:pt x="101918" y="0"/>
                    </a:cubicBezTo>
                    <a:cubicBezTo>
                      <a:pt x="158205" y="0"/>
                      <a:pt x="203835" y="45630"/>
                      <a:pt x="203835" y="101918"/>
                    </a:cubicBez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472CF8AA-2FAE-44F5-9B56-996FF35CDC31}"/>
                  </a:ext>
                </a:extLst>
              </p:cNvPr>
              <p:cNvSpPr/>
              <p:nvPr/>
            </p:nvSpPr>
            <p:spPr>
              <a:xfrm>
                <a:off x="8660333" y="2702248"/>
                <a:ext cx="350906" cy="269053"/>
              </a:xfrm>
              <a:custGeom>
                <a:avLst/>
                <a:gdLst>
                  <a:gd name="connsiteX0" fmla="*/ 298132 w 441007"/>
                  <a:gd name="connsiteY0" fmla="*/ 0 h 338137"/>
                  <a:gd name="connsiteX1" fmla="*/ 143827 w 441007"/>
                  <a:gd name="connsiteY1" fmla="*/ 0 h 338137"/>
                  <a:gd name="connsiteX2" fmla="*/ 0 w 441007"/>
                  <a:gd name="connsiteY2" fmla="*/ 206693 h 338137"/>
                  <a:gd name="connsiteX3" fmla="*/ 43815 w 441007"/>
                  <a:gd name="connsiteY3" fmla="*/ 338138 h 338137"/>
                  <a:gd name="connsiteX4" fmla="*/ 104775 w 441007"/>
                  <a:gd name="connsiteY4" fmla="*/ 338138 h 338137"/>
                  <a:gd name="connsiteX5" fmla="*/ 104775 w 441007"/>
                  <a:gd name="connsiteY5" fmla="*/ 195263 h 338137"/>
                  <a:gd name="connsiteX6" fmla="*/ 336232 w 441007"/>
                  <a:gd name="connsiteY6" fmla="*/ 195263 h 338137"/>
                  <a:gd name="connsiteX7" fmla="*/ 336232 w 441007"/>
                  <a:gd name="connsiteY7" fmla="*/ 338138 h 338137"/>
                  <a:gd name="connsiteX8" fmla="*/ 397193 w 441007"/>
                  <a:gd name="connsiteY8" fmla="*/ 338138 h 338137"/>
                  <a:gd name="connsiteX9" fmla="*/ 441007 w 441007"/>
                  <a:gd name="connsiteY9" fmla="*/ 206693 h 338137"/>
                  <a:gd name="connsiteX10" fmla="*/ 298132 w 441007"/>
                  <a:gd name="connsiteY10" fmla="*/ 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007" h="338137">
                    <a:moveTo>
                      <a:pt x="298132" y="0"/>
                    </a:moveTo>
                    <a:lnTo>
                      <a:pt x="143827" y="0"/>
                    </a:lnTo>
                    <a:cubicBezTo>
                      <a:pt x="60007" y="31433"/>
                      <a:pt x="0" y="111443"/>
                      <a:pt x="0" y="206693"/>
                    </a:cubicBezTo>
                    <a:cubicBezTo>
                      <a:pt x="0" y="256223"/>
                      <a:pt x="16192" y="301943"/>
                      <a:pt x="43815" y="338138"/>
                    </a:cubicBezTo>
                    <a:lnTo>
                      <a:pt x="104775" y="338138"/>
                    </a:lnTo>
                    <a:lnTo>
                      <a:pt x="104775" y="195263"/>
                    </a:lnTo>
                    <a:lnTo>
                      <a:pt x="336232" y="195263"/>
                    </a:lnTo>
                    <a:lnTo>
                      <a:pt x="336232" y="338138"/>
                    </a:lnTo>
                    <a:lnTo>
                      <a:pt x="397193" y="338138"/>
                    </a:lnTo>
                    <a:cubicBezTo>
                      <a:pt x="424815" y="300990"/>
                      <a:pt x="441007" y="256223"/>
                      <a:pt x="441007" y="206693"/>
                    </a:cubicBezTo>
                    <a:cubicBezTo>
                      <a:pt x="441007" y="111443"/>
                      <a:pt x="381000" y="30480"/>
                      <a:pt x="298132" y="0"/>
                    </a:cubicBezTo>
                    <a:close/>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93F5314-23DF-4D85-9B52-217E3D169AC7}"/>
                  </a:ext>
                </a:extLst>
              </p:cNvPr>
              <p:cNvSpPr/>
              <p:nvPr/>
            </p:nvSpPr>
            <p:spPr>
              <a:xfrm>
                <a:off x="8871787" y="2380900"/>
                <a:ext cx="7579" cy="321348"/>
              </a:xfrm>
              <a:custGeom>
                <a:avLst/>
                <a:gdLst>
                  <a:gd name="connsiteX0" fmla="*/ 0 w 9525"/>
                  <a:gd name="connsiteY0" fmla="*/ 403860 h 403859"/>
                  <a:gd name="connsiteX1" fmla="*/ 0 w 9525"/>
                  <a:gd name="connsiteY1" fmla="*/ 0 h 403859"/>
                </a:gdLst>
                <a:ahLst/>
                <a:cxnLst>
                  <a:cxn ang="0">
                    <a:pos x="connsiteX0" y="connsiteY0"/>
                  </a:cxn>
                  <a:cxn ang="0">
                    <a:pos x="connsiteX1" y="connsiteY1"/>
                  </a:cxn>
                </a:cxnLst>
                <a:rect l="l" t="t" r="r" b="b"/>
                <a:pathLst>
                  <a:path w="9525" h="403859">
                    <a:moveTo>
                      <a:pt x="0" y="403860"/>
                    </a:moveTo>
                    <a:lnTo>
                      <a:pt x="0"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723277FA-F3CC-4F08-AEC2-3A14B4804F13}"/>
                  </a:ext>
                </a:extLst>
              </p:cNvPr>
              <p:cNvSpPr/>
              <p:nvPr/>
            </p:nvSpPr>
            <p:spPr>
              <a:xfrm>
                <a:off x="8795997" y="2383931"/>
                <a:ext cx="7579" cy="318316"/>
              </a:xfrm>
              <a:custGeom>
                <a:avLst/>
                <a:gdLst>
                  <a:gd name="connsiteX0" fmla="*/ 0 w 9525"/>
                  <a:gd name="connsiteY0" fmla="*/ 0 h 400049"/>
                  <a:gd name="connsiteX1" fmla="*/ 0 w 9525"/>
                  <a:gd name="connsiteY1" fmla="*/ 400050 h 400049"/>
                </a:gdLst>
                <a:ahLst/>
                <a:cxnLst>
                  <a:cxn ang="0">
                    <a:pos x="connsiteX0" y="connsiteY0"/>
                  </a:cxn>
                  <a:cxn ang="0">
                    <a:pos x="connsiteX1" y="connsiteY1"/>
                  </a:cxn>
                </a:cxnLst>
                <a:rect l="l" t="t" r="r" b="b"/>
                <a:pathLst>
                  <a:path w="9525" h="400049">
                    <a:moveTo>
                      <a:pt x="0" y="0"/>
                    </a:moveTo>
                    <a:lnTo>
                      <a:pt x="0" y="40005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A6251F0-EB4C-4E01-9A71-19B691671AEA}"/>
                  </a:ext>
                </a:extLst>
              </p:cNvPr>
              <p:cNvSpPr/>
              <p:nvPr/>
            </p:nvSpPr>
            <p:spPr>
              <a:xfrm>
                <a:off x="7768894" y="2018814"/>
                <a:ext cx="481170" cy="501349"/>
              </a:xfrm>
              <a:custGeom>
                <a:avLst/>
                <a:gdLst>
                  <a:gd name="connsiteX0" fmla="*/ 596146 w 604718"/>
                  <a:gd name="connsiteY0" fmla="*/ 173117 h 630078"/>
                  <a:gd name="connsiteX1" fmla="*/ 537091 w 604718"/>
                  <a:gd name="connsiteY1" fmla="*/ 92154 h 630078"/>
                  <a:gd name="connsiteX2" fmla="*/ 91321 w 604718"/>
                  <a:gd name="connsiteY2" fmla="*/ 92154 h 630078"/>
                  <a:gd name="connsiteX3" fmla="*/ 92274 w 604718"/>
                  <a:gd name="connsiteY3" fmla="*/ 537924 h 630078"/>
                  <a:gd name="connsiteX4" fmla="*/ 538044 w 604718"/>
                  <a:gd name="connsiteY4" fmla="*/ 537924 h 630078"/>
                  <a:gd name="connsiteX5" fmla="*/ 604719 w 604718"/>
                  <a:gd name="connsiteY5" fmla="*/ 438864 h 63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718" h="630078">
                    <a:moveTo>
                      <a:pt x="596146" y="173117"/>
                    </a:moveTo>
                    <a:cubicBezTo>
                      <a:pt x="581859" y="143589"/>
                      <a:pt x="561856" y="116919"/>
                      <a:pt x="537091" y="92154"/>
                    </a:cubicBezTo>
                    <a:cubicBezTo>
                      <a:pt x="414219" y="-30718"/>
                      <a:pt x="214194" y="-30718"/>
                      <a:pt x="91321" y="92154"/>
                    </a:cubicBezTo>
                    <a:cubicBezTo>
                      <a:pt x="-30599" y="215027"/>
                      <a:pt x="-30599" y="415052"/>
                      <a:pt x="92274" y="537924"/>
                    </a:cubicBezTo>
                    <a:cubicBezTo>
                      <a:pt x="215146" y="660797"/>
                      <a:pt x="415171" y="660797"/>
                      <a:pt x="538044" y="537924"/>
                    </a:cubicBezTo>
                    <a:cubicBezTo>
                      <a:pt x="567571" y="508397"/>
                      <a:pt x="589479" y="475059"/>
                      <a:pt x="604719" y="438864"/>
                    </a:cubicBezTo>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E3A87C1C-E674-464E-A094-12D96502C7C8}"/>
                  </a:ext>
                </a:extLst>
              </p:cNvPr>
              <p:cNvSpPr/>
              <p:nvPr/>
            </p:nvSpPr>
            <p:spPr>
              <a:xfrm>
                <a:off x="8244001" y="2156562"/>
                <a:ext cx="519159" cy="211453"/>
              </a:xfrm>
              <a:custGeom>
                <a:avLst/>
                <a:gdLst>
                  <a:gd name="connsiteX0" fmla="*/ 649605 w 652462"/>
                  <a:gd name="connsiteY0" fmla="*/ 39052 h 265747"/>
                  <a:gd name="connsiteX1" fmla="*/ 652463 w 652462"/>
                  <a:gd name="connsiteY1" fmla="*/ 37147 h 265747"/>
                  <a:gd name="connsiteX2" fmla="*/ 0 w 652462"/>
                  <a:gd name="connsiteY2" fmla="*/ 0 h 265747"/>
                  <a:gd name="connsiteX3" fmla="*/ 8573 w 652462"/>
                  <a:gd name="connsiteY3" fmla="*/ 265747 h 265747"/>
                  <a:gd name="connsiteX4" fmla="*/ 634365 w 652462"/>
                  <a:gd name="connsiteY4" fmla="*/ 230505 h 265747"/>
                  <a:gd name="connsiteX5" fmla="*/ 649605 w 652462"/>
                  <a:gd name="connsiteY5" fmla="*/ 39052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62" h="265747">
                    <a:moveTo>
                      <a:pt x="649605" y="39052"/>
                    </a:moveTo>
                    <a:cubicBezTo>
                      <a:pt x="650558" y="38100"/>
                      <a:pt x="651510" y="37147"/>
                      <a:pt x="652463" y="37147"/>
                    </a:cubicBezTo>
                    <a:lnTo>
                      <a:pt x="0" y="0"/>
                    </a:lnTo>
                    <a:cubicBezTo>
                      <a:pt x="41910" y="82867"/>
                      <a:pt x="44768" y="180975"/>
                      <a:pt x="8573" y="265747"/>
                    </a:cubicBezTo>
                    <a:lnTo>
                      <a:pt x="634365" y="230505"/>
                    </a:lnTo>
                    <a:cubicBezTo>
                      <a:pt x="592455" y="172402"/>
                      <a:pt x="597218" y="91440"/>
                      <a:pt x="649605" y="39052"/>
                    </a:cubicBezTo>
                    <a:close/>
                  </a:path>
                </a:pathLst>
              </a:custGeom>
              <a:solidFill>
                <a:srgbClr val="FFFFFF"/>
              </a:solidFill>
              <a:ln w="19050" cap="sq">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11533B0E-97E2-4F43-A2DE-F7A43339DE0F}"/>
                  </a:ext>
                </a:extLst>
              </p:cNvPr>
              <p:cNvSpPr/>
              <p:nvPr/>
            </p:nvSpPr>
            <p:spPr bwMode="auto">
              <a:xfrm>
                <a:off x="8715832" y="2150616"/>
                <a:ext cx="237744" cy="237744"/>
              </a:xfrm>
              <a:prstGeom prst="ellipse">
                <a:avLst/>
              </a:pr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253" name="Group 252">
            <a:extLst>
              <a:ext uri="{FF2B5EF4-FFF2-40B4-BE49-F238E27FC236}">
                <a16:creationId xmlns:a16="http://schemas.microsoft.com/office/drawing/2014/main" id="{83EB6986-60B0-4F9B-A4D7-CCA0D2671CD6}"/>
              </a:ext>
            </a:extLst>
          </p:cNvPr>
          <p:cNvGrpSpPr/>
          <p:nvPr/>
        </p:nvGrpSpPr>
        <p:grpSpPr>
          <a:xfrm>
            <a:off x="10373762" y="2314669"/>
            <a:ext cx="1285165" cy="1285165"/>
            <a:chOff x="9642225" y="1673847"/>
            <a:chExt cx="2030537" cy="2030537"/>
          </a:xfrm>
        </p:grpSpPr>
        <p:sp>
          <p:nvSpPr>
            <p:cNvPr id="254" name="Oval 253">
              <a:extLst>
                <a:ext uri="{FF2B5EF4-FFF2-40B4-BE49-F238E27FC236}">
                  <a16:creationId xmlns:a16="http://schemas.microsoft.com/office/drawing/2014/main" id="{6970E3F9-DC8E-4806-ACB9-A0AE4A6550A6}"/>
                </a:ext>
              </a:extLst>
            </p:cNvPr>
            <p:cNvSpPr/>
            <p:nvPr/>
          </p:nvSpPr>
          <p:spPr bwMode="auto">
            <a:xfrm>
              <a:off x="9642225" y="1673847"/>
              <a:ext cx="2030537" cy="2030537"/>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5" name="Group 254">
              <a:extLst>
                <a:ext uri="{FF2B5EF4-FFF2-40B4-BE49-F238E27FC236}">
                  <a16:creationId xmlns:a16="http://schemas.microsoft.com/office/drawing/2014/main" id="{2E9B278C-0F81-4A48-9838-3A9384655E0A}"/>
                </a:ext>
              </a:extLst>
            </p:cNvPr>
            <p:cNvGrpSpPr/>
            <p:nvPr/>
          </p:nvGrpSpPr>
          <p:grpSpPr>
            <a:xfrm>
              <a:off x="10102424" y="2297117"/>
              <a:ext cx="1111392" cy="771452"/>
              <a:chOff x="10102424" y="2297117"/>
              <a:chExt cx="1111392" cy="771452"/>
            </a:xfrm>
          </p:grpSpPr>
          <p:sp>
            <p:nvSpPr>
              <p:cNvPr id="256" name="Freeform: Shape 255">
                <a:extLst>
                  <a:ext uri="{FF2B5EF4-FFF2-40B4-BE49-F238E27FC236}">
                    <a16:creationId xmlns:a16="http://schemas.microsoft.com/office/drawing/2014/main" id="{7DB00A5F-0EA8-4C73-AB6B-35CD5CECE11F}"/>
                  </a:ext>
                </a:extLst>
              </p:cNvPr>
              <p:cNvSpPr/>
              <p:nvPr/>
            </p:nvSpPr>
            <p:spPr>
              <a:xfrm>
                <a:off x="10102424" y="2391196"/>
                <a:ext cx="827900" cy="608381"/>
              </a:xfrm>
              <a:custGeom>
                <a:avLst/>
                <a:gdLst>
                  <a:gd name="connsiteX0" fmla="*/ 1257300 w 1257300"/>
                  <a:gd name="connsiteY0" fmla="*/ 923925 h 923925"/>
                  <a:gd name="connsiteX1" fmla="*/ 0 w 1257300"/>
                  <a:gd name="connsiteY1" fmla="*/ 923925 h 923925"/>
                  <a:gd name="connsiteX2" fmla="*/ 0 w 1257300"/>
                  <a:gd name="connsiteY2" fmla="*/ 0 h 923925"/>
                  <a:gd name="connsiteX3" fmla="*/ 108585 w 1257300"/>
                  <a:gd name="connsiteY3" fmla="*/ 0 h 923925"/>
                </a:gdLst>
                <a:ahLst/>
                <a:cxnLst>
                  <a:cxn ang="0">
                    <a:pos x="connsiteX0" y="connsiteY0"/>
                  </a:cxn>
                  <a:cxn ang="0">
                    <a:pos x="connsiteX1" y="connsiteY1"/>
                  </a:cxn>
                  <a:cxn ang="0">
                    <a:pos x="connsiteX2" y="connsiteY2"/>
                  </a:cxn>
                  <a:cxn ang="0">
                    <a:pos x="connsiteX3" y="connsiteY3"/>
                  </a:cxn>
                </a:cxnLst>
                <a:rect l="l" t="t" r="r" b="b"/>
                <a:pathLst>
                  <a:path w="1257300" h="923925">
                    <a:moveTo>
                      <a:pt x="1257300" y="923925"/>
                    </a:moveTo>
                    <a:lnTo>
                      <a:pt x="0" y="923925"/>
                    </a:lnTo>
                    <a:lnTo>
                      <a:pt x="0" y="0"/>
                    </a:lnTo>
                    <a:lnTo>
                      <a:pt x="10858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869496DB-0775-4E45-B152-F87D53A277EB}"/>
                  </a:ext>
                </a:extLst>
              </p:cNvPr>
              <p:cNvSpPr/>
              <p:nvPr/>
            </p:nvSpPr>
            <p:spPr>
              <a:xfrm>
                <a:off x="11046355" y="2391196"/>
                <a:ext cx="167461" cy="608381"/>
              </a:xfrm>
              <a:custGeom>
                <a:avLst/>
                <a:gdLst>
                  <a:gd name="connsiteX0" fmla="*/ 148590 w 254317"/>
                  <a:gd name="connsiteY0" fmla="*/ 0 h 923925"/>
                  <a:gd name="connsiteX1" fmla="*/ 254317 w 254317"/>
                  <a:gd name="connsiteY1" fmla="*/ 0 h 923925"/>
                  <a:gd name="connsiteX2" fmla="*/ 254317 w 254317"/>
                  <a:gd name="connsiteY2" fmla="*/ 923925 h 923925"/>
                  <a:gd name="connsiteX3" fmla="*/ 0 w 254317"/>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254317" h="923925">
                    <a:moveTo>
                      <a:pt x="148590" y="0"/>
                    </a:moveTo>
                    <a:lnTo>
                      <a:pt x="254317" y="0"/>
                    </a:lnTo>
                    <a:lnTo>
                      <a:pt x="254317" y="923925"/>
                    </a:lnTo>
                    <a:lnTo>
                      <a:pt x="0" y="923925"/>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DAE35FD4-0727-41EE-9A81-171CB59D2CCA}"/>
                  </a:ext>
                </a:extLst>
              </p:cNvPr>
              <p:cNvSpPr/>
              <p:nvPr/>
            </p:nvSpPr>
            <p:spPr>
              <a:xfrm>
                <a:off x="10925933" y="2905498"/>
                <a:ext cx="120421" cy="163071"/>
              </a:xfrm>
              <a:custGeom>
                <a:avLst/>
                <a:gdLst>
                  <a:gd name="connsiteX0" fmla="*/ 182880 w 182879"/>
                  <a:gd name="connsiteY0" fmla="*/ 0 h 247650"/>
                  <a:gd name="connsiteX1" fmla="*/ 182880 w 182879"/>
                  <a:gd name="connsiteY1" fmla="*/ 104775 h 247650"/>
                  <a:gd name="connsiteX2" fmla="*/ 182880 w 182879"/>
                  <a:gd name="connsiteY2" fmla="*/ 247650 h 247650"/>
                  <a:gd name="connsiteX3" fmla="*/ 91440 w 182879"/>
                  <a:gd name="connsiteY3" fmla="*/ 190500 h 247650"/>
                  <a:gd name="connsiteX4" fmla="*/ 0 w 182879"/>
                  <a:gd name="connsiteY4" fmla="*/ 247650 h 247650"/>
                  <a:gd name="connsiteX5" fmla="*/ 0 w 182879"/>
                  <a:gd name="connsiteY5" fmla="*/ 104775 h 247650"/>
                  <a:gd name="connsiteX6" fmla="*/ 0 w 182879"/>
                  <a:gd name="connsiteY6"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79" h="247650">
                    <a:moveTo>
                      <a:pt x="182880" y="0"/>
                    </a:moveTo>
                    <a:lnTo>
                      <a:pt x="182880" y="104775"/>
                    </a:lnTo>
                    <a:lnTo>
                      <a:pt x="182880" y="247650"/>
                    </a:lnTo>
                    <a:lnTo>
                      <a:pt x="91440" y="190500"/>
                    </a:lnTo>
                    <a:lnTo>
                      <a:pt x="0" y="247650"/>
                    </a:lnTo>
                    <a:lnTo>
                      <a:pt x="0" y="104775"/>
                    </a:lnTo>
                    <a:lnTo>
                      <a:pt x="0" y="0"/>
                    </a:lnTo>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5D256F12-D942-4B0D-857E-8A99CF7F3FD1}"/>
                  </a:ext>
                </a:extLst>
              </p:cNvPr>
              <p:cNvSpPr/>
              <p:nvPr/>
            </p:nvSpPr>
            <p:spPr>
              <a:xfrm>
                <a:off x="10170161" y="2297117"/>
                <a:ext cx="975291" cy="633469"/>
              </a:xfrm>
              <a:custGeom>
                <a:avLst/>
                <a:gdLst>
                  <a:gd name="connsiteX0" fmla="*/ 741045 w 1481137"/>
                  <a:gd name="connsiteY0" fmla="*/ 962025 h 962025"/>
                  <a:gd name="connsiteX1" fmla="*/ 1109663 w 1481137"/>
                  <a:gd name="connsiteY1" fmla="*/ 928688 h 962025"/>
                  <a:gd name="connsiteX2" fmla="*/ 1481138 w 1481137"/>
                  <a:gd name="connsiteY2" fmla="*/ 962025 h 962025"/>
                  <a:gd name="connsiteX3" fmla="*/ 1481138 w 1481137"/>
                  <a:gd name="connsiteY3" fmla="*/ 33338 h 962025"/>
                  <a:gd name="connsiteX4" fmla="*/ 1109663 w 1481137"/>
                  <a:gd name="connsiteY4" fmla="*/ 0 h 962025"/>
                  <a:gd name="connsiteX5" fmla="*/ 741045 w 1481137"/>
                  <a:gd name="connsiteY5" fmla="*/ 33338 h 962025"/>
                  <a:gd name="connsiteX6" fmla="*/ 741045 w 1481137"/>
                  <a:gd name="connsiteY6" fmla="*/ 33338 h 962025"/>
                  <a:gd name="connsiteX7" fmla="*/ 371475 w 1481137"/>
                  <a:gd name="connsiteY7" fmla="*/ 0 h 962025"/>
                  <a:gd name="connsiteX8" fmla="*/ 0 w 1481137"/>
                  <a:gd name="connsiteY8" fmla="*/ 33338 h 962025"/>
                  <a:gd name="connsiteX9" fmla="*/ 0 w 1481137"/>
                  <a:gd name="connsiteY9" fmla="*/ 962025 h 962025"/>
                  <a:gd name="connsiteX10" fmla="*/ 371475 w 1481137"/>
                  <a:gd name="connsiteY10" fmla="*/ 928688 h 962025"/>
                  <a:gd name="connsiteX11" fmla="*/ 741045 w 1481137"/>
                  <a:gd name="connsiteY11" fmla="*/ 962025 h 962025"/>
                  <a:gd name="connsiteX12" fmla="*/ 741045 w 1481137"/>
                  <a:gd name="connsiteY12" fmla="*/ 96202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137" h="962025">
                    <a:moveTo>
                      <a:pt x="741045" y="962025"/>
                    </a:moveTo>
                    <a:cubicBezTo>
                      <a:pt x="741045" y="962025"/>
                      <a:pt x="904875" y="928688"/>
                      <a:pt x="1109663" y="928688"/>
                    </a:cubicBezTo>
                    <a:cubicBezTo>
                      <a:pt x="1314450" y="928688"/>
                      <a:pt x="1481138" y="962025"/>
                      <a:pt x="1481138" y="962025"/>
                    </a:cubicBezTo>
                    <a:lnTo>
                      <a:pt x="1481138" y="33338"/>
                    </a:lnTo>
                    <a:cubicBezTo>
                      <a:pt x="1481138" y="33338"/>
                      <a:pt x="1314450" y="0"/>
                      <a:pt x="1109663" y="0"/>
                    </a:cubicBezTo>
                    <a:cubicBezTo>
                      <a:pt x="904875" y="0"/>
                      <a:pt x="741045" y="33338"/>
                      <a:pt x="741045" y="33338"/>
                    </a:cubicBezTo>
                    <a:lnTo>
                      <a:pt x="741045" y="33338"/>
                    </a:lnTo>
                    <a:cubicBezTo>
                      <a:pt x="741045" y="33338"/>
                      <a:pt x="577215" y="0"/>
                      <a:pt x="371475" y="0"/>
                    </a:cubicBezTo>
                    <a:cubicBezTo>
                      <a:pt x="165735" y="0"/>
                      <a:pt x="0" y="33338"/>
                      <a:pt x="0" y="33338"/>
                    </a:cubicBezTo>
                    <a:lnTo>
                      <a:pt x="0" y="962025"/>
                    </a:lnTo>
                    <a:cubicBezTo>
                      <a:pt x="0" y="962025"/>
                      <a:pt x="166687" y="928688"/>
                      <a:pt x="371475" y="928688"/>
                    </a:cubicBezTo>
                    <a:cubicBezTo>
                      <a:pt x="576263" y="928688"/>
                      <a:pt x="741045" y="962025"/>
                      <a:pt x="741045" y="962025"/>
                    </a:cubicBezTo>
                    <a:lnTo>
                      <a:pt x="741045" y="962025"/>
                    </a:lnTo>
                    <a:close/>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C13C9352-55E7-4924-94C0-1D3EE9727C51}"/>
                  </a:ext>
                </a:extLst>
              </p:cNvPr>
              <p:cNvSpPr/>
              <p:nvPr/>
            </p:nvSpPr>
            <p:spPr>
              <a:xfrm>
                <a:off x="10658120" y="2319069"/>
                <a:ext cx="6272" cy="614653"/>
              </a:xfrm>
              <a:custGeom>
                <a:avLst/>
                <a:gdLst>
                  <a:gd name="connsiteX0" fmla="*/ 0 w 9525"/>
                  <a:gd name="connsiteY0" fmla="*/ 0 h 933450"/>
                  <a:gd name="connsiteX1" fmla="*/ 0 w 9525"/>
                  <a:gd name="connsiteY1" fmla="*/ 933450 h 933450"/>
                </a:gdLst>
                <a:ahLst/>
                <a:cxnLst>
                  <a:cxn ang="0">
                    <a:pos x="connsiteX0" y="connsiteY0"/>
                  </a:cxn>
                  <a:cxn ang="0">
                    <a:pos x="connsiteX1" y="connsiteY1"/>
                  </a:cxn>
                </a:cxnLst>
                <a:rect l="l" t="t" r="r" b="b"/>
                <a:pathLst>
                  <a:path w="9525" h="933450">
                    <a:moveTo>
                      <a:pt x="0" y="0"/>
                    </a:moveTo>
                    <a:lnTo>
                      <a:pt x="0" y="93345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5801ADE7-4939-4279-9059-35CC7C172469}"/>
                  </a:ext>
                </a:extLst>
              </p:cNvPr>
              <p:cNvSpPr/>
              <p:nvPr/>
            </p:nvSpPr>
            <p:spPr>
              <a:xfrm>
                <a:off x="10754708" y="2457052"/>
                <a:ext cx="282239" cy="6272"/>
              </a:xfrm>
              <a:custGeom>
                <a:avLst/>
                <a:gdLst>
                  <a:gd name="connsiteX0" fmla="*/ 0 w 428625"/>
                  <a:gd name="connsiteY0" fmla="*/ 0 h 9525"/>
                  <a:gd name="connsiteX1" fmla="*/ 428625 w 428625"/>
                  <a:gd name="connsiteY1" fmla="*/ 0 h 9525"/>
                </a:gdLst>
                <a:ahLst/>
                <a:cxnLst>
                  <a:cxn ang="0">
                    <a:pos x="connsiteX0" y="connsiteY0"/>
                  </a:cxn>
                  <a:cxn ang="0">
                    <a:pos x="connsiteX1" y="connsiteY1"/>
                  </a:cxn>
                </a:cxnLst>
                <a:rect l="l" t="t" r="r" b="b"/>
                <a:pathLst>
                  <a:path w="428625" h="9525">
                    <a:moveTo>
                      <a:pt x="0" y="0"/>
                    </a:moveTo>
                    <a:lnTo>
                      <a:pt x="42862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DB42C441-C1C9-4B72-9DD2-D16D43D0785B}"/>
                  </a:ext>
                </a:extLst>
              </p:cNvPr>
              <p:cNvSpPr/>
              <p:nvPr/>
            </p:nvSpPr>
            <p:spPr>
              <a:xfrm>
                <a:off x="10754708" y="2526044"/>
                <a:ext cx="282239" cy="6272"/>
              </a:xfrm>
              <a:custGeom>
                <a:avLst/>
                <a:gdLst>
                  <a:gd name="connsiteX0" fmla="*/ 0 w 428625"/>
                  <a:gd name="connsiteY0" fmla="*/ 0 h 9525"/>
                  <a:gd name="connsiteX1" fmla="*/ 428625 w 428625"/>
                  <a:gd name="connsiteY1" fmla="*/ 0 h 9525"/>
                </a:gdLst>
                <a:ahLst/>
                <a:cxnLst>
                  <a:cxn ang="0">
                    <a:pos x="connsiteX0" y="connsiteY0"/>
                  </a:cxn>
                  <a:cxn ang="0">
                    <a:pos x="connsiteX1" y="connsiteY1"/>
                  </a:cxn>
                </a:cxnLst>
                <a:rect l="l" t="t" r="r" b="b"/>
                <a:pathLst>
                  <a:path w="428625" h="9525">
                    <a:moveTo>
                      <a:pt x="0" y="0"/>
                    </a:moveTo>
                    <a:lnTo>
                      <a:pt x="42862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CEA35CE0-0956-4468-BDCC-04285394DABD}"/>
                  </a:ext>
                </a:extLst>
              </p:cNvPr>
              <p:cNvSpPr/>
              <p:nvPr/>
            </p:nvSpPr>
            <p:spPr>
              <a:xfrm>
                <a:off x="10754708" y="2595035"/>
                <a:ext cx="178751" cy="6272"/>
              </a:xfrm>
              <a:custGeom>
                <a:avLst/>
                <a:gdLst>
                  <a:gd name="connsiteX0" fmla="*/ 0 w 271462"/>
                  <a:gd name="connsiteY0" fmla="*/ 0 h 9525"/>
                  <a:gd name="connsiteX1" fmla="*/ 271463 w 271462"/>
                  <a:gd name="connsiteY1" fmla="*/ 0 h 9525"/>
                </a:gdLst>
                <a:ahLst/>
                <a:cxnLst>
                  <a:cxn ang="0">
                    <a:pos x="connsiteX0" y="connsiteY0"/>
                  </a:cxn>
                  <a:cxn ang="0">
                    <a:pos x="connsiteX1" y="connsiteY1"/>
                  </a:cxn>
                </a:cxnLst>
                <a:rect l="l" t="t" r="r" b="b"/>
                <a:pathLst>
                  <a:path w="271462" h="9525">
                    <a:moveTo>
                      <a:pt x="0" y="0"/>
                    </a:moveTo>
                    <a:lnTo>
                      <a:pt x="271463"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Oval 2">
            <a:extLst>
              <a:ext uri="{FF2B5EF4-FFF2-40B4-BE49-F238E27FC236}">
                <a16:creationId xmlns:a16="http://schemas.microsoft.com/office/drawing/2014/main" id="{4029C492-EFC2-4F98-B718-4947E57D8014}"/>
              </a:ext>
            </a:extLst>
          </p:cNvPr>
          <p:cNvSpPr/>
          <p:nvPr/>
        </p:nvSpPr>
        <p:spPr bwMode="auto">
          <a:xfrm>
            <a:off x="582253" y="1782365"/>
            <a:ext cx="2468880" cy="2468880"/>
          </a:xfrm>
          <a:prstGeom prst="ellipse">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58CA81B6-07DF-40E2-8647-6F8DF4C763A0}"/>
              </a:ext>
            </a:extLst>
          </p:cNvPr>
          <p:cNvSpPr/>
          <p:nvPr/>
        </p:nvSpPr>
        <p:spPr bwMode="auto">
          <a:xfrm>
            <a:off x="1181584" y="2357762"/>
            <a:ext cx="1280160" cy="1280160"/>
          </a:xfrm>
          <a:prstGeom prst="ellipse">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F64F556-095F-41DE-8205-F1FD25080AC8}"/>
              </a:ext>
            </a:extLst>
          </p:cNvPr>
          <p:cNvSpPr/>
          <p:nvPr/>
        </p:nvSpPr>
        <p:spPr bwMode="auto">
          <a:xfrm>
            <a:off x="1703598" y="2209943"/>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D7CD9D34-79BB-4A32-8CD4-C37DA5322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1113" y="2209943"/>
            <a:ext cx="295637" cy="295637"/>
          </a:xfrm>
          <a:prstGeom prst="rect">
            <a:avLst/>
          </a:prstGeom>
        </p:spPr>
      </p:pic>
      <p:sp>
        <p:nvSpPr>
          <p:cNvPr id="81" name="Rectangle 80">
            <a:extLst>
              <a:ext uri="{FF2B5EF4-FFF2-40B4-BE49-F238E27FC236}">
                <a16:creationId xmlns:a16="http://schemas.microsoft.com/office/drawing/2014/main" id="{2E862E0D-A656-4B20-A850-6C2EBE62BA88}"/>
              </a:ext>
            </a:extLst>
          </p:cNvPr>
          <p:cNvSpPr/>
          <p:nvPr/>
        </p:nvSpPr>
        <p:spPr bwMode="auto">
          <a:xfrm>
            <a:off x="2258392" y="3126922"/>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Graphic 14">
            <a:extLst>
              <a:ext uri="{FF2B5EF4-FFF2-40B4-BE49-F238E27FC236}">
                <a16:creationId xmlns:a16="http://schemas.microsoft.com/office/drawing/2014/main" id="{55291A8A-4401-4B80-9962-6A66B6DF1C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4212" y="3146546"/>
            <a:ext cx="321123" cy="321123"/>
          </a:xfrm>
          <a:prstGeom prst="rect">
            <a:avLst/>
          </a:prstGeom>
        </p:spPr>
      </p:pic>
      <p:sp>
        <p:nvSpPr>
          <p:cNvPr id="85" name="Rectangle 84">
            <a:extLst>
              <a:ext uri="{FF2B5EF4-FFF2-40B4-BE49-F238E27FC236}">
                <a16:creationId xmlns:a16="http://schemas.microsoft.com/office/drawing/2014/main" id="{592E9091-03D5-4365-B394-1DC2A838808B}"/>
              </a:ext>
            </a:extLst>
          </p:cNvPr>
          <p:cNvSpPr/>
          <p:nvPr/>
        </p:nvSpPr>
        <p:spPr bwMode="auto">
          <a:xfrm>
            <a:off x="446341" y="2825926"/>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DB66F44A-B1E6-4BD3-AE40-CE2BD087EF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035" y="2857356"/>
            <a:ext cx="292608" cy="292608"/>
          </a:xfrm>
          <a:prstGeom prst="rect">
            <a:avLst/>
          </a:prstGeom>
        </p:spPr>
      </p:pic>
      <p:sp>
        <p:nvSpPr>
          <p:cNvPr id="89" name="Rectangle 88">
            <a:extLst>
              <a:ext uri="{FF2B5EF4-FFF2-40B4-BE49-F238E27FC236}">
                <a16:creationId xmlns:a16="http://schemas.microsoft.com/office/drawing/2014/main" id="{F0BCC9DE-5672-40BF-B828-1515DDE19C52}"/>
              </a:ext>
            </a:extLst>
          </p:cNvPr>
          <p:cNvSpPr/>
          <p:nvPr/>
        </p:nvSpPr>
        <p:spPr bwMode="auto">
          <a:xfrm>
            <a:off x="1094297" y="3107162"/>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A160521-4240-42D5-857B-62795C0A95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0734" y="3150152"/>
            <a:ext cx="292608" cy="292608"/>
          </a:xfrm>
          <a:prstGeom prst="rect">
            <a:avLst/>
          </a:prstGeom>
        </p:spPr>
      </p:pic>
      <p:sp>
        <p:nvSpPr>
          <p:cNvPr id="93" name="Rectangle 92">
            <a:extLst>
              <a:ext uri="{FF2B5EF4-FFF2-40B4-BE49-F238E27FC236}">
                <a16:creationId xmlns:a16="http://schemas.microsoft.com/office/drawing/2014/main" id="{B2BA7549-A6DC-42B2-AB00-ADC506F0D9AD}"/>
              </a:ext>
            </a:extLst>
          </p:cNvPr>
          <p:cNvSpPr/>
          <p:nvPr/>
        </p:nvSpPr>
        <p:spPr bwMode="auto">
          <a:xfrm>
            <a:off x="2903237" y="2827827"/>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900B201B-82D0-4274-9155-2D49AE7229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1052" y="2856110"/>
            <a:ext cx="292608" cy="292608"/>
          </a:xfrm>
          <a:prstGeom prst="rect">
            <a:avLst/>
          </a:prstGeom>
        </p:spPr>
      </p:pic>
      <p:pic>
        <p:nvPicPr>
          <p:cNvPr id="28" name="Graphic 27">
            <a:extLst>
              <a:ext uri="{FF2B5EF4-FFF2-40B4-BE49-F238E27FC236}">
                <a16:creationId xmlns:a16="http://schemas.microsoft.com/office/drawing/2014/main" id="{E86A6434-2D3C-4E9C-B05E-74058E85BC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72293" y="2856025"/>
            <a:ext cx="292608" cy="292608"/>
          </a:xfrm>
          <a:prstGeom prst="rect">
            <a:avLst/>
          </a:prstGeom>
        </p:spPr>
      </p:pic>
      <p:sp>
        <p:nvSpPr>
          <p:cNvPr id="100" name="TextBox 99">
            <a:extLst>
              <a:ext uri="{FF2B5EF4-FFF2-40B4-BE49-F238E27FC236}">
                <a16:creationId xmlns:a16="http://schemas.microsoft.com/office/drawing/2014/main" id="{D4A6E8EA-2813-49BB-AB05-ACFB5EF4A571}"/>
              </a:ext>
            </a:extLst>
          </p:cNvPr>
          <p:cNvSpPr txBox="1"/>
          <p:nvPr/>
        </p:nvSpPr>
        <p:spPr>
          <a:xfrm>
            <a:off x="1329567" y="1888822"/>
            <a:ext cx="984193"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Plan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B9469E25-656D-450B-9E33-F2ACD6F19F27}"/>
              </a:ext>
            </a:extLst>
          </p:cNvPr>
          <p:cNvSpPr txBox="1"/>
          <p:nvPr/>
        </p:nvSpPr>
        <p:spPr>
          <a:xfrm>
            <a:off x="91862" y="2548927"/>
            <a:ext cx="984193" cy="276999"/>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Govern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6EC79025-0F39-4066-80EB-2ADCB3EDE945}"/>
              </a:ext>
            </a:extLst>
          </p:cNvPr>
          <p:cNvSpPr txBox="1"/>
          <p:nvPr/>
        </p:nvSpPr>
        <p:spPr>
          <a:xfrm>
            <a:off x="2560029" y="2553161"/>
            <a:ext cx="984193" cy="276999"/>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Manage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51DE8522-046E-409D-A8B3-635D3E82224F}"/>
              </a:ext>
            </a:extLst>
          </p:cNvPr>
          <p:cNvSpPr txBox="1"/>
          <p:nvPr/>
        </p:nvSpPr>
        <p:spPr>
          <a:xfrm>
            <a:off x="2063163" y="3468548"/>
            <a:ext cx="984193"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Ready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C32F507A-1C49-4814-8A4B-55B61633A2E4}"/>
              </a:ext>
            </a:extLst>
          </p:cNvPr>
          <p:cNvSpPr txBox="1"/>
          <p:nvPr/>
        </p:nvSpPr>
        <p:spPr>
          <a:xfrm>
            <a:off x="587091" y="3467669"/>
            <a:ext cx="984193"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Adopt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0E80CBA9-1EB2-4E24-AB2B-2B73C453E1B4}"/>
              </a:ext>
            </a:extLst>
          </p:cNvPr>
          <p:cNvSpPr txBox="1"/>
          <p:nvPr/>
        </p:nvSpPr>
        <p:spPr>
          <a:xfrm>
            <a:off x="1341996" y="3119240"/>
            <a:ext cx="984193"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Define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Strategy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24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fltVal val="0.5"/>
                                          </p:val>
                                        </p:tav>
                                        <p:tav tm="100000">
                                          <p:val>
                                            <p:strVal val="#ppt_x"/>
                                          </p:val>
                                        </p:tav>
                                      </p:tavLst>
                                    </p:anim>
                                    <p:anim calcmode="lin" valueType="num">
                                      <p:cBhvr>
                                        <p:cTn id="19" dur="500" fill="hold"/>
                                        <p:tgtEl>
                                          <p:spTgt spid="12"/>
                                        </p:tgtEl>
                                        <p:attrNameLst>
                                          <p:attrName>ppt_y</p:attrName>
                                        </p:attrNameLst>
                                      </p:cBhvr>
                                      <p:tavLst>
                                        <p:tav tm="0">
                                          <p:val>
                                            <p:fltVal val="0.5"/>
                                          </p:val>
                                        </p:tav>
                                        <p:tav tm="100000">
                                          <p:val>
                                            <p:strVal val="#ppt_y"/>
                                          </p:val>
                                        </p:tav>
                                      </p:tavLst>
                                    </p:anim>
                                  </p:childTnLst>
                                </p:cTn>
                              </p:par>
                            </p:childTnLst>
                          </p:cTn>
                        </p:par>
                        <p:par>
                          <p:cTn id="20" fill="hold">
                            <p:stCondLst>
                              <p:cond delay="1500"/>
                            </p:stCondLst>
                            <p:childTnLst>
                              <p:par>
                                <p:cTn id="21" presetID="53" presetClass="entr" presetSubtype="52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53" presetClass="entr" presetSubtype="52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anim calcmode="lin" valueType="num">
                                      <p:cBhvr>
                                        <p:cTn id="34" dur="500" fill="hold"/>
                                        <p:tgtEl>
                                          <p:spTgt spid="19"/>
                                        </p:tgtEl>
                                        <p:attrNameLst>
                                          <p:attrName>ppt_x</p:attrName>
                                        </p:attrNameLst>
                                      </p:cBhvr>
                                      <p:tavLst>
                                        <p:tav tm="0">
                                          <p:val>
                                            <p:fltVal val="0.5"/>
                                          </p:val>
                                        </p:tav>
                                        <p:tav tm="100000">
                                          <p:val>
                                            <p:strVal val="#ppt_x"/>
                                          </p:val>
                                        </p:tav>
                                      </p:tavLst>
                                    </p:anim>
                                    <p:anim calcmode="lin" valueType="num">
                                      <p:cBhvr>
                                        <p:cTn id="35" dur="500" fill="hold"/>
                                        <p:tgtEl>
                                          <p:spTgt spid="19"/>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0"/>
                                  </p:stCondLst>
                                  <p:childTnLst>
                                    <p:set>
                                      <p:cBhvr>
                                        <p:cTn id="37" dur="1" fill="hold">
                                          <p:stCondLst>
                                            <p:cond delay="0"/>
                                          </p:stCondLst>
                                        </p:cTn>
                                        <p:tgtEl>
                                          <p:spTgt spid="218"/>
                                        </p:tgtEl>
                                        <p:attrNameLst>
                                          <p:attrName>style.visibility</p:attrName>
                                        </p:attrNameLst>
                                      </p:cBhvr>
                                      <p:to>
                                        <p:strVal val="visible"/>
                                      </p:to>
                                    </p:set>
                                    <p:anim calcmode="lin" valueType="num">
                                      <p:cBhvr>
                                        <p:cTn id="38" dur="500" fill="hold"/>
                                        <p:tgtEl>
                                          <p:spTgt spid="218"/>
                                        </p:tgtEl>
                                        <p:attrNameLst>
                                          <p:attrName>ppt_w</p:attrName>
                                        </p:attrNameLst>
                                      </p:cBhvr>
                                      <p:tavLst>
                                        <p:tav tm="0">
                                          <p:val>
                                            <p:fltVal val="0"/>
                                          </p:val>
                                        </p:tav>
                                        <p:tav tm="100000">
                                          <p:val>
                                            <p:strVal val="#ppt_w"/>
                                          </p:val>
                                        </p:tav>
                                      </p:tavLst>
                                    </p:anim>
                                    <p:anim calcmode="lin" valueType="num">
                                      <p:cBhvr>
                                        <p:cTn id="39" dur="500" fill="hold"/>
                                        <p:tgtEl>
                                          <p:spTgt spid="218"/>
                                        </p:tgtEl>
                                        <p:attrNameLst>
                                          <p:attrName>ppt_h</p:attrName>
                                        </p:attrNameLst>
                                      </p:cBhvr>
                                      <p:tavLst>
                                        <p:tav tm="0">
                                          <p:val>
                                            <p:fltVal val="0"/>
                                          </p:val>
                                        </p:tav>
                                        <p:tav tm="100000">
                                          <p:val>
                                            <p:strVal val="#ppt_h"/>
                                          </p:val>
                                        </p:tav>
                                      </p:tavLst>
                                    </p:anim>
                                    <p:animEffect transition="in" filter="fade">
                                      <p:cBhvr>
                                        <p:cTn id="40" dur="500"/>
                                        <p:tgtEl>
                                          <p:spTgt spid="218"/>
                                        </p:tgtEl>
                                      </p:cBhvr>
                                    </p:animEffect>
                                    <p:anim calcmode="lin" valueType="num">
                                      <p:cBhvr>
                                        <p:cTn id="41" dur="500" fill="hold"/>
                                        <p:tgtEl>
                                          <p:spTgt spid="218"/>
                                        </p:tgtEl>
                                        <p:attrNameLst>
                                          <p:attrName>ppt_x</p:attrName>
                                        </p:attrNameLst>
                                      </p:cBhvr>
                                      <p:tavLst>
                                        <p:tav tm="0">
                                          <p:val>
                                            <p:fltVal val="0.5"/>
                                          </p:val>
                                        </p:tav>
                                        <p:tav tm="100000">
                                          <p:val>
                                            <p:strVal val="#ppt_x"/>
                                          </p:val>
                                        </p:tav>
                                      </p:tavLst>
                                    </p:anim>
                                    <p:anim calcmode="lin" valueType="num">
                                      <p:cBhvr>
                                        <p:cTn id="42" dur="500" fill="hold"/>
                                        <p:tgtEl>
                                          <p:spTgt spid="218"/>
                                        </p:tgtEl>
                                        <p:attrNameLst>
                                          <p:attrName>ppt_y</p:attrName>
                                        </p:attrNameLst>
                                      </p:cBhvr>
                                      <p:tavLst>
                                        <p:tav tm="0">
                                          <p:val>
                                            <p:fltVal val="0.5"/>
                                          </p:val>
                                        </p:tav>
                                        <p:tav tm="100000">
                                          <p:val>
                                            <p:strVal val="#ppt_y"/>
                                          </p:val>
                                        </p:tav>
                                      </p:tavLst>
                                    </p:anim>
                                  </p:childTnLst>
                                </p:cTn>
                              </p:par>
                            </p:childTnLst>
                          </p:cTn>
                        </p:par>
                        <p:par>
                          <p:cTn id="43" fill="hold">
                            <p:stCondLst>
                              <p:cond delay="2500"/>
                            </p:stCondLst>
                            <p:childTnLst>
                              <p:par>
                                <p:cTn id="44" presetID="53" presetClass="entr" presetSubtype="528"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anim calcmode="lin" valueType="num">
                                      <p:cBhvr>
                                        <p:cTn id="49" dur="500" fill="hold"/>
                                        <p:tgtEl>
                                          <p:spTgt spid="21"/>
                                        </p:tgtEl>
                                        <p:attrNameLst>
                                          <p:attrName>ppt_x</p:attrName>
                                        </p:attrNameLst>
                                      </p:cBhvr>
                                      <p:tavLst>
                                        <p:tav tm="0">
                                          <p:val>
                                            <p:fltVal val="0.5"/>
                                          </p:val>
                                        </p:tav>
                                        <p:tav tm="100000">
                                          <p:val>
                                            <p:strVal val="#ppt_x"/>
                                          </p:val>
                                        </p:tav>
                                      </p:tavLst>
                                    </p:anim>
                                    <p:anim calcmode="lin" valueType="num">
                                      <p:cBhvr>
                                        <p:cTn id="50" dur="500" fill="hold"/>
                                        <p:tgtEl>
                                          <p:spTgt spid="21"/>
                                        </p:tgtEl>
                                        <p:attrNameLst>
                                          <p:attrName>ppt_y</p:attrName>
                                        </p:attrNameLst>
                                      </p:cBhvr>
                                      <p:tavLst>
                                        <p:tav tm="0">
                                          <p:val>
                                            <p:fltVal val="0.5"/>
                                          </p:val>
                                        </p:tav>
                                        <p:tav tm="100000">
                                          <p:val>
                                            <p:strVal val="#ppt_y"/>
                                          </p:val>
                                        </p:tav>
                                      </p:tavLst>
                                    </p:anim>
                                  </p:childTnLst>
                                </p:cTn>
                              </p:par>
                              <p:par>
                                <p:cTn id="51" presetID="53" presetClass="entr" presetSubtype="528" fill="hold" nodeType="withEffect">
                                  <p:stCondLst>
                                    <p:cond delay="0"/>
                                  </p:stCondLst>
                                  <p:childTnLst>
                                    <p:set>
                                      <p:cBhvr>
                                        <p:cTn id="52" dur="1" fill="hold">
                                          <p:stCondLst>
                                            <p:cond delay="0"/>
                                          </p:stCondLst>
                                        </p:cTn>
                                        <p:tgtEl>
                                          <p:spTgt spid="229"/>
                                        </p:tgtEl>
                                        <p:attrNameLst>
                                          <p:attrName>style.visibility</p:attrName>
                                        </p:attrNameLst>
                                      </p:cBhvr>
                                      <p:to>
                                        <p:strVal val="visible"/>
                                      </p:to>
                                    </p:set>
                                    <p:anim calcmode="lin" valueType="num">
                                      <p:cBhvr>
                                        <p:cTn id="53" dur="500" fill="hold"/>
                                        <p:tgtEl>
                                          <p:spTgt spid="229"/>
                                        </p:tgtEl>
                                        <p:attrNameLst>
                                          <p:attrName>ppt_w</p:attrName>
                                        </p:attrNameLst>
                                      </p:cBhvr>
                                      <p:tavLst>
                                        <p:tav tm="0">
                                          <p:val>
                                            <p:fltVal val="0"/>
                                          </p:val>
                                        </p:tav>
                                        <p:tav tm="100000">
                                          <p:val>
                                            <p:strVal val="#ppt_w"/>
                                          </p:val>
                                        </p:tav>
                                      </p:tavLst>
                                    </p:anim>
                                    <p:anim calcmode="lin" valueType="num">
                                      <p:cBhvr>
                                        <p:cTn id="54" dur="500" fill="hold"/>
                                        <p:tgtEl>
                                          <p:spTgt spid="229"/>
                                        </p:tgtEl>
                                        <p:attrNameLst>
                                          <p:attrName>ppt_h</p:attrName>
                                        </p:attrNameLst>
                                      </p:cBhvr>
                                      <p:tavLst>
                                        <p:tav tm="0">
                                          <p:val>
                                            <p:fltVal val="0"/>
                                          </p:val>
                                        </p:tav>
                                        <p:tav tm="100000">
                                          <p:val>
                                            <p:strVal val="#ppt_h"/>
                                          </p:val>
                                        </p:tav>
                                      </p:tavLst>
                                    </p:anim>
                                    <p:animEffect transition="in" filter="fade">
                                      <p:cBhvr>
                                        <p:cTn id="55" dur="500"/>
                                        <p:tgtEl>
                                          <p:spTgt spid="229"/>
                                        </p:tgtEl>
                                      </p:cBhvr>
                                    </p:animEffect>
                                    <p:anim calcmode="lin" valueType="num">
                                      <p:cBhvr>
                                        <p:cTn id="56" dur="500" fill="hold"/>
                                        <p:tgtEl>
                                          <p:spTgt spid="229"/>
                                        </p:tgtEl>
                                        <p:attrNameLst>
                                          <p:attrName>ppt_x</p:attrName>
                                        </p:attrNameLst>
                                      </p:cBhvr>
                                      <p:tavLst>
                                        <p:tav tm="0">
                                          <p:val>
                                            <p:fltVal val="0.5"/>
                                          </p:val>
                                        </p:tav>
                                        <p:tav tm="100000">
                                          <p:val>
                                            <p:strVal val="#ppt_x"/>
                                          </p:val>
                                        </p:tav>
                                      </p:tavLst>
                                    </p:anim>
                                    <p:anim calcmode="lin" valueType="num">
                                      <p:cBhvr>
                                        <p:cTn id="57" dur="500" fill="hold"/>
                                        <p:tgtEl>
                                          <p:spTgt spid="229"/>
                                        </p:tgtEl>
                                        <p:attrNameLst>
                                          <p:attrName>ppt_y</p:attrName>
                                        </p:attrNameLst>
                                      </p:cBhvr>
                                      <p:tavLst>
                                        <p:tav tm="0">
                                          <p:val>
                                            <p:fltVal val="0.5"/>
                                          </p:val>
                                        </p:tav>
                                        <p:tav tm="100000">
                                          <p:val>
                                            <p:strVal val="#ppt_y"/>
                                          </p:val>
                                        </p:tav>
                                      </p:tavLst>
                                    </p:anim>
                                  </p:childTnLst>
                                </p:cTn>
                              </p:par>
                            </p:childTnLst>
                          </p:cTn>
                        </p:par>
                        <p:par>
                          <p:cTn id="58" fill="hold">
                            <p:stCondLst>
                              <p:cond delay="3000"/>
                            </p:stCondLst>
                            <p:childTnLst>
                              <p:par>
                                <p:cTn id="59" presetID="53" presetClass="entr" presetSubtype="528" fill="hold" nodeType="afterEffect">
                                  <p:stCondLst>
                                    <p:cond delay="0"/>
                                  </p:stCondLst>
                                  <p:childTnLst>
                                    <p:set>
                                      <p:cBhvr>
                                        <p:cTn id="60" dur="1" fill="hold">
                                          <p:stCondLst>
                                            <p:cond delay="0"/>
                                          </p:stCondLst>
                                        </p:cTn>
                                        <p:tgtEl>
                                          <p:spTgt spid="240"/>
                                        </p:tgtEl>
                                        <p:attrNameLst>
                                          <p:attrName>style.visibility</p:attrName>
                                        </p:attrNameLst>
                                      </p:cBhvr>
                                      <p:to>
                                        <p:strVal val="visible"/>
                                      </p:to>
                                    </p:set>
                                    <p:anim calcmode="lin" valueType="num">
                                      <p:cBhvr>
                                        <p:cTn id="61" dur="500" fill="hold"/>
                                        <p:tgtEl>
                                          <p:spTgt spid="240"/>
                                        </p:tgtEl>
                                        <p:attrNameLst>
                                          <p:attrName>ppt_w</p:attrName>
                                        </p:attrNameLst>
                                      </p:cBhvr>
                                      <p:tavLst>
                                        <p:tav tm="0">
                                          <p:val>
                                            <p:fltVal val="0"/>
                                          </p:val>
                                        </p:tav>
                                        <p:tav tm="100000">
                                          <p:val>
                                            <p:strVal val="#ppt_w"/>
                                          </p:val>
                                        </p:tav>
                                      </p:tavLst>
                                    </p:anim>
                                    <p:anim calcmode="lin" valueType="num">
                                      <p:cBhvr>
                                        <p:cTn id="62" dur="500" fill="hold"/>
                                        <p:tgtEl>
                                          <p:spTgt spid="240"/>
                                        </p:tgtEl>
                                        <p:attrNameLst>
                                          <p:attrName>ppt_h</p:attrName>
                                        </p:attrNameLst>
                                      </p:cBhvr>
                                      <p:tavLst>
                                        <p:tav tm="0">
                                          <p:val>
                                            <p:fltVal val="0"/>
                                          </p:val>
                                        </p:tav>
                                        <p:tav tm="100000">
                                          <p:val>
                                            <p:strVal val="#ppt_h"/>
                                          </p:val>
                                        </p:tav>
                                      </p:tavLst>
                                    </p:anim>
                                    <p:animEffect transition="in" filter="fade">
                                      <p:cBhvr>
                                        <p:cTn id="63" dur="500"/>
                                        <p:tgtEl>
                                          <p:spTgt spid="240"/>
                                        </p:tgtEl>
                                      </p:cBhvr>
                                    </p:animEffect>
                                    <p:anim calcmode="lin" valueType="num">
                                      <p:cBhvr>
                                        <p:cTn id="64" dur="500" fill="hold"/>
                                        <p:tgtEl>
                                          <p:spTgt spid="240"/>
                                        </p:tgtEl>
                                        <p:attrNameLst>
                                          <p:attrName>ppt_x</p:attrName>
                                        </p:attrNameLst>
                                      </p:cBhvr>
                                      <p:tavLst>
                                        <p:tav tm="0">
                                          <p:val>
                                            <p:fltVal val="0.5"/>
                                          </p:val>
                                        </p:tav>
                                        <p:tav tm="100000">
                                          <p:val>
                                            <p:strVal val="#ppt_x"/>
                                          </p:val>
                                        </p:tav>
                                      </p:tavLst>
                                    </p:anim>
                                    <p:anim calcmode="lin" valueType="num">
                                      <p:cBhvr>
                                        <p:cTn id="65" dur="500" fill="hold"/>
                                        <p:tgtEl>
                                          <p:spTgt spid="240"/>
                                        </p:tgtEl>
                                        <p:attrNameLst>
                                          <p:attrName>ppt_y</p:attrName>
                                        </p:attrNameLst>
                                      </p:cBhvr>
                                      <p:tavLst>
                                        <p:tav tm="0">
                                          <p:val>
                                            <p:fltVal val="0.5"/>
                                          </p:val>
                                        </p:tav>
                                        <p:tav tm="100000">
                                          <p:val>
                                            <p:strVal val="#ppt_y"/>
                                          </p:val>
                                        </p:tav>
                                      </p:tavLst>
                                    </p:anim>
                                  </p:childTnLst>
                                </p:cTn>
                              </p:par>
                              <p:par>
                                <p:cTn id="66" presetID="53" presetClass="entr" presetSubtype="528"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animEffect transition="in" filter="fade">
                                      <p:cBhvr>
                                        <p:cTn id="70" dur="500"/>
                                        <p:tgtEl>
                                          <p:spTgt spid="23"/>
                                        </p:tgtEl>
                                      </p:cBhvr>
                                    </p:animEffect>
                                    <p:anim calcmode="lin" valueType="num">
                                      <p:cBhvr>
                                        <p:cTn id="71" dur="500" fill="hold"/>
                                        <p:tgtEl>
                                          <p:spTgt spid="23"/>
                                        </p:tgtEl>
                                        <p:attrNameLst>
                                          <p:attrName>ppt_x</p:attrName>
                                        </p:attrNameLst>
                                      </p:cBhvr>
                                      <p:tavLst>
                                        <p:tav tm="0">
                                          <p:val>
                                            <p:fltVal val="0.5"/>
                                          </p:val>
                                        </p:tav>
                                        <p:tav tm="100000">
                                          <p:val>
                                            <p:strVal val="#ppt_x"/>
                                          </p:val>
                                        </p:tav>
                                      </p:tavLst>
                                    </p:anim>
                                    <p:anim calcmode="lin" valueType="num">
                                      <p:cBhvr>
                                        <p:cTn id="72" dur="500" fill="hold"/>
                                        <p:tgtEl>
                                          <p:spTgt spid="23"/>
                                        </p:tgtEl>
                                        <p:attrNameLst>
                                          <p:attrName>ppt_y</p:attrName>
                                        </p:attrNameLst>
                                      </p:cBhvr>
                                      <p:tavLst>
                                        <p:tav tm="0">
                                          <p:val>
                                            <p:fltVal val="0.5"/>
                                          </p:val>
                                        </p:tav>
                                        <p:tav tm="100000">
                                          <p:val>
                                            <p:strVal val="#ppt_y"/>
                                          </p:val>
                                        </p:tav>
                                      </p:tavLst>
                                    </p:anim>
                                  </p:childTnLst>
                                </p:cTn>
                              </p:par>
                            </p:childTnLst>
                          </p:cTn>
                        </p:par>
                        <p:par>
                          <p:cTn id="73" fill="hold">
                            <p:stCondLst>
                              <p:cond delay="3500"/>
                            </p:stCondLst>
                            <p:childTnLst>
                              <p:par>
                                <p:cTn id="74" presetID="53" presetClass="entr" presetSubtype="52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p:cTn id="76" dur="500" fill="hold"/>
                                        <p:tgtEl>
                                          <p:spTgt spid="25"/>
                                        </p:tgtEl>
                                        <p:attrNameLst>
                                          <p:attrName>ppt_w</p:attrName>
                                        </p:attrNameLst>
                                      </p:cBhvr>
                                      <p:tavLst>
                                        <p:tav tm="0">
                                          <p:val>
                                            <p:fltVal val="0"/>
                                          </p:val>
                                        </p:tav>
                                        <p:tav tm="100000">
                                          <p:val>
                                            <p:strVal val="#ppt_w"/>
                                          </p:val>
                                        </p:tav>
                                      </p:tavLst>
                                    </p:anim>
                                    <p:anim calcmode="lin" valueType="num">
                                      <p:cBhvr>
                                        <p:cTn id="77" dur="500" fill="hold"/>
                                        <p:tgtEl>
                                          <p:spTgt spid="25"/>
                                        </p:tgtEl>
                                        <p:attrNameLst>
                                          <p:attrName>ppt_h</p:attrName>
                                        </p:attrNameLst>
                                      </p:cBhvr>
                                      <p:tavLst>
                                        <p:tav tm="0">
                                          <p:val>
                                            <p:fltVal val="0"/>
                                          </p:val>
                                        </p:tav>
                                        <p:tav tm="100000">
                                          <p:val>
                                            <p:strVal val="#ppt_h"/>
                                          </p:val>
                                        </p:tav>
                                      </p:tavLst>
                                    </p:anim>
                                    <p:animEffect transition="in" filter="fade">
                                      <p:cBhvr>
                                        <p:cTn id="78" dur="500"/>
                                        <p:tgtEl>
                                          <p:spTgt spid="25"/>
                                        </p:tgtEl>
                                      </p:cBhvr>
                                    </p:animEffect>
                                    <p:anim calcmode="lin" valueType="num">
                                      <p:cBhvr>
                                        <p:cTn id="79" dur="500" fill="hold"/>
                                        <p:tgtEl>
                                          <p:spTgt spid="25"/>
                                        </p:tgtEl>
                                        <p:attrNameLst>
                                          <p:attrName>ppt_x</p:attrName>
                                        </p:attrNameLst>
                                      </p:cBhvr>
                                      <p:tavLst>
                                        <p:tav tm="0">
                                          <p:val>
                                            <p:fltVal val="0.5"/>
                                          </p:val>
                                        </p:tav>
                                        <p:tav tm="100000">
                                          <p:val>
                                            <p:strVal val="#ppt_x"/>
                                          </p:val>
                                        </p:tav>
                                      </p:tavLst>
                                    </p:anim>
                                    <p:anim calcmode="lin" valueType="num">
                                      <p:cBhvr>
                                        <p:cTn id="80" dur="500" fill="hold"/>
                                        <p:tgtEl>
                                          <p:spTgt spid="25"/>
                                        </p:tgtEl>
                                        <p:attrNameLst>
                                          <p:attrName>ppt_y</p:attrName>
                                        </p:attrNameLst>
                                      </p:cBhvr>
                                      <p:tavLst>
                                        <p:tav tm="0">
                                          <p:val>
                                            <p:fltVal val="0.5"/>
                                          </p:val>
                                        </p:tav>
                                        <p:tav tm="100000">
                                          <p:val>
                                            <p:strVal val="#ppt_y"/>
                                          </p:val>
                                        </p:tav>
                                      </p:tavLst>
                                    </p:anim>
                                  </p:childTnLst>
                                </p:cTn>
                              </p:par>
                              <p:par>
                                <p:cTn id="81" presetID="53" presetClass="entr" presetSubtype="528" fill="hold" nodeType="withEffect">
                                  <p:stCondLst>
                                    <p:cond delay="0"/>
                                  </p:stCondLst>
                                  <p:childTnLst>
                                    <p:set>
                                      <p:cBhvr>
                                        <p:cTn id="82" dur="1" fill="hold">
                                          <p:stCondLst>
                                            <p:cond delay="0"/>
                                          </p:stCondLst>
                                        </p:cTn>
                                        <p:tgtEl>
                                          <p:spTgt spid="253"/>
                                        </p:tgtEl>
                                        <p:attrNameLst>
                                          <p:attrName>style.visibility</p:attrName>
                                        </p:attrNameLst>
                                      </p:cBhvr>
                                      <p:to>
                                        <p:strVal val="visible"/>
                                      </p:to>
                                    </p:set>
                                    <p:anim calcmode="lin" valueType="num">
                                      <p:cBhvr>
                                        <p:cTn id="83" dur="500" fill="hold"/>
                                        <p:tgtEl>
                                          <p:spTgt spid="253"/>
                                        </p:tgtEl>
                                        <p:attrNameLst>
                                          <p:attrName>ppt_w</p:attrName>
                                        </p:attrNameLst>
                                      </p:cBhvr>
                                      <p:tavLst>
                                        <p:tav tm="0">
                                          <p:val>
                                            <p:fltVal val="0"/>
                                          </p:val>
                                        </p:tav>
                                        <p:tav tm="100000">
                                          <p:val>
                                            <p:strVal val="#ppt_w"/>
                                          </p:val>
                                        </p:tav>
                                      </p:tavLst>
                                    </p:anim>
                                    <p:anim calcmode="lin" valueType="num">
                                      <p:cBhvr>
                                        <p:cTn id="84" dur="500" fill="hold"/>
                                        <p:tgtEl>
                                          <p:spTgt spid="253"/>
                                        </p:tgtEl>
                                        <p:attrNameLst>
                                          <p:attrName>ppt_h</p:attrName>
                                        </p:attrNameLst>
                                      </p:cBhvr>
                                      <p:tavLst>
                                        <p:tav tm="0">
                                          <p:val>
                                            <p:fltVal val="0"/>
                                          </p:val>
                                        </p:tav>
                                        <p:tav tm="100000">
                                          <p:val>
                                            <p:strVal val="#ppt_h"/>
                                          </p:val>
                                        </p:tav>
                                      </p:tavLst>
                                    </p:anim>
                                    <p:animEffect transition="in" filter="fade">
                                      <p:cBhvr>
                                        <p:cTn id="85" dur="500"/>
                                        <p:tgtEl>
                                          <p:spTgt spid="253"/>
                                        </p:tgtEl>
                                      </p:cBhvr>
                                    </p:animEffect>
                                    <p:anim calcmode="lin" valueType="num">
                                      <p:cBhvr>
                                        <p:cTn id="86" dur="500" fill="hold"/>
                                        <p:tgtEl>
                                          <p:spTgt spid="253"/>
                                        </p:tgtEl>
                                        <p:attrNameLst>
                                          <p:attrName>ppt_x</p:attrName>
                                        </p:attrNameLst>
                                      </p:cBhvr>
                                      <p:tavLst>
                                        <p:tav tm="0">
                                          <p:val>
                                            <p:fltVal val="0.5"/>
                                          </p:val>
                                        </p:tav>
                                        <p:tav tm="100000">
                                          <p:val>
                                            <p:strVal val="#ppt_x"/>
                                          </p:val>
                                        </p:tav>
                                      </p:tavLst>
                                    </p:anim>
                                    <p:anim calcmode="lin" valueType="num">
                                      <p:cBhvr>
                                        <p:cTn id="87" dur="500" fill="hold"/>
                                        <p:tgtEl>
                                          <p:spTgt spid="253"/>
                                        </p:tgtEl>
                                        <p:attrNameLst>
                                          <p:attrName>ppt_y</p:attrName>
                                        </p:attrNameLst>
                                      </p:cBhvr>
                                      <p:tavLst>
                                        <p:tav tm="0">
                                          <p:val>
                                            <p:fltVal val="0.5"/>
                                          </p:val>
                                        </p:tav>
                                        <p:tav tm="100000">
                                          <p:val>
                                            <p:strVal val="#ppt_y"/>
                                          </p:val>
                                        </p:tav>
                                      </p:tavLst>
                                    </p:anim>
                                  </p:childTnLst>
                                </p:cTn>
                              </p:par>
                            </p:childTnLst>
                          </p:cTn>
                        </p:par>
                        <p:par>
                          <p:cTn id="88" fill="hold">
                            <p:stCondLst>
                              <p:cond delay="4000"/>
                            </p:stCondLst>
                            <p:childTnLst>
                              <p:par>
                                <p:cTn id="89" presetID="42" presetClass="entr" presetSubtype="0" fill="hold" grpId="0" nodeType="after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anim calcmode="lin" valueType="num">
                                      <p:cBhvr>
                                        <p:cTn id="92" dur="500" fill="hold"/>
                                        <p:tgtEl>
                                          <p:spTgt spid="2"/>
                                        </p:tgtEl>
                                        <p:attrNameLst>
                                          <p:attrName>ppt_x</p:attrName>
                                        </p:attrNameLst>
                                      </p:cBhvr>
                                      <p:tavLst>
                                        <p:tav tm="0">
                                          <p:val>
                                            <p:strVal val="#ppt_x"/>
                                          </p:val>
                                        </p:tav>
                                        <p:tav tm="100000">
                                          <p:val>
                                            <p:strVal val="#ppt_x"/>
                                          </p:val>
                                        </p:tav>
                                      </p:tavLst>
                                    </p:anim>
                                    <p:anim calcmode="lin" valueType="num">
                                      <p:cBhvr>
                                        <p:cTn id="9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1" grpId="0"/>
      <p:bldP spid="23" grpId="0"/>
      <p:bldP spid="25" grpId="0"/>
      <p:bldP spid="27" grpId="0"/>
      <p:bldP spid="2" grpId="0"/>
      <p:bldP spid="12" grpId="0"/>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C90BEC-23A4-4346-AC5A-62EBFB475722}"/>
              </a:ext>
            </a:extLst>
          </p:cNvPr>
          <p:cNvSpPr>
            <a:spLocks noGrp="1"/>
          </p:cNvSpPr>
          <p:nvPr>
            <p:ph type="title"/>
          </p:nvPr>
        </p:nvSpPr>
        <p:spPr>
          <a:xfrm>
            <a:off x="588263" y="457200"/>
            <a:ext cx="11018520" cy="553998"/>
          </a:xfrm>
        </p:spPr>
        <p:txBody>
          <a:bodyPr/>
          <a:lstStyle/>
          <a:p>
            <a:r>
              <a:rPr lang="en-US"/>
              <a:t>Get started</a:t>
            </a:r>
          </a:p>
        </p:txBody>
      </p:sp>
      <p:sp>
        <p:nvSpPr>
          <p:cNvPr id="9" name="Content Placeholder 8">
            <a:extLst>
              <a:ext uri="{FF2B5EF4-FFF2-40B4-BE49-F238E27FC236}">
                <a16:creationId xmlns:a16="http://schemas.microsoft.com/office/drawing/2014/main" id="{EE8C4DE3-21F5-4FEF-B17F-DF8606720568}"/>
              </a:ext>
            </a:extLst>
          </p:cNvPr>
          <p:cNvSpPr>
            <a:spLocks noGrp="1"/>
          </p:cNvSpPr>
          <p:nvPr>
            <p:ph sz="quarter" idx="10"/>
          </p:nvPr>
        </p:nvSpPr>
        <p:spPr>
          <a:xfrm>
            <a:off x="584200" y="1407358"/>
            <a:ext cx="11999125" cy="1031051"/>
          </a:xfrm>
        </p:spPr>
        <p:txBody>
          <a:body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Azure Arc-enabled servers generally available, get started today: </a:t>
            </a: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hlinkClick r:id="rId3"/>
              </a:rPr>
              <a:t>https://aka.ms/Azure-Arc</a:t>
            </a: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ndParaRPr>
          </a:p>
          <a:p>
            <a:pPr marL="0" lvl="0" indent="0">
              <a:spcBef>
                <a:spcPts val="0"/>
              </a:spcBef>
              <a:spcAft>
                <a:spcPts val="600"/>
              </a:spcAft>
              <a:buNone/>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Azure Arc-enabled </a:t>
            </a:r>
            <a:r>
              <a:rPr lang="en-US" sz="1900">
                <a:gradFill>
                  <a:gsLst>
                    <a:gs pos="1250">
                      <a:srgbClr val="FFFFFF"/>
                    </a:gs>
                    <a:gs pos="100000">
                      <a:srgbClr val="FFFFFF"/>
                    </a:gs>
                  </a:gsLst>
                  <a:lin ang="5400000" scaled="0"/>
                </a:gradFill>
              </a:rPr>
              <a:t>Kubernetes generally available, get started today: </a:t>
            </a: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hlinkClick r:id="rId4"/>
              </a:rPr>
              <a:t>https://aka.ms/Azure-Arc-Kubernetes</a:t>
            </a: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Try Azure Arc-enabled data services: </a:t>
            </a:r>
            <a:r>
              <a:rPr kumimoji="0" lang="en-US" sz="1900" b="0" i="0" u="none" strike="noStrike" kern="1200" cap="none" spc="0" normalizeH="0" baseline="0" noProof="0">
                <a:ln>
                  <a:noFill/>
                </a:ln>
                <a:solidFill>
                  <a:srgbClr val="50E6FF">
                    <a:lumMod val="75000"/>
                  </a:srgbClr>
                </a:solidFill>
                <a:effectLst/>
                <a:uLnTx/>
                <a:uFillTx/>
                <a:latin typeface="Segoe UI"/>
                <a:hlinkClick r:id="rId5">
                  <a:extLst>
                    <a:ext uri="{A12FA001-AC4F-418D-AE19-62706E023703}">
                      <ahyp:hlinkClr xmlns:ahyp="http://schemas.microsoft.com/office/drawing/2018/hyperlinkcolor" val="tx"/>
                    </a:ext>
                  </a:extLst>
                </a:hlinkClick>
              </a:rPr>
              <a:t>https://aka.ms/hybrid-data-services</a:t>
            </a:r>
            <a:endParaRPr kumimoji="0" lang="en-US" sz="1900" b="0" i="0" u="none" strike="noStrike" kern="1200" cap="none" spc="0" normalizeH="0" baseline="0" noProof="0">
              <a:ln>
                <a:noFill/>
              </a:ln>
              <a:solidFill>
                <a:srgbClr val="50E6FF">
                  <a:lumMod val="75000"/>
                </a:srgbClr>
              </a:solidFill>
              <a:effectLst/>
              <a:uLnTx/>
              <a:uFillTx/>
              <a:latin typeface="Segoe UI"/>
            </a:endParaRPr>
          </a:p>
        </p:txBody>
      </p:sp>
      <p:sp>
        <p:nvSpPr>
          <p:cNvPr id="28" name="Title 7">
            <a:extLst>
              <a:ext uri="{FF2B5EF4-FFF2-40B4-BE49-F238E27FC236}">
                <a16:creationId xmlns:a16="http://schemas.microsoft.com/office/drawing/2014/main" id="{5B4274B9-7F84-4282-B0E2-069975FE221E}"/>
              </a:ext>
            </a:extLst>
          </p:cNvPr>
          <p:cNvSpPr txBox="1">
            <a:spLocks/>
          </p:cNvSpPr>
          <p:nvPr/>
        </p:nvSpPr>
        <p:spPr>
          <a:xfrm>
            <a:off x="588263" y="31705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Learn more</a:t>
            </a:r>
          </a:p>
        </p:txBody>
      </p:sp>
      <p:sp>
        <p:nvSpPr>
          <p:cNvPr id="31" name="Content Placeholder 8">
            <a:extLst>
              <a:ext uri="{FF2B5EF4-FFF2-40B4-BE49-F238E27FC236}">
                <a16:creationId xmlns:a16="http://schemas.microsoft.com/office/drawing/2014/main" id="{BA596685-FF33-4DFA-8D2C-9D5A60C3EFCD}"/>
              </a:ext>
            </a:extLst>
          </p:cNvPr>
          <p:cNvSpPr txBox="1">
            <a:spLocks/>
          </p:cNvSpPr>
          <p:nvPr/>
        </p:nvSpPr>
        <p:spPr>
          <a:xfrm>
            <a:off x="584200" y="4148400"/>
            <a:ext cx="11018838" cy="11387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Jumpstart</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hlinkClick r:id="rId6"/>
              </a:rPr>
              <a:t>https://aka.ms/AzureArcJumpstart</a:t>
            </a:r>
            <a:endPar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Technical documentation: </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7"/>
              </a:rPr>
              <a:t>https://aka.ms/AzureArcDocs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Learning Path: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8"/>
              </a:rPr>
              <a:t>https://aka.ms/AzureArcLearn</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46772EDC-84FB-4DDE-9952-FB342E842E7B}"/>
              </a:ext>
              <a:ext uri="{C183D7F6-B498-43B3-948B-1728B52AA6E4}">
                <adec:decorative xmlns:adec="http://schemas.microsoft.com/office/drawing/2017/decorative" val="1"/>
              </a:ext>
            </a:extLst>
          </p:cNvPr>
          <p:cNvGrpSpPr/>
          <p:nvPr/>
        </p:nvGrpSpPr>
        <p:grpSpPr>
          <a:xfrm>
            <a:off x="7618549" y="3170501"/>
            <a:ext cx="3984489" cy="2252400"/>
            <a:chOff x="7738899" y="1891440"/>
            <a:chExt cx="3984489" cy="2252400"/>
          </a:xfrm>
        </p:grpSpPr>
        <p:sp>
          <p:nvSpPr>
            <p:cNvPr id="18" name="Rectangle 17">
              <a:extLst>
                <a:ext uri="{FF2B5EF4-FFF2-40B4-BE49-F238E27FC236}">
                  <a16:creationId xmlns:a16="http://schemas.microsoft.com/office/drawing/2014/main" id="{542A381D-1AB2-4CA1-9D3E-3CCAF81A8454}"/>
                </a:ext>
              </a:extLst>
            </p:cNvPr>
            <p:cNvSpPr/>
            <p:nvPr/>
          </p:nvSpPr>
          <p:spPr bwMode="auto">
            <a:xfrm>
              <a:off x="7738899" y="1891440"/>
              <a:ext cx="3984489" cy="2252400"/>
            </a:xfrm>
            <a:prstGeom prst="rect">
              <a:avLst/>
            </a:prstGeom>
            <a:solidFill>
              <a:srgbClr val="000000"/>
            </a:solidFill>
            <a:ln w="28575"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j-ea"/>
                  <a:cs typeface="Segoe UI" panose="020B0502040204020203" pitchFamily="34" charset="0"/>
                </a:rPr>
                <a:t>Any Infrastructure, Any Cloud</a:t>
              </a:r>
            </a:p>
          </p:txBody>
        </p:sp>
        <p:grpSp>
          <p:nvGrpSpPr>
            <p:cNvPr id="2" name="Group 1">
              <a:extLst>
                <a:ext uri="{FF2B5EF4-FFF2-40B4-BE49-F238E27FC236}">
                  <a16:creationId xmlns:a16="http://schemas.microsoft.com/office/drawing/2014/main" id="{960FEF8A-A552-40F5-8F9C-77BA0FB3EDAD}"/>
                </a:ext>
              </a:extLst>
            </p:cNvPr>
            <p:cNvGrpSpPr/>
            <p:nvPr/>
          </p:nvGrpSpPr>
          <p:grpSpPr>
            <a:xfrm>
              <a:off x="8010581" y="3430459"/>
              <a:ext cx="3438613" cy="348255"/>
              <a:chOff x="7687939" y="4347691"/>
              <a:chExt cx="3438613" cy="348255"/>
            </a:xfrm>
          </p:grpSpPr>
          <p:pic>
            <p:nvPicPr>
              <p:cNvPr id="44" name="Graphic 43">
                <a:extLst>
                  <a:ext uri="{FF2B5EF4-FFF2-40B4-BE49-F238E27FC236}">
                    <a16:creationId xmlns:a16="http://schemas.microsoft.com/office/drawing/2014/main" id="{76A533F7-8197-418B-8CA9-4DB2A6ED7C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7939" y="4371266"/>
                <a:ext cx="324682" cy="324680"/>
              </a:xfrm>
              <a:prstGeom prst="rect">
                <a:avLst/>
              </a:prstGeom>
            </p:spPr>
          </p:pic>
          <p:pic>
            <p:nvPicPr>
              <p:cNvPr id="47" name="Kubernetes" descr="Kubernetes">
                <a:extLst>
                  <a:ext uri="{FF2B5EF4-FFF2-40B4-BE49-F238E27FC236}">
                    <a16:creationId xmlns:a16="http://schemas.microsoft.com/office/drawing/2014/main" id="{6B97008C-9CD7-4463-AF6E-FCB62CFD73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7130" y="4347691"/>
                <a:ext cx="343178" cy="343178"/>
              </a:xfrm>
              <a:prstGeom prst="rect">
                <a:avLst/>
              </a:prstGeom>
            </p:spPr>
          </p:pic>
          <p:pic>
            <p:nvPicPr>
              <p:cNvPr id="20" name="Graphic 19">
                <a:extLst>
                  <a:ext uri="{FF2B5EF4-FFF2-40B4-BE49-F238E27FC236}">
                    <a16:creationId xmlns:a16="http://schemas.microsoft.com/office/drawing/2014/main" id="{0CE53556-8050-4BCF-AB8E-7642E52BF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04996" y="4371266"/>
                <a:ext cx="324680" cy="324680"/>
              </a:xfrm>
              <a:prstGeom prst="rect">
                <a:avLst/>
              </a:prstGeom>
            </p:spPr>
          </p:pic>
          <p:pic>
            <p:nvPicPr>
              <p:cNvPr id="24" name="Graphic 23">
                <a:extLst>
                  <a:ext uri="{FF2B5EF4-FFF2-40B4-BE49-F238E27FC236}">
                    <a16:creationId xmlns:a16="http://schemas.microsoft.com/office/drawing/2014/main" id="{F940FA20-458A-4168-9BE9-B6E8E28A7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01872" y="4371266"/>
                <a:ext cx="324680" cy="324680"/>
              </a:xfrm>
              <a:prstGeom prst="rect">
                <a:avLst/>
              </a:prstGeom>
            </p:spPr>
          </p:pic>
          <p:pic>
            <p:nvPicPr>
              <p:cNvPr id="26" name="Graphic 25">
                <a:extLst>
                  <a:ext uri="{FF2B5EF4-FFF2-40B4-BE49-F238E27FC236}">
                    <a16:creationId xmlns:a16="http://schemas.microsoft.com/office/drawing/2014/main" id="{497912C9-CEDF-4FFC-9D6C-1AB7D9791B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84817" y="4371266"/>
                <a:ext cx="324680" cy="324680"/>
              </a:xfrm>
              <a:prstGeom prst="rect">
                <a:avLst/>
              </a:prstGeom>
            </p:spPr>
          </p:pic>
          <p:pic>
            <p:nvPicPr>
              <p:cNvPr id="27" name="Graphic 26">
                <a:extLst>
                  <a:ext uri="{FF2B5EF4-FFF2-40B4-BE49-F238E27FC236}">
                    <a16:creationId xmlns:a16="http://schemas.microsoft.com/office/drawing/2014/main" id="{ED502C31-DC7F-498C-AEFD-BF6A97AEF8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67761" y="4371266"/>
                <a:ext cx="324680" cy="324680"/>
              </a:xfrm>
              <a:prstGeom prst="rect">
                <a:avLst/>
              </a:prstGeom>
            </p:spPr>
          </p:pic>
        </p:grpSp>
      </p:grpSp>
      <p:pic>
        <p:nvPicPr>
          <p:cNvPr id="10" name="Graphic 9" descr="Azure Arc icon">
            <a:extLst>
              <a:ext uri="{FF2B5EF4-FFF2-40B4-BE49-F238E27FC236}">
                <a16:creationId xmlns:a16="http://schemas.microsoft.com/office/drawing/2014/main" id="{24A16AE8-1003-4E9C-9BA6-BB1B1A8182B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72736" y="3296290"/>
            <a:ext cx="476114" cy="476114"/>
          </a:xfrm>
          <a:prstGeom prst="rect">
            <a:avLst/>
          </a:prstGeom>
        </p:spPr>
      </p:pic>
    </p:spTree>
    <p:extLst>
      <p:ext uri="{BB962C8B-B14F-4D97-AF65-F5344CB8AC3E}">
        <p14:creationId xmlns:p14="http://schemas.microsoft.com/office/powerpoint/2010/main" val="136156847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DA0-C4B3-4026-AB5D-CD5AF91F3612}"/>
              </a:ext>
            </a:extLst>
          </p:cNvPr>
          <p:cNvSpPr>
            <a:spLocks noGrp="1"/>
          </p:cNvSpPr>
          <p:nvPr>
            <p:ph type="title"/>
          </p:nvPr>
        </p:nvSpPr>
        <p:spPr/>
        <p:txBody>
          <a:bodyPr/>
          <a:lstStyle/>
          <a:p>
            <a:r>
              <a:rPr lang="en-US"/>
              <a:t>The Azure Arc Jumpstart project</a:t>
            </a:r>
          </a:p>
        </p:txBody>
      </p:sp>
      <p:sp>
        <p:nvSpPr>
          <p:cNvPr id="6" name="Content Placeholder 6">
            <a:extLst>
              <a:ext uri="{FF2B5EF4-FFF2-40B4-BE49-F238E27FC236}">
                <a16:creationId xmlns:a16="http://schemas.microsoft.com/office/drawing/2014/main" id="{FA8516C2-2E6C-4F56-8C81-1D1B9F64D624}"/>
              </a:ext>
            </a:extLst>
          </p:cNvPr>
          <p:cNvSpPr>
            <a:spLocks noGrp="1"/>
          </p:cNvSpPr>
          <p:nvPr>
            <p:ph sz="quarter" idx="10"/>
          </p:nvPr>
        </p:nvSpPr>
        <p:spPr>
          <a:xfrm>
            <a:off x="550514" y="1256681"/>
            <a:ext cx="7015356" cy="5262979"/>
          </a:xfrm>
        </p:spPr>
        <p:txBody>
          <a:bodyPr/>
          <a:lstStyle/>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hlinkClick r:id="rId2"/>
              </a:rPr>
              <a:t>Provide a “zero to hero” scenarios</a:t>
            </a: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for multiple environments and deployment type using as much automation as possible.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 ”supermarket” experience by being able to take “off the shelf” scenarios and implement it.</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Meeting Azure Arc customers and partners where they are.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Agile, “startup-like” team.</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No detail is too small.</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2"/>
              </a:rPr>
              <a:t>Ready to go technical demos</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3"/>
              </a:rPr>
              <a:t>Jumpstart ArcBox</a:t>
            </a:r>
            <a:r>
              <a:rPr lang="en-US" sz="1800">
                <a:solidFill>
                  <a:srgbClr val="FFFFFF"/>
                </a:solidFill>
                <a:latin typeface="Segoe UI Symbol" panose="020B0502040204020203" pitchFamily="34" charset="0"/>
                <a:ea typeface="Segoe UI Symbol" panose="020B0502040204020203" pitchFamily="34" charset="0"/>
                <a:cs typeface="+mn-cs"/>
              </a:rPr>
              <a:t> is a sandbox environment that allows users to explore all the major capabilities of Azure Arc in a click of a button.</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4"/>
              </a:rPr>
              <a:t>Jumpstart Lighting</a:t>
            </a:r>
            <a:r>
              <a:rPr lang="en-US" sz="1800">
                <a:solidFill>
                  <a:srgbClr val="FFFFFF"/>
                </a:solidFill>
                <a:latin typeface="Segoe UI Symbol" panose="020B0502040204020203" pitchFamily="34" charset="0"/>
                <a:ea typeface="Segoe UI Symbol" panose="020B0502040204020203" pitchFamily="34" charset="0"/>
                <a:cs typeface="+mn-cs"/>
              </a:rPr>
              <a:t> is a show where people come to share their Azure Arc/Jumpstart/Hybrid experience. </a:t>
            </a:r>
          </a:p>
        </p:txBody>
      </p:sp>
      <p:grpSp>
        <p:nvGrpSpPr>
          <p:cNvPr id="10" name="Group 9">
            <a:extLst>
              <a:ext uri="{FF2B5EF4-FFF2-40B4-BE49-F238E27FC236}">
                <a16:creationId xmlns:a16="http://schemas.microsoft.com/office/drawing/2014/main" id="{13C92C92-EF81-457D-A74A-2E57FD5A99FA}"/>
              </a:ext>
            </a:extLst>
          </p:cNvPr>
          <p:cNvGrpSpPr/>
          <p:nvPr/>
        </p:nvGrpSpPr>
        <p:grpSpPr>
          <a:xfrm>
            <a:off x="7800708" y="1445090"/>
            <a:ext cx="4126741" cy="3967820"/>
            <a:chOff x="7940098" y="871809"/>
            <a:chExt cx="4126741" cy="3967820"/>
          </a:xfrm>
        </p:grpSpPr>
        <p:grpSp>
          <p:nvGrpSpPr>
            <p:cNvPr id="3" name="Group 2">
              <a:extLst>
                <a:ext uri="{FF2B5EF4-FFF2-40B4-BE49-F238E27FC236}">
                  <a16:creationId xmlns:a16="http://schemas.microsoft.com/office/drawing/2014/main" id="{EBE567D5-6B2E-4BD3-A9DA-53841A4EBC76}"/>
                </a:ext>
              </a:extLst>
            </p:cNvPr>
            <p:cNvGrpSpPr/>
            <p:nvPr/>
          </p:nvGrpSpPr>
          <p:grpSpPr>
            <a:xfrm>
              <a:off x="7940098" y="871809"/>
              <a:ext cx="4126741" cy="3967820"/>
              <a:chOff x="2855882" y="4905990"/>
              <a:chExt cx="4126741" cy="3967820"/>
            </a:xfrm>
          </p:grpSpPr>
          <p:pic>
            <p:nvPicPr>
              <p:cNvPr id="5" name="Picture 4" descr="Logo, icon&#10;&#10;Description automatically generated">
                <a:extLst>
                  <a:ext uri="{FF2B5EF4-FFF2-40B4-BE49-F238E27FC236}">
                    <a16:creationId xmlns:a16="http://schemas.microsoft.com/office/drawing/2014/main" id="{1F161984-2FB6-4139-9A37-DBBF7559B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882" y="4905990"/>
                <a:ext cx="1860874" cy="1705537"/>
              </a:xfrm>
              <a:prstGeom prst="rect">
                <a:avLst/>
              </a:prstGeom>
            </p:spPr>
          </p:pic>
          <p:pic>
            <p:nvPicPr>
              <p:cNvPr id="8" name="Picture 7" descr="Logo&#10;&#10;Description automatically generated">
                <a:extLst>
                  <a:ext uri="{FF2B5EF4-FFF2-40B4-BE49-F238E27FC236}">
                    <a16:creationId xmlns:a16="http://schemas.microsoft.com/office/drawing/2014/main" id="{0AB843C1-93F7-46DC-9193-CB63BC801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443" y="7170063"/>
                <a:ext cx="1817751" cy="1703747"/>
              </a:xfrm>
              <a:prstGeom prst="rect">
                <a:avLst/>
              </a:prstGeom>
            </p:spPr>
          </p:pic>
          <p:pic>
            <p:nvPicPr>
              <p:cNvPr id="7" name="Picture 6" descr="Logo&#10;&#10;Description automatically generated">
                <a:extLst>
                  <a:ext uri="{FF2B5EF4-FFF2-40B4-BE49-F238E27FC236}">
                    <a16:creationId xmlns:a16="http://schemas.microsoft.com/office/drawing/2014/main" id="{1FFA7027-601F-4235-8180-E2561C2F5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872" y="4905990"/>
                <a:ext cx="1817751" cy="1703747"/>
              </a:xfrm>
              <a:prstGeom prst="rect">
                <a:avLst/>
              </a:prstGeom>
            </p:spPr>
          </p:pic>
        </p:grpSp>
        <p:pic>
          <p:nvPicPr>
            <p:cNvPr id="9" name="Picture 8" descr="Logo, icon&#10;&#10;Description automatically generated with medium confidence">
              <a:extLst>
                <a:ext uri="{FF2B5EF4-FFF2-40B4-BE49-F238E27FC236}">
                  <a16:creationId xmlns:a16="http://schemas.microsoft.com/office/drawing/2014/main" id="{01ED8BE7-E59F-45F7-8BE3-FA65BCE92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9087" y="2952975"/>
              <a:ext cx="1817751" cy="1886654"/>
            </a:xfrm>
            <a:prstGeom prst="rect">
              <a:avLst/>
            </a:prstGeom>
          </p:spPr>
        </p:pic>
      </p:grpSp>
    </p:spTree>
    <p:extLst>
      <p:ext uri="{BB962C8B-B14F-4D97-AF65-F5344CB8AC3E}">
        <p14:creationId xmlns:p14="http://schemas.microsoft.com/office/powerpoint/2010/main" val="3068318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14D8-9A8E-454E-BA05-DE55A89BA428}"/>
              </a:ext>
            </a:extLst>
          </p:cNvPr>
          <p:cNvSpPr>
            <a:spLocks noGrp="1"/>
          </p:cNvSpPr>
          <p:nvPr>
            <p:ph type="title"/>
          </p:nvPr>
        </p:nvSpPr>
        <p:spPr/>
        <p:txBody>
          <a:bodyPr/>
          <a:lstStyle/>
          <a:p>
            <a:r>
              <a:rPr lang="en-US" dirty="0"/>
              <a:t>Resources</a:t>
            </a:r>
          </a:p>
        </p:txBody>
      </p:sp>
      <p:sp>
        <p:nvSpPr>
          <p:cNvPr id="3" name="Rectangle 2">
            <a:extLst>
              <a:ext uri="{FF2B5EF4-FFF2-40B4-BE49-F238E27FC236}">
                <a16:creationId xmlns:a16="http://schemas.microsoft.com/office/drawing/2014/main" id="{003646D8-6FFB-4F19-8BB1-DD47B4BA8D2A}"/>
              </a:ext>
            </a:extLst>
          </p:cNvPr>
          <p:cNvSpPr/>
          <p:nvPr/>
        </p:nvSpPr>
        <p:spPr bwMode="auto">
          <a:xfrm>
            <a:off x="588263" y="1894709"/>
            <a:ext cx="3828818" cy="4424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3"/>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3"/>
              </a:rPr>
              <a:t>introvideo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Introducing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hlinkClick r:id="rId4"/>
              </a:rPr>
              <a:t>aka.ms/arc-compete</a:t>
            </a:r>
            <a:endPar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compete deck</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5"/>
              </a:rPr>
              <a:t>aka.ms/</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5"/>
              </a:rPr>
              <a:t>azurearcpricing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pricing page</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6"/>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7"/>
              </a:rPr>
              <a:t>aka.ms/arc-</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7"/>
              </a:rPr>
              <a:t>techcommunity</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Deep dives on Azure Arc, best practices and more</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8"/>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8"/>
              </a:rPr>
              <a:t>customerstories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Learn how customers are implementing Azure Arc</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9"/>
              </a:rPr>
              <a:t>https://aka.ms/arc-feedback</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Public Q&amp;A forum</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0">
                <a:extLst>
                  <a:ext uri="{A12FA001-AC4F-418D-AE19-62706E023703}">
                    <ahyp:hlinkClr xmlns:ahyp="http://schemas.microsoft.com/office/drawing/2018/hyperlinkcolor" val="tx"/>
                  </a:ext>
                </a:extLst>
              </a:hlinkClick>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aka.ms/AzureArcJumpstart</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11"/>
              </a:rPr>
              <a:t>AzureArcJumpstart</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rPr>
              <a:t>Demos</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 demos</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84C0DB72-6279-4BCB-B44F-364CACE50F16}"/>
              </a:ext>
            </a:extLst>
          </p:cNvPr>
          <p:cNvSpPr/>
          <p:nvPr/>
        </p:nvSpPr>
        <p:spPr bwMode="auto">
          <a:xfrm>
            <a:off x="4688647" y="1894708"/>
            <a:ext cx="3566160" cy="4424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2"/>
              </a:rPr>
              <a:t>aka.ms/arc-blog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Extending Azure management to any infrastructure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3"/>
              </a:rPr>
              <a:t>aka.ms/arc-k8svideo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Kubernetes—Managing K8 clusters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4"/>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4"/>
              </a:rPr>
              <a:t>serversvideo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Server management—Organize all your servers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5"/>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5"/>
              </a:rPr>
              <a:t>serversdocs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servers</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6"/>
              </a:rPr>
              <a:t>aka.ms/arc-k8sdocs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Kubernetes</a:t>
            </a:r>
          </a:p>
        </p:txBody>
      </p:sp>
      <p:sp>
        <p:nvSpPr>
          <p:cNvPr id="6" name="Rectangle 5">
            <a:extLst>
              <a:ext uri="{FF2B5EF4-FFF2-40B4-BE49-F238E27FC236}">
                <a16:creationId xmlns:a16="http://schemas.microsoft.com/office/drawing/2014/main" id="{A5B58D68-C836-4E68-A8AE-4EA7C9B4D128}"/>
              </a:ext>
            </a:extLst>
          </p:cNvPr>
          <p:cNvSpPr/>
          <p:nvPr/>
        </p:nvSpPr>
        <p:spPr bwMode="auto">
          <a:xfrm>
            <a:off x="8884225" y="1894709"/>
            <a:ext cx="3133604" cy="3719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7"/>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7"/>
              </a:rPr>
              <a:t>datablog</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Run Azure data services on-premises, at the edge, and multi-cloud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8"/>
              </a:rPr>
              <a:t>aka.ms/arc-data-</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8"/>
              </a:rPr>
              <a:t>mechanicsvideo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Arc-enabled data services demos including SQL and PostgreSQL Hyperscale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9"/>
              </a:rPr>
              <a:t>aka.ms/arc-ignite-video</a:t>
            </a:r>
            <a:endParaRPr kumimoji="0" lang="en-US" sz="1200" b="0" i="0" u="none" strike="noStrike" kern="1200" cap="none" spc="0" normalizeH="0" baseline="0" noProof="0" dirty="0">
              <a:ln>
                <a:noFill/>
              </a:ln>
              <a:solidFill>
                <a:srgbClr val="FF4B4B"/>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Ignite 2021: Innovate across hybrid and </a:t>
            </a:r>
            <a:r>
              <a:rPr kumimoji="0" lang="en-US" sz="1200" b="0" i="0" u="none" strike="noStrike" kern="1200" cap="none" spc="0" normalizeH="0" baseline="0" noProof="0" dirty="0" err="1">
                <a:ln>
                  <a:noFill/>
                </a:ln>
                <a:solidFill>
                  <a:srgbClr val="FFFFFF"/>
                </a:solidFill>
                <a:effectLst/>
                <a:uLnTx/>
                <a:uFillTx/>
                <a:latin typeface="Segoe UI"/>
                <a:ea typeface="+mn-ea"/>
                <a:cs typeface="+mn-cs"/>
              </a:rPr>
              <a:t>multicloud</a:t>
            </a:r>
            <a:r>
              <a:rPr kumimoji="0" lang="en-US" sz="1200" b="0" i="0" u="none" strike="noStrike" kern="1200" cap="none" spc="0" normalizeH="0" baseline="0" noProof="0" dirty="0">
                <a:ln>
                  <a:noFill/>
                </a:ln>
                <a:solidFill>
                  <a:srgbClr val="FFFFFF"/>
                </a:solidFill>
                <a:effectLst/>
                <a:uLnTx/>
                <a:uFillTx/>
                <a:latin typeface="Segoe UI"/>
                <a:ea typeface="+mn-ea"/>
                <a:cs typeface="+mn-cs"/>
              </a:rPr>
              <a:t>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20"/>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20"/>
              </a:rPr>
              <a:t>datadocs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Arc-enabled data services</a:t>
            </a: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AF11D05-A796-4E14-AAFB-FBF27F9DFF24}"/>
              </a:ext>
            </a:extLst>
          </p:cNvPr>
          <p:cNvSpPr/>
          <p:nvPr/>
        </p:nvSpPr>
        <p:spPr bwMode="auto">
          <a:xfrm>
            <a:off x="394655" y="1186166"/>
            <a:ext cx="3566160" cy="401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ctr"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 complete overview</a:t>
            </a:r>
          </a:p>
        </p:txBody>
      </p:sp>
      <p:sp>
        <p:nvSpPr>
          <p:cNvPr id="9" name="Rectangle 8">
            <a:extLst>
              <a:ext uri="{FF2B5EF4-FFF2-40B4-BE49-F238E27FC236}">
                <a16:creationId xmlns:a16="http://schemas.microsoft.com/office/drawing/2014/main" id="{A80F4FD6-F958-4815-A217-3B2AD01F5586}"/>
              </a:ext>
            </a:extLst>
          </p:cNvPr>
          <p:cNvSpPr/>
          <p:nvPr/>
        </p:nvSpPr>
        <p:spPr bwMode="auto">
          <a:xfrm>
            <a:off x="4688647" y="1145879"/>
            <a:ext cx="4342595"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p>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Kubernetes &amp; servers</a:t>
            </a:r>
          </a:p>
        </p:txBody>
      </p:sp>
      <p:sp>
        <p:nvSpPr>
          <p:cNvPr id="10" name="Rectangle 9">
            <a:extLst>
              <a:ext uri="{FF2B5EF4-FFF2-40B4-BE49-F238E27FC236}">
                <a16:creationId xmlns:a16="http://schemas.microsoft.com/office/drawing/2014/main" id="{78FF8340-2156-4845-86AE-40F1078395AC}"/>
              </a:ext>
            </a:extLst>
          </p:cNvPr>
          <p:cNvSpPr/>
          <p:nvPr/>
        </p:nvSpPr>
        <p:spPr bwMode="auto">
          <a:xfrm>
            <a:off x="8884226" y="1145879"/>
            <a:ext cx="3231574"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data services</a:t>
            </a:r>
          </a:p>
        </p:txBody>
      </p:sp>
    </p:spTree>
    <p:extLst>
      <p:ext uri="{BB962C8B-B14F-4D97-AF65-F5344CB8AC3E}">
        <p14:creationId xmlns:p14="http://schemas.microsoft.com/office/powerpoint/2010/main" val="7598683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FADE-3DF7-438A-A04F-44CDC18E2289}"/>
              </a:ext>
            </a:extLst>
          </p:cNvPr>
          <p:cNvSpPr>
            <a:spLocks noGrp="1"/>
          </p:cNvSpPr>
          <p:nvPr>
            <p:ph type="title"/>
          </p:nvPr>
        </p:nvSpPr>
        <p:spPr>
          <a:noFill/>
        </p:spPr>
        <p:txBody>
          <a:bodyPr vert="horz" wrap="square" lIns="0" tIns="0" rIns="0" bIns="0" rtlCol="0" anchor="b" anchorCtr="0">
            <a:spAutoFit/>
          </a:bodyPr>
          <a:lstStyle/>
          <a:p>
            <a:r>
              <a:rPr lang="en-US">
                <a:solidFill>
                  <a:srgbClr val="50E6FF"/>
                </a:solidFill>
              </a:rPr>
              <a:t>Thank you</a:t>
            </a:r>
          </a:p>
        </p:txBody>
      </p:sp>
      <p:sp>
        <p:nvSpPr>
          <p:cNvPr id="3" name="Text Placeholder 2">
            <a:extLst>
              <a:ext uri="{FF2B5EF4-FFF2-40B4-BE49-F238E27FC236}">
                <a16:creationId xmlns:a16="http://schemas.microsoft.com/office/drawing/2014/main" id="{BE6839EE-FD0D-4EDD-ACAB-78A4FF7361D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2260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1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Azure OnDemand - Enabling Hybrid and Multicloud scenario using Cloud Adoption Framework" id="{2FD08904-4420-460E-96FB-615561687DAE}" vid="{52324207-B75E-4B90-A0C5-21FF8D4F822B}"/>
    </a:ext>
  </a:extLst>
</a:theme>
</file>

<file path=ppt/theme/theme5.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8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772B93FDBCD64BA86E68CDC4E4EC8E" ma:contentTypeVersion="15" ma:contentTypeDescription="Create a new document." ma:contentTypeScope="" ma:versionID="42e01a9ee90a47185642f60977d6c51e">
  <xsd:schema xmlns:xsd="http://www.w3.org/2001/XMLSchema" xmlns:xs="http://www.w3.org/2001/XMLSchema" xmlns:p="http://schemas.microsoft.com/office/2006/metadata/properties" xmlns:ns2="d6595f65-6316-4eef-b067-ccfe86bac56f" xmlns:ns3="70659073-e5a0-4f5f-9273-8c2344480183" targetNamespace="http://schemas.microsoft.com/office/2006/metadata/properties" ma:root="true" ma:fieldsID="227a1a56f5321813647e6ffb8499d30a" ns2:_="" ns3:_="">
    <xsd:import namespace="d6595f65-6316-4eef-b067-ccfe86bac56f"/>
    <xsd:import namespace="70659073-e5a0-4f5f-9273-8c23444801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Use" minOccurs="0"/>
                <xsd:element ref="ns2:TargetAudience" minOccurs="0"/>
                <xsd:element ref="ns2:Visibility" minOccurs="0"/>
                <xsd:element ref="ns2:Owner_x002d_T"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595f65-6316-4eef-b067-ccfe86bac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Use" ma:index="12" nillable="true" ma:displayName="Use" ma:format="Dropdown" ma:internalName="Use">
      <xsd:simpleType>
        <xsd:restriction base="dms:Note">
          <xsd:maxLength value="255"/>
        </xsd:restriction>
      </xsd:simpleType>
    </xsd:element>
    <xsd:element name="TargetAudience" ma:index="13" nillable="true" ma:displayName="Target Audience" ma:description="External / Internal" ma:format="Dropdown" ma:internalName="TargetAudience">
      <xsd:simpleType>
        <xsd:restriction base="dms:Text">
          <xsd:maxLength value="255"/>
        </xsd:restriction>
      </xsd:simpleType>
    </xsd:element>
    <xsd:element name="Visibility" ma:index="14" nillable="true" ma:displayName="Visibility " ma:format="Dropdown" ma:internalName="Visibility">
      <xsd:simpleType>
        <xsd:restriction base="dms:Choice">
          <xsd:enumeration value="Internal"/>
          <xsd:enumeration value="External"/>
        </xsd:restriction>
      </xsd:simpleType>
    </xsd:element>
    <xsd:element name="Owner_x002d_T" ma:index="15" nillable="true" ma:displayName="Owner" ma:format="Dropdown" ma:list="UserInfo" ma:SharePointGroup="0" ma:internalName="Owner_x002d_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659073-e5a0-4f5f-9273-8c23444801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wner_x002d_T xmlns="d6595f65-6316-4eef-b067-ccfe86bac56f">
      <UserInfo>
        <DisplayName>Lior Kamrat</DisplayName>
        <AccountId>6</AccountId>
        <AccountType/>
      </UserInfo>
    </Owner_x002d_T>
    <Visibility xmlns="d6595f65-6316-4eef-b067-ccfe86bac56f">External</Visibility>
    <TargetAudience xmlns="d6595f65-6316-4eef-b067-ccfe86bac56f">Partner / Customers</TargetAudience>
    <Use xmlns="d6595f65-6316-4eef-b067-ccfe86bac56f">Used by the Hybrid team to share with the partner for deep-dive training materials with customers</Us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D0E6DE-44E1-4F3E-A4D5-32AC769F0B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595f65-6316-4eef-b067-ccfe86bac56f"/>
    <ds:schemaRef ds:uri="70659073-e5a0-4f5f-9273-8c23444801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d6595f65-6316-4eef-b067-ccfe86bac56f"/>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70659073-e5a0-4f5f-9273-8c234448018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2778</TotalTime>
  <Words>14881</Words>
  <Application>Microsoft Macintosh PowerPoint</Application>
  <PresentationFormat>Widescreen</PresentationFormat>
  <Paragraphs>2495</Paragraphs>
  <Slides>94</Slides>
  <Notes>70</Notes>
  <HiddenSlides>0</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94</vt:i4>
      </vt:variant>
    </vt:vector>
  </HeadingPairs>
  <TitlesOfParts>
    <vt:vector size="119" baseType="lpstr">
      <vt:lpstr>Arial</vt:lpstr>
      <vt:lpstr>Calibri</vt:lpstr>
      <vt:lpstr>Consolas</vt:lpstr>
      <vt:lpstr>Segoe Pro</vt:lpstr>
      <vt:lpstr>Segoe Pro Semibold</vt:lpstr>
      <vt:lpstr>Segoe UI</vt:lpstr>
      <vt:lpstr>Segoe UI </vt:lpstr>
      <vt:lpstr>Segoe UI Black</vt:lpstr>
      <vt:lpstr>Segoe UI Semibold</vt:lpstr>
      <vt:lpstr>Segoe UI Semibold (Headings)</vt:lpstr>
      <vt:lpstr>Segoe UI Semilight</vt:lpstr>
      <vt:lpstr>Segoe UI Symbol</vt:lpstr>
      <vt:lpstr>Symbol</vt:lpstr>
      <vt:lpstr>Times New Roman</vt:lpstr>
      <vt:lpstr>Wingdings</vt:lpstr>
      <vt:lpstr>Black Template</vt:lpstr>
      <vt:lpstr>2_Azure 1</vt:lpstr>
      <vt:lpstr>WHITE TEMPLATE</vt:lpstr>
      <vt:lpstr>1_White Template</vt:lpstr>
      <vt:lpstr>1_Azure Design Template</vt:lpstr>
      <vt:lpstr>***Black Template</vt:lpstr>
      <vt:lpstr>11_Black Template</vt:lpstr>
      <vt:lpstr>5_Black Template</vt:lpstr>
      <vt:lpstr>8_Black Template</vt:lpstr>
      <vt:lpstr>12_Black Template</vt:lpstr>
      <vt:lpstr>Azure Arc Overview</vt:lpstr>
      <vt:lpstr>Customer environments and application  requirements are evolving</vt:lpstr>
      <vt:lpstr>PowerPoint Presentation</vt:lpstr>
      <vt:lpstr>Azure Arc</vt:lpstr>
      <vt:lpstr>Single control plane with Azure Arc</vt:lpstr>
      <vt:lpstr>One consistent Azure platform  for hybrid and multicloud</vt:lpstr>
      <vt:lpstr>Azure Arc-enabled infrastructure Bring on-premises and multi-cloud infrastructure to Azure </vt:lpstr>
      <vt:lpstr>Azure Arc-enabled data services</vt:lpstr>
      <vt:lpstr>Customer challenges when hybrid</vt:lpstr>
      <vt:lpstr>PowerPoint Presentation</vt:lpstr>
      <vt:lpstr>PowerPoint Presentation</vt:lpstr>
      <vt:lpstr>PowerPoint Presentation</vt:lpstr>
      <vt:lpstr>PowerPoint Presentation</vt:lpstr>
      <vt:lpstr>Azure Arc-enabled infrastructure Bring on-premises and multi-cloud infrastructure to Azure with Azure Arc </vt:lpstr>
      <vt:lpstr>Customer scenario Gain central visibility, operations, and compliance</vt:lpstr>
      <vt:lpstr>Customer scenario Gain central visibility, operations, and compliance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Arc-enabled servers Bring on-premises and multi-cloud servers to Azure with Azure Arc</vt:lpstr>
      <vt:lpstr>Azure Arc-enabled servers Azure Arc-enabled servers are auto-enrolled with additional Azure services</vt:lpstr>
      <vt:lpstr>Azure Arc-enabled servers The future of Microsoft Endpoint Configuration Manager (formerly SCCM)</vt:lpstr>
      <vt:lpstr>Azure Arc-enabled servers Co-management with Microsoft Endpoint Configuration Manager (MECM – formerly SCCM)</vt:lpstr>
      <vt:lpstr>Azure Arc-enabled servers Co-management with Microsoft Endpoint Configuration Manager (MECM – formerly SCCM)</vt:lpstr>
      <vt:lpstr>SQL Server on Arc-enabled servers Data management benefits for Azure Arc-enabled servers</vt:lpstr>
      <vt:lpstr>PowerPoint Presentation</vt:lpstr>
      <vt:lpstr>PowerPoint Presentation</vt:lpstr>
      <vt:lpstr>PowerPoint Presentation</vt:lpstr>
      <vt:lpstr>Azure Arc-enabled data services at a glance </vt:lpstr>
      <vt:lpstr>Azure Arc-enabled data services architecture</vt:lpstr>
      <vt:lpstr>PowerPoint Presentation</vt:lpstr>
      <vt:lpstr>Azure Arc-enabled data services: management comparison</vt:lpstr>
      <vt:lpstr>Database engine feature comparison by deployment model</vt:lpstr>
      <vt:lpstr>Management capabilities comparison by connectivity mode </vt:lpstr>
      <vt:lpstr>Azure Arc-enabled application services</vt:lpstr>
      <vt:lpstr>Azure Arc-enabled machine learning</vt:lpstr>
      <vt:lpstr>Azure Arc pricing model</vt:lpstr>
      <vt:lpstr>Azure Arc pricing model</vt:lpstr>
      <vt:lpstr>Azure Arc pricing details</vt:lpstr>
      <vt:lpstr>Consistent cloud billing model with Azure</vt:lpstr>
      <vt:lpstr>What do we hear from customers?</vt:lpstr>
      <vt:lpstr>Azure Customer </vt:lpstr>
      <vt:lpstr>Azure Arc Architecture</vt:lpstr>
      <vt:lpstr>Azure Arc Architecture</vt:lpstr>
      <vt:lpstr>GitOps – Definition &amp; Principles</vt:lpstr>
      <vt:lpstr>Azure Arc enabled Kubernetes GitOps Flow</vt:lpstr>
      <vt:lpstr>Azure Arc-enabled servers Connectivity Options</vt:lpstr>
      <vt:lpstr>Azure Arc-enabled servers architecture Linux OS</vt:lpstr>
      <vt:lpstr>Azure Arc-enabled servers architecture Windows OS</vt:lpstr>
      <vt:lpstr>Azure Arc-enabled servers Connected Machine Agent</vt:lpstr>
      <vt:lpstr>Azure Arc-enabled servers Azure Key Vault Integration</vt:lpstr>
      <vt:lpstr>Azure Arc-enabled Kubernetes Onboarding</vt:lpstr>
      <vt:lpstr>Azure Arc-enabled Kubernetes  GitOps Configuration</vt:lpstr>
      <vt:lpstr>Azure Arc-enabled Kubernetes  AAD RBAC (public preview)</vt:lpstr>
      <vt:lpstr>Azure Arc-enabled Kubernetes Cluster Connect (public preview)</vt:lpstr>
      <vt:lpstr>Azure Arc-enabled Kubernetes  Cluster extensions (public preview)</vt:lpstr>
      <vt:lpstr>Azure Arc-enabled Kubernetes  Azure Monitor (public preview)</vt:lpstr>
      <vt:lpstr>Azure Arc-enabled Kubernetes  Azure Defender (public preview)</vt:lpstr>
      <vt:lpstr>Azure Arc-enabled Kubernetes  Open Service Mesh (Preview)</vt:lpstr>
      <vt:lpstr>Azure Arc-enabled Kubernetes  Azure Policy (Gatekeeper)</vt:lpstr>
      <vt:lpstr>Azure Arc-enabled Data Services Security (1 of 2)</vt:lpstr>
      <vt:lpstr>Azure Arc-enabled Data Services Security (2 of 2)</vt:lpstr>
      <vt:lpstr>Arc Data Services Maintenance updates</vt:lpstr>
      <vt:lpstr>Point-In-Time Restore [PITR]</vt:lpstr>
      <vt:lpstr>Scaling: Azure Arc-enabled SQL Managed Instance</vt:lpstr>
      <vt:lpstr>Scaling: Azure Arc-enabled PostgreSQL Hyperscale</vt:lpstr>
      <vt:lpstr>Azure Arc-enabled SQL Managed Instance High Availability</vt:lpstr>
      <vt:lpstr>Azure Arc-enabled data services (1 of 5)</vt:lpstr>
      <vt:lpstr>Azure Arc-enabled data services (2 of 5)</vt:lpstr>
      <vt:lpstr>Azure Arc-enabled data services (3 of 5)</vt:lpstr>
      <vt:lpstr>Azure Arc-enabled data services (4 of 5)</vt:lpstr>
      <vt:lpstr>Azure Arc-enabled data services (5 of 5)</vt:lpstr>
      <vt:lpstr>Arc-enabled Azure SQL Managed Instance</vt:lpstr>
      <vt:lpstr>High availability for Arc-enabled PostgreSQL</vt:lpstr>
      <vt:lpstr>Azure Arc-enabled Data Services Endpoints</vt:lpstr>
      <vt:lpstr>PowerPoint Presentation</vt:lpstr>
      <vt:lpstr>PowerPoint Presentation</vt:lpstr>
      <vt:lpstr>Azure Stack HCI Modern Subscription for flexible, familiar, hyperconverged infrastructure</vt:lpstr>
      <vt:lpstr>Azure Arc and Azure Stack HCI Platform architecture</vt:lpstr>
      <vt:lpstr>AKS on Azure Stack HCI Architecture</vt:lpstr>
      <vt:lpstr>AKS on Azure Stack HCI using Azure VM (Nested Virtualization)</vt:lpstr>
      <vt:lpstr>PowerPoint Presentation</vt:lpstr>
      <vt:lpstr>PowerPoint Presentation</vt:lpstr>
      <vt:lpstr>PowerPoint Presentation</vt:lpstr>
      <vt:lpstr>Get started</vt:lpstr>
      <vt:lpstr>The Azure Arc Jumpstart project</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Guidance – To Customer</dc:title>
  <dc:creator>Sanjay Satheesh</dc:creator>
  <cp:lastModifiedBy>Arturo Quiroga</cp:lastModifiedBy>
  <cp:revision>2</cp:revision>
  <dcterms:created xsi:type="dcterms:W3CDTF">2020-10-28T00:37:33Z</dcterms:created>
  <dcterms:modified xsi:type="dcterms:W3CDTF">2021-09-20T16:50:43Z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0x010100B6772B93FDBCD64BA86E68CDC4E4EC8E</vt:lpwstr>
  </property>
</Properties>
</file>